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91" r:id="rId2"/>
    <p:sldId id="336" r:id="rId3"/>
    <p:sldId id="316"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20" r:id="rId18"/>
    <p:sldId id="349" r:id="rId19"/>
    <p:sldId id="351" r:id="rId20"/>
    <p:sldId id="352" r:id="rId21"/>
    <p:sldId id="374" r:id="rId22"/>
    <p:sldId id="373" r:id="rId23"/>
    <p:sldId id="356" r:id="rId24"/>
    <p:sldId id="357" r:id="rId25"/>
    <p:sldId id="358" r:id="rId26"/>
    <p:sldId id="322" r:id="rId2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Zeigler" initials="DZ" lastIdx="4" clrIdx="0">
    <p:extLst>
      <p:ext uri="{19B8F6BF-5375-455C-9EA6-DF929625EA0E}">
        <p15:presenceInfo xmlns:p15="http://schemas.microsoft.com/office/powerpoint/2012/main" userId="1890a3ac2b9c7e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927"/>
    <a:srgbClr val="0B3D29"/>
    <a:srgbClr val="6F1851"/>
    <a:srgbClr val="6293E8"/>
    <a:srgbClr val="DEA924"/>
    <a:srgbClr val="9B0708"/>
    <a:srgbClr val="998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D2189-24F2-33EF-8B38-B57D7D5A27F4}" v="1" dt="2019-05-25T16:08:29.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snapToObjects="1">
      <p:cViewPr varScale="1">
        <p:scale>
          <a:sx n="99" d="100"/>
          <a:sy n="99" d="100"/>
        </p:scale>
        <p:origin x="1392"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F79A9-09C6-4374-80B4-D34978A3189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06B136E-5231-466D-9BEA-1060E7961A65}">
      <dgm:prSet/>
      <dgm:spPr/>
      <dgm:t>
        <a:bodyPr/>
        <a:lstStyle/>
        <a:p>
          <a:pPr>
            <a:lnSpc>
              <a:spcPct val="100000"/>
            </a:lnSpc>
            <a:defRPr cap="all"/>
          </a:pPr>
          <a:r>
            <a:rPr lang="en-US" b="1"/>
            <a:t>P</a:t>
          </a:r>
          <a:r>
            <a:rPr lang="en-US"/>
            <a:t>lacement, </a:t>
          </a:r>
          <a:r>
            <a:rPr lang="en-US" b="1"/>
            <a:t>L</a:t>
          </a:r>
          <a:r>
            <a:rPr lang="en-US"/>
            <a:t>earning, and </a:t>
          </a:r>
          <a:r>
            <a:rPr lang="en-US" b="1"/>
            <a:t>U</a:t>
          </a:r>
          <a:r>
            <a:rPr lang="en-US"/>
            <a:t>nderstanding </a:t>
          </a:r>
          <a:r>
            <a:rPr lang="en-US" b="1"/>
            <a:t>M</a:t>
          </a:r>
          <a:r>
            <a:rPr lang="en-US"/>
            <a:t>athematics</a:t>
          </a:r>
        </a:p>
      </dgm:t>
    </dgm:pt>
    <dgm:pt modelId="{8BF64820-3C9B-4F11-8A83-5E55EEC7A8E3}" type="parTrans" cxnId="{C9A8B27F-99A4-498E-860D-7761892FF531}">
      <dgm:prSet/>
      <dgm:spPr/>
      <dgm:t>
        <a:bodyPr/>
        <a:lstStyle/>
        <a:p>
          <a:endParaRPr lang="en-US"/>
        </a:p>
      </dgm:t>
    </dgm:pt>
    <dgm:pt modelId="{9AE76561-DE7E-45F0-80A6-F04FA8019FE2}" type="sibTrans" cxnId="{C9A8B27F-99A4-498E-860D-7761892FF531}">
      <dgm:prSet/>
      <dgm:spPr/>
      <dgm:t>
        <a:bodyPr/>
        <a:lstStyle/>
        <a:p>
          <a:endParaRPr lang="en-US"/>
        </a:p>
      </dgm:t>
    </dgm:pt>
    <dgm:pt modelId="{373B10AF-46DC-45A5-A4AD-C7F9001EEE98}">
      <dgm:prSet/>
      <dgm:spPr/>
      <dgm:t>
        <a:bodyPr/>
        <a:lstStyle/>
        <a:p>
          <a:pPr>
            <a:lnSpc>
              <a:spcPct val="100000"/>
            </a:lnSpc>
            <a:defRPr cap="all"/>
          </a:pPr>
          <a:r>
            <a:rPr lang="en-US"/>
            <a:t>Guided system, consisting of a self-inventory and a QR activity, for </a:t>
          </a:r>
          <a:r>
            <a:rPr lang="en-US" u="sng"/>
            <a:t>all</a:t>
          </a:r>
          <a:r>
            <a:rPr lang="en-US"/>
            <a:t> students to assess and improve their QR knowledge.</a:t>
          </a:r>
        </a:p>
      </dgm:t>
    </dgm:pt>
    <dgm:pt modelId="{876F24C8-F099-42ED-95B4-AEEB1E4C6129}" type="parTrans" cxnId="{7BB5F900-9B7C-430F-879B-02768C3F0A28}">
      <dgm:prSet/>
      <dgm:spPr/>
      <dgm:t>
        <a:bodyPr/>
        <a:lstStyle/>
        <a:p>
          <a:endParaRPr lang="en-US"/>
        </a:p>
      </dgm:t>
    </dgm:pt>
    <dgm:pt modelId="{1D7B00D0-3D22-44E3-BF95-542065E2E7FB}" type="sibTrans" cxnId="{7BB5F900-9B7C-430F-879B-02768C3F0A28}">
      <dgm:prSet/>
      <dgm:spPr/>
      <dgm:t>
        <a:bodyPr/>
        <a:lstStyle/>
        <a:p>
          <a:endParaRPr lang="en-US"/>
        </a:p>
      </dgm:t>
    </dgm:pt>
    <dgm:pt modelId="{54FE32B9-B645-45A4-99C1-9113B83BE083}">
      <dgm:prSet/>
      <dgm:spPr/>
      <dgm:t>
        <a:bodyPr/>
        <a:lstStyle/>
        <a:p>
          <a:pPr>
            <a:lnSpc>
              <a:spcPct val="100000"/>
            </a:lnSpc>
            <a:defRPr cap="all"/>
          </a:pPr>
          <a:r>
            <a:rPr lang="en-US"/>
            <a:t>Part of our University Plan to assess student math readiness to learn</a:t>
          </a:r>
        </a:p>
      </dgm:t>
    </dgm:pt>
    <dgm:pt modelId="{D8646D3E-DB02-4268-98FF-7CE57428D50F}" type="parTrans" cxnId="{F98B9D2B-C998-4285-BF5D-E1D8CB01C4FE}">
      <dgm:prSet/>
      <dgm:spPr/>
      <dgm:t>
        <a:bodyPr/>
        <a:lstStyle/>
        <a:p>
          <a:endParaRPr lang="en-US"/>
        </a:p>
      </dgm:t>
    </dgm:pt>
    <dgm:pt modelId="{388A4DCD-A290-4A2A-B796-CF350DBF5756}" type="sibTrans" cxnId="{F98B9D2B-C998-4285-BF5D-E1D8CB01C4FE}">
      <dgm:prSet/>
      <dgm:spPr/>
      <dgm:t>
        <a:bodyPr/>
        <a:lstStyle/>
        <a:p>
          <a:endParaRPr lang="en-US"/>
        </a:p>
      </dgm:t>
    </dgm:pt>
    <dgm:pt modelId="{5E1375B5-5282-4A86-BCBC-7042C1C31469}" type="pres">
      <dgm:prSet presAssocID="{0C0F79A9-09C6-4374-80B4-D34978A31898}" presName="root" presStyleCnt="0">
        <dgm:presLayoutVars>
          <dgm:dir/>
          <dgm:resizeHandles val="exact"/>
        </dgm:presLayoutVars>
      </dgm:prSet>
      <dgm:spPr/>
    </dgm:pt>
    <dgm:pt modelId="{CCBB49DC-E004-4324-8014-58637051E3ED}" type="pres">
      <dgm:prSet presAssocID="{F06B136E-5231-466D-9BEA-1060E7961A65}" presName="compNode" presStyleCnt="0"/>
      <dgm:spPr/>
    </dgm:pt>
    <dgm:pt modelId="{88978534-89F6-4676-A6B9-3692434956F2}" type="pres">
      <dgm:prSet presAssocID="{F06B136E-5231-466D-9BEA-1060E7961A65}" presName="iconBgRect" presStyleLbl="bgShp" presStyleIdx="0" presStyleCnt="3"/>
      <dgm:spPr/>
    </dgm:pt>
    <dgm:pt modelId="{F43B9E39-38D8-41AB-BFEF-6548146115B1}" type="pres">
      <dgm:prSet presAssocID="{F06B136E-5231-466D-9BEA-1060E7961A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A207152-5192-43AE-B110-E43A20D7514B}" type="pres">
      <dgm:prSet presAssocID="{F06B136E-5231-466D-9BEA-1060E7961A65}" presName="spaceRect" presStyleCnt="0"/>
      <dgm:spPr/>
    </dgm:pt>
    <dgm:pt modelId="{76749BBA-A510-4CEB-A061-7CB5F23A9E8E}" type="pres">
      <dgm:prSet presAssocID="{F06B136E-5231-466D-9BEA-1060E7961A65}" presName="textRect" presStyleLbl="revTx" presStyleIdx="0" presStyleCnt="3">
        <dgm:presLayoutVars>
          <dgm:chMax val="1"/>
          <dgm:chPref val="1"/>
        </dgm:presLayoutVars>
      </dgm:prSet>
      <dgm:spPr/>
    </dgm:pt>
    <dgm:pt modelId="{C8CE1E5D-B289-484C-8A03-EE24F9AADB85}" type="pres">
      <dgm:prSet presAssocID="{9AE76561-DE7E-45F0-80A6-F04FA8019FE2}" presName="sibTrans" presStyleCnt="0"/>
      <dgm:spPr/>
    </dgm:pt>
    <dgm:pt modelId="{B3571613-6848-459E-9B57-56988B6C2F76}" type="pres">
      <dgm:prSet presAssocID="{373B10AF-46DC-45A5-A4AD-C7F9001EEE98}" presName="compNode" presStyleCnt="0"/>
      <dgm:spPr/>
    </dgm:pt>
    <dgm:pt modelId="{9CFE2E29-A29E-43D4-8ADE-CD9BB2A494E5}" type="pres">
      <dgm:prSet presAssocID="{373B10AF-46DC-45A5-A4AD-C7F9001EEE98}" presName="iconBgRect" presStyleLbl="bgShp" presStyleIdx="1" presStyleCnt="3"/>
      <dgm:spPr/>
    </dgm:pt>
    <dgm:pt modelId="{5CC41C05-713D-48DD-80B2-638835D181A9}" type="pres">
      <dgm:prSet presAssocID="{373B10AF-46DC-45A5-A4AD-C7F9001EEE9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01C02B4-3738-4808-AF23-3C29AED3F3A8}" type="pres">
      <dgm:prSet presAssocID="{373B10AF-46DC-45A5-A4AD-C7F9001EEE98}" presName="spaceRect" presStyleCnt="0"/>
      <dgm:spPr/>
    </dgm:pt>
    <dgm:pt modelId="{3EFADDC2-4F9C-4153-80AD-FAEC2A28D7F1}" type="pres">
      <dgm:prSet presAssocID="{373B10AF-46DC-45A5-A4AD-C7F9001EEE98}" presName="textRect" presStyleLbl="revTx" presStyleIdx="1" presStyleCnt="3">
        <dgm:presLayoutVars>
          <dgm:chMax val="1"/>
          <dgm:chPref val="1"/>
        </dgm:presLayoutVars>
      </dgm:prSet>
      <dgm:spPr/>
    </dgm:pt>
    <dgm:pt modelId="{845FBDD3-FF3B-46D0-A864-A024BE294904}" type="pres">
      <dgm:prSet presAssocID="{1D7B00D0-3D22-44E3-BF95-542065E2E7FB}" presName="sibTrans" presStyleCnt="0"/>
      <dgm:spPr/>
    </dgm:pt>
    <dgm:pt modelId="{A2C47915-B8FA-4193-823A-74CFA5E8211E}" type="pres">
      <dgm:prSet presAssocID="{54FE32B9-B645-45A4-99C1-9113B83BE083}" presName="compNode" presStyleCnt="0"/>
      <dgm:spPr/>
    </dgm:pt>
    <dgm:pt modelId="{782D3B64-9669-47F7-98A0-38154580F1B7}" type="pres">
      <dgm:prSet presAssocID="{54FE32B9-B645-45A4-99C1-9113B83BE083}" presName="iconBgRect" presStyleLbl="bgShp" presStyleIdx="2" presStyleCnt="3"/>
      <dgm:spPr/>
    </dgm:pt>
    <dgm:pt modelId="{21B50712-5AAA-4D7F-AEF6-2E0F68BBA007}" type="pres">
      <dgm:prSet presAssocID="{54FE32B9-B645-45A4-99C1-9113B83BE0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8721E066-D81F-4321-9966-680BC84648A1}" type="pres">
      <dgm:prSet presAssocID="{54FE32B9-B645-45A4-99C1-9113B83BE083}" presName="spaceRect" presStyleCnt="0"/>
      <dgm:spPr/>
    </dgm:pt>
    <dgm:pt modelId="{5102C15F-0FC6-4427-A83B-245BEAA331FC}" type="pres">
      <dgm:prSet presAssocID="{54FE32B9-B645-45A4-99C1-9113B83BE083}" presName="textRect" presStyleLbl="revTx" presStyleIdx="2" presStyleCnt="3">
        <dgm:presLayoutVars>
          <dgm:chMax val="1"/>
          <dgm:chPref val="1"/>
        </dgm:presLayoutVars>
      </dgm:prSet>
      <dgm:spPr/>
    </dgm:pt>
  </dgm:ptLst>
  <dgm:cxnLst>
    <dgm:cxn modelId="{7BB5F900-9B7C-430F-879B-02768C3F0A28}" srcId="{0C0F79A9-09C6-4374-80B4-D34978A31898}" destId="{373B10AF-46DC-45A5-A4AD-C7F9001EEE98}" srcOrd="1" destOrd="0" parTransId="{876F24C8-F099-42ED-95B4-AEEB1E4C6129}" sibTransId="{1D7B00D0-3D22-44E3-BF95-542065E2E7FB}"/>
    <dgm:cxn modelId="{A4217907-58BC-4E00-82C0-3F07FA544978}" type="presOf" srcId="{54FE32B9-B645-45A4-99C1-9113B83BE083}" destId="{5102C15F-0FC6-4427-A83B-245BEAA331FC}" srcOrd="0" destOrd="0" presId="urn:microsoft.com/office/officeart/2018/5/layout/IconCircleLabelList"/>
    <dgm:cxn modelId="{F98B9D2B-C998-4285-BF5D-E1D8CB01C4FE}" srcId="{0C0F79A9-09C6-4374-80B4-D34978A31898}" destId="{54FE32B9-B645-45A4-99C1-9113B83BE083}" srcOrd="2" destOrd="0" parTransId="{D8646D3E-DB02-4268-98FF-7CE57428D50F}" sibTransId="{388A4DCD-A290-4A2A-B796-CF350DBF5756}"/>
    <dgm:cxn modelId="{D71B1666-FCBE-4864-8E63-1E73A66017AA}" type="presOf" srcId="{F06B136E-5231-466D-9BEA-1060E7961A65}" destId="{76749BBA-A510-4CEB-A061-7CB5F23A9E8E}" srcOrd="0" destOrd="0" presId="urn:microsoft.com/office/officeart/2018/5/layout/IconCircleLabelList"/>
    <dgm:cxn modelId="{C9A8B27F-99A4-498E-860D-7761892FF531}" srcId="{0C0F79A9-09C6-4374-80B4-D34978A31898}" destId="{F06B136E-5231-466D-9BEA-1060E7961A65}" srcOrd="0" destOrd="0" parTransId="{8BF64820-3C9B-4F11-8A83-5E55EEC7A8E3}" sibTransId="{9AE76561-DE7E-45F0-80A6-F04FA8019FE2}"/>
    <dgm:cxn modelId="{9EED0AE1-E658-4237-9A54-6C48FCE85AC4}" type="presOf" srcId="{0C0F79A9-09C6-4374-80B4-D34978A31898}" destId="{5E1375B5-5282-4A86-BCBC-7042C1C31469}" srcOrd="0" destOrd="0" presId="urn:microsoft.com/office/officeart/2018/5/layout/IconCircleLabelList"/>
    <dgm:cxn modelId="{E882ADE3-D945-43CD-849B-64591C224758}" type="presOf" srcId="{373B10AF-46DC-45A5-A4AD-C7F9001EEE98}" destId="{3EFADDC2-4F9C-4153-80AD-FAEC2A28D7F1}" srcOrd="0" destOrd="0" presId="urn:microsoft.com/office/officeart/2018/5/layout/IconCircleLabelList"/>
    <dgm:cxn modelId="{376D5334-CFDA-4B92-882B-612E3F7F391A}" type="presParOf" srcId="{5E1375B5-5282-4A86-BCBC-7042C1C31469}" destId="{CCBB49DC-E004-4324-8014-58637051E3ED}" srcOrd="0" destOrd="0" presId="urn:microsoft.com/office/officeart/2018/5/layout/IconCircleLabelList"/>
    <dgm:cxn modelId="{6C0F1E4B-730E-40AE-87EE-12B1E09A8E6A}" type="presParOf" srcId="{CCBB49DC-E004-4324-8014-58637051E3ED}" destId="{88978534-89F6-4676-A6B9-3692434956F2}" srcOrd="0" destOrd="0" presId="urn:microsoft.com/office/officeart/2018/5/layout/IconCircleLabelList"/>
    <dgm:cxn modelId="{B68FFF6A-8BBE-4EBA-8A4B-3242EF1C8F9D}" type="presParOf" srcId="{CCBB49DC-E004-4324-8014-58637051E3ED}" destId="{F43B9E39-38D8-41AB-BFEF-6548146115B1}" srcOrd="1" destOrd="0" presId="urn:microsoft.com/office/officeart/2018/5/layout/IconCircleLabelList"/>
    <dgm:cxn modelId="{1E172D82-634A-4538-BAEB-26310DDCC4CA}" type="presParOf" srcId="{CCBB49DC-E004-4324-8014-58637051E3ED}" destId="{3A207152-5192-43AE-B110-E43A20D7514B}" srcOrd="2" destOrd="0" presId="urn:microsoft.com/office/officeart/2018/5/layout/IconCircleLabelList"/>
    <dgm:cxn modelId="{F23E16A6-4F16-46B0-ACD1-4B3E7B13D23A}" type="presParOf" srcId="{CCBB49DC-E004-4324-8014-58637051E3ED}" destId="{76749BBA-A510-4CEB-A061-7CB5F23A9E8E}" srcOrd="3" destOrd="0" presId="urn:microsoft.com/office/officeart/2018/5/layout/IconCircleLabelList"/>
    <dgm:cxn modelId="{8DC62B00-A3C7-4402-A33C-C10B11112633}" type="presParOf" srcId="{5E1375B5-5282-4A86-BCBC-7042C1C31469}" destId="{C8CE1E5D-B289-484C-8A03-EE24F9AADB85}" srcOrd="1" destOrd="0" presId="urn:microsoft.com/office/officeart/2018/5/layout/IconCircleLabelList"/>
    <dgm:cxn modelId="{87472207-0BC9-44E5-AD08-F8E5BE10BFF6}" type="presParOf" srcId="{5E1375B5-5282-4A86-BCBC-7042C1C31469}" destId="{B3571613-6848-459E-9B57-56988B6C2F76}" srcOrd="2" destOrd="0" presId="urn:microsoft.com/office/officeart/2018/5/layout/IconCircleLabelList"/>
    <dgm:cxn modelId="{503B1737-22E0-408A-A88E-3A061D598C36}" type="presParOf" srcId="{B3571613-6848-459E-9B57-56988B6C2F76}" destId="{9CFE2E29-A29E-43D4-8ADE-CD9BB2A494E5}" srcOrd="0" destOrd="0" presId="urn:microsoft.com/office/officeart/2018/5/layout/IconCircleLabelList"/>
    <dgm:cxn modelId="{AE38D9D5-1937-4269-BFA2-A806EDAA2A42}" type="presParOf" srcId="{B3571613-6848-459E-9B57-56988B6C2F76}" destId="{5CC41C05-713D-48DD-80B2-638835D181A9}" srcOrd="1" destOrd="0" presId="urn:microsoft.com/office/officeart/2018/5/layout/IconCircleLabelList"/>
    <dgm:cxn modelId="{D3937709-0F57-42BC-9285-45965965406F}" type="presParOf" srcId="{B3571613-6848-459E-9B57-56988B6C2F76}" destId="{401C02B4-3738-4808-AF23-3C29AED3F3A8}" srcOrd="2" destOrd="0" presId="urn:microsoft.com/office/officeart/2018/5/layout/IconCircleLabelList"/>
    <dgm:cxn modelId="{6A2B125B-AFF7-46B4-962F-4BD768B9A6D1}" type="presParOf" srcId="{B3571613-6848-459E-9B57-56988B6C2F76}" destId="{3EFADDC2-4F9C-4153-80AD-FAEC2A28D7F1}" srcOrd="3" destOrd="0" presId="urn:microsoft.com/office/officeart/2018/5/layout/IconCircleLabelList"/>
    <dgm:cxn modelId="{7903F061-82ED-4533-8B3F-51A11D46C9F3}" type="presParOf" srcId="{5E1375B5-5282-4A86-BCBC-7042C1C31469}" destId="{845FBDD3-FF3B-46D0-A864-A024BE294904}" srcOrd="3" destOrd="0" presId="urn:microsoft.com/office/officeart/2018/5/layout/IconCircleLabelList"/>
    <dgm:cxn modelId="{1EDF79F5-3E9B-4AA7-979F-ADCE8CABE188}" type="presParOf" srcId="{5E1375B5-5282-4A86-BCBC-7042C1C31469}" destId="{A2C47915-B8FA-4193-823A-74CFA5E8211E}" srcOrd="4" destOrd="0" presId="urn:microsoft.com/office/officeart/2018/5/layout/IconCircleLabelList"/>
    <dgm:cxn modelId="{33086711-01A5-473C-B578-A3B69B2D046E}" type="presParOf" srcId="{A2C47915-B8FA-4193-823A-74CFA5E8211E}" destId="{782D3B64-9669-47F7-98A0-38154580F1B7}" srcOrd="0" destOrd="0" presId="urn:microsoft.com/office/officeart/2018/5/layout/IconCircleLabelList"/>
    <dgm:cxn modelId="{E9B7BF89-AB33-4306-BDA4-855C3908F8A5}" type="presParOf" srcId="{A2C47915-B8FA-4193-823A-74CFA5E8211E}" destId="{21B50712-5AAA-4D7F-AEF6-2E0F68BBA007}" srcOrd="1" destOrd="0" presId="urn:microsoft.com/office/officeart/2018/5/layout/IconCircleLabelList"/>
    <dgm:cxn modelId="{8CCB50B9-3A03-46A6-B858-FAAB61CDB55F}" type="presParOf" srcId="{A2C47915-B8FA-4193-823A-74CFA5E8211E}" destId="{8721E066-D81F-4321-9966-680BC84648A1}" srcOrd="2" destOrd="0" presId="urn:microsoft.com/office/officeart/2018/5/layout/IconCircleLabelList"/>
    <dgm:cxn modelId="{B79D3139-1295-46B6-9387-003E80672F70}" type="presParOf" srcId="{A2C47915-B8FA-4193-823A-74CFA5E8211E}" destId="{5102C15F-0FC6-4427-A83B-245BEAA331F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F935EB-7D18-4691-A96A-8928A792BCF0}"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7A409DCF-C167-42AC-BEDF-8BEA12543CFC}">
      <dgm:prSet/>
      <dgm:spPr/>
      <dgm:t>
        <a:bodyPr/>
        <a:lstStyle/>
        <a:p>
          <a:r>
            <a:rPr lang="en-US"/>
            <a:t>Mathematics &amp; Statistics</a:t>
          </a:r>
        </a:p>
      </dgm:t>
    </dgm:pt>
    <dgm:pt modelId="{2F3F9D81-D934-419F-80D3-FFD82B971F31}" type="parTrans" cxnId="{C34797EB-E9B1-45CF-B13E-18270EC494D2}">
      <dgm:prSet/>
      <dgm:spPr/>
      <dgm:t>
        <a:bodyPr/>
        <a:lstStyle/>
        <a:p>
          <a:endParaRPr lang="en-US"/>
        </a:p>
      </dgm:t>
    </dgm:pt>
    <dgm:pt modelId="{08966957-AF03-4C8B-A77A-814BB803F2E2}" type="sibTrans" cxnId="{C34797EB-E9B1-45CF-B13E-18270EC494D2}">
      <dgm:prSet/>
      <dgm:spPr/>
      <dgm:t>
        <a:bodyPr/>
        <a:lstStyle/>
        <a:p>
          <a:endParaRPr lang="en-US"/>
        </a:p>
      </dgm:t>
    </dgm:pt>
    <dgm:pt modelId="{9995EE89-EB20-4A1C-AA76-FD674C11EF84}">
      <dgm:prSet/>
      <dgm:spPr/>
      <dgm:t>
        <a:bodyPr/>
        <a:lstStyle/>
        <a:p>
          <a:r>
            <a:rPr lang="en-US"/>
            <a:t>First Year Experience</a:t>
          </a:r>
        </a:p>
      </dgm:t>
    </dgm:pt>
    <dgm:pt modelId="{A8042171-6349-455A-AD73-6C8EFA822A13}" type="parTrans" cxnId="{91BBE4D4-2752-4041-A39F-C337C4D651B4}">
      <dgm:prSet/>
      <dgm:spPr/>
      <dgm:t>
        <a:bodyPr/>
        <a:lstStyle/>
        <a:p>
          <a:endParaRPr lang="en-US"/>
        </a:p>
      </dgm:t>
    </dgm:pt>
    <dgm:pt modelId="{60E46BA2-8EE8-4C2F-B62F-DA62CD30F172}" type="sibTrans" cxnId="{91BBE4D4-2752-4041-A39F-C337C4D651B4}">
      <dgm:prSet/>
      <dgm:spPr/>
      <dgm:t>
        <a:bodyPr/>
        <a:lstStyle/>
        <a:p>
          <a:endParaRPr lang="en-US"/>
        </a:p>
      </dgm:t>
    </dgm:pt>
    <dgm:pt modelId="{F20FB95E-4534-48A8-9C7B-541FF919587B}">
      <dgm:prSet/>
      <dgm:spPr/>
      <dgm:t>
        <a:bodyPr/>
        <a:lstStyle/>
        <a:p>
          <a:r>
            <a:rPr lang="en-US"/>
            <a:t>IRT</a:t>
          </a:r>
        </a:p>
      </dgm:t>
    </dgm:pt>
    <dgm:pt modelId="{112E392D-86C3-47EC-A50A-AF020BDCA224}" type="parTrans" cxnId="{3167B65C-B87C-4857-B10E-5B20E2B5E567}">
      <dgm:prSet/>
      <dgm:spPr/>
      <dgm:t>
        <a:bodyPr/>
        <a:lstStyle/>
        <a:p>
          <a:endParaRPr lang="en-US"/>
        </a:p>
      </dgm:t>
    </dgm:pt>
    <dgm:pt modelId="{BF45240E-F4A5-4758-9015-E9E8E6166683}" type="sibTrans" cxnId="{3167B65C-B87C-4857-B10E-5B20E2B5E567}">
      <dgm:prSet/>
      <dgm:spPr/>
      <dgm:t>
        <a:bodyPr/>
        <a:lstStyle/>
        <a:p>
          <a:endParaRPr lang="en-US"/>
        </a:p>
      </dgm:t>
    </dgm:pt>
    <dgm:pt modelId="{6A78486D-7D36-421C-A54C-03735542559F}">
      <dgm:prSet/>
      <dgm:spPr/>
      <dgm:t>
        <a:bodyPr/>
        <a:lstStyle/>
        <a:p>
          <a:r>
            <a:rPr lang="en-US"/>
            <a:t>Admissions &amp; Outreach</a:t>
          </a:r>
        </a:p>
      </dgm:t>
    </dgm:pt>
    <dgm:pt modelId="{DDB2DAEC-B323-4DEE-B90B-A52A2D5E1B5B}" type="parTrans" cxnId="{D121ED46-3FA6-43BA-A88B-986382FAB6E2}">
      <dgm:prSet/>
      <dgm:spPr/>
      <dgm:t>
        <a:bodyPr/>
        <a:lstStyle/>
        <a:p>
          <a:endParaRPr lang="en-US"/>
        </a:p>
      </dgm:t>
    </dgm:pt>
    <dgm:pt modelId="{1909E8D5-4BFD-4099-8B37-7E5E81BF6B09}" type="sibTrans" cxnId="{D121ED46-3FA6-43BA-A88B-986382FAB6E2}">
      <dgm:prSet/>
      <dgm:spPr/>
      <dgm:t>
        <a:bodyPr/>
        <a:lstStyle/>
        <a:p>
          <a:endParaRPr lang="en-US"/>
        </a:p>
      </dgm:t>
    </dgm:pt>
    <dgm:pt modelId="{6F52C514-AD20-4AFF-B585-EDE6E4F2A3DB}">
      <dgm:prSet/>
      <dgm:spPr/>
      <dgm:t>
        <a:bodyPr/>
        <a:lstStyle/>
        <a:p>
          <a:r>
            <a:rPr lang="en-US"/>
            <a:t>Advising</a:t>
          </a:r>
        </a:p>
      </dgm:t>
    </dgm:pt>
    <dgm:pt modelId="{37721360-AC9B-4C14-80CC-6E67C14D11E7}" type="parTrans" cxnId="{EC2F7C45-0CA4-4EF0-B968-0E64D381B4BF}">
      <dgm:prSet/>
      <dgm:spPr/>
      <dgm:t>
        <a:bodyPr/>
        <a:lstStyle/>
        <a:p>
          <a:endParaRPr lang="en-US"/>
        </a:p>
      </dgm:t>
    </dgm:pt>
    <dgm:pt modelId="{2BB113B0-669A-4C29-B011-7F6127F974AC}" type="sibTrans" cxnId="{EC2F7C45-0CA4-4EF0-B968-0E64D381B4BF}">
      <dgm:prSet/>
      <dgm:spPr/>
      <dgm:t>
        <a:bodyPr/>
        <a:lstStyle/>
        <a:p>
          <a:endParaRPr lang="en-US"/>
        </a:p>
      </dgm:t>
    </dgm:pt>
    <dgm:pt modelId="{F18C2C45-9C3C-4623-AFEA-819D7154582A}">
      <dgm:prSet/>
      <dgm:spPr/>
      <dgm:t>
        <a:bodyPr/>
        <a:lstStyle/>
        <a:p>
          <a:r>
            <a:rPr lang="en-US"/>
            <a:t>First Year Orientation Team</a:t>
          </a:r>
        </a:p>
      </dgm:t>
    </dgm:pt>
    <dgm:pt modelId="{073A3A3E-C3BC-4F5D-BD31-5D9CECB16BF5}" type="parTrans" cxnId="{8E16FA15-CAB9-4C8F-BD32-BAB9E4F4A21A}">
      <dgm:prSet/>
      <dgm:spPr/>
      <dgm:t>
        <a:bodyPr/>
        <a:lstStyle/>
        <a:p>
          <a:endParaRPr lang="en-US"/>
        </a:p>
      </dgm:t>
    </dgm:pt>
    <dgm:pt modelId="{EE6E40D3-9D8B-4B9D-9ECB-391D13303618}" type="sibTrans" cxnId="{8E16FA15-CAB9-4C8F-BD32-BAB9E4F4A21A}">
      <dgm:prSet/>
      <dgm:spPr/>
      <dgm:t>
        <a:bodyPr/>
        <a:lstStyle/>
        <a:p>
          <a:endParaRPr lang="en-US"/>
        </a:p>
      </dgm:t>
    </dgm:pt>
    <dgm:pt modelId="{720640E8-26DA-4D18-A3C7-258AA030543E}">
      <dgm:prSet/>
      <dgm:spPr/>
      <dgm:t>
        <a:bodyPr/>
        <a:lstStyle/>
        <a:p>
          <a:r>
            <a:rPr lang="en-US"/>
            <a:t>Center for College Readiness</a:t>
          </a:r>
        </a:p>
      </dgm:t>
    </dgm:pt>
    <dgm:pt modelId="{C3B85AB1-3E16-4FD0-8000-256B6A45E9A1}" type="parTrans" cxnId="{344A4A70-6003-415D-B1A6-7A14F7F07219}">
      <dgm:prSet/>
      <dgm:spPr/>
      <dgm:t>
        <a:bodyPr/>
        <a:lstStyle/>
        <a:p>
          <a:endParaRPr lang="en-US"/>
        </a:p>
      </dgm:t>
    </dgm:pt>
    <dgm:pt modelId="{C0A0C058-934A-4A18-8040-5B4DBB966074}" type="sibTrans" cxnId="{344A4A70-6003-415D-B1A6-7A14F7F07219}">
      <dgm:prSet/>
      <dgm:spPr/>
      <dgm:t>
        <a:bodyPr/>
        <a:lstStyle/>
        <a:p>
          <a:endParaRPr lang="en-US"/>
        </a:p>
      </dgm:t>
    </dgm:pt>
    <dgm:pt modelId="{2B22E23B-60CA-4307-AAD1-9C3618EE6B4C}">
      <dgm:prSet/>
      <dgm:spPr/>
      <dgm:t>
        <a:bodyPr/>
        <a:lstStyle/>
        <a:p>
          <a:r>
            <a:rPr lang="en-US"/>
            <a:t>English – Writing Program</a:t>
          </a:r>
        </a:p>
      </dgm:t>
    </dgm:pt>
    <dgm:pt modelId="{31E1FC0F-CF2F-4303-9E3B-C965F193BBBF}" type="parTrans" cxnId="{ABF8309E-D8E5-41E3-A87D-0159777360F8}">
      <dgm:prSet/>
      <dgm:spPr/>
      <dgm:t>
        <a:bodyPr/>
        <a:lstStyle/>
        <a:p>
          <a:endParaRPr lang="en-US"/>
        </a:p>
      </dgm:t>
    </dgm:pt>
    <dgm:pt modelId="{85C6735D-5BEA-4F80-944E-69762BDF9AED}" type="sibTrans" cxnId="{ABF8309E-D8E5-41E3-A87D-0159777360F8}">
      <dgm:prSet/>
      <dgm:spPr/>
      <dgm:t>
        <a:bodyPr/>
        <a:lstStyle/>
        <a:p>
          <a:endParaRPr lang="en-US"/>
        </a:p>
      </dgm:t>
    </dgm:pt>
    <dgm:pt modelId="{157195B4-F23E-47B3-A956-3B2AF753CAFD}">
      <dgm:prSet/>
      <dgm:spPr/>
      <dgm:t>
        <a:bodyPr/>
        <a:lstStyle/>
        <a:p>
          <a:r>
            <a:rPr lang="en-US"/>
            <a:t>Dean of Undergraduate Studies</a:t>
          </a:r>
        </a:p>
      </dgm:t>
    </dgm:pt>
    <dgm:pt modelId="{240BCCA0-B020-43EF-9329-47480A15308B}" type="parTrans" cxnId="{775B2600-B63A-4605-89BA-F2A0323069AD}">
      <dgm:prSet/>
      <dgm:spPr/>
      <dgm:t>
        <a:bodyPr/>
        <a:lstStyle/>
        <a:p>
          <a:endParaRPr lang="en-US"/>
        </a:p>
      </dgm:t>
    </dgm:pt>
    <dgm:pt modelId="{28E952D3-381C-4FCC-8498-13AFC775584C}" type="sibTrans" cxnId="{775B2600-B63A-4605-89BA-F2A0323069AD}">
      <dgm:prSet/>
      <dgm:spPr/>
      <dgm:t>
        <a:bodyPr/>
        <a:lstStyle/>
        <a:p>
          <a:endParaRPr lang="en-US"/>
        </a:p>
      </dgm:t>
    </dgm:pt>
    <dgm:pt modelId="{A97D0D90-F368-4067-BC4F-11F40C092615}" type="pres">
      <dgm:prSet presAssocID="{39F935EB-7D18-4691-A96A-8928A792BCF0}" presName="diagram" presStyleCnt="0">
        <dgm:presLayoutVars>
          <dgm:dir/>
          <dgm:resizeHandles val="exact"/>
        </dgm:presLayoutVars>
      </dgm:prSet>
      <dgm:spPr/>
    </dgm:pt>
    <dgm:pt modelId="{ABAB51C7-1506-41BC-B1D4-A77C2DFFAE0D}" type="pres">
      <dgm:prSet presAssocID="{7A409DCF-C167-42AC-BEDF-8BEA12543CFC}" presName="node" presStyleLbl="node1" presStyleIdx="0" presStyleCnt="9">
        <dgm:presLayoutVars>
          <dgm:bulletEnabled val="1"/>
        </dgm:presLayoutVars>
      </dgm:prSet>
      <dgm:spPr/>
    </dgm:pt>
    <dgm:pt modelId="{53720F54-77CB-49B9-BCFE-008A6DF9879E}" type="pres">
      <dgm:prSet presAssocID="{08966957-AF03-4C8B-A77A-814BB803F2E2}" presName="sibTrans" presStyleCnt="0"/>
      <dgm:spPr/>
    </dgm:pt>
    <dgm:pt modelId="{F2F9F386-0CDF-44CC-8F27-374C9601DC45}" type="pres">
      <dgm:prSet presAssocID="{9995EE89-EB20-4A1C-AA76-FD674C11EF84}" presName="node" presStyleLbl="node1" presStyleIdx="1" presStyleCnt="9">
        <dgm:presLayoutVars>
          <dgm:bulletEnabled val="1"/>
        </dgm:presLayoutVars>
      </dgm:prSet>
      <dgm:spPr/>
    </dgm:pt>
    <dgm:pt modelId="{B5388A5C-CD83-4A90-B01F-3BB6D13FF77C}" type="pres">
      <dgm:prSet presAssocID="{60E46BA2-8EE8-4C2F-B62F-DA62CD30F172}" presName="sibTrans" presStyleCnt="0"/>
      <dgm:spPr/>
    </dgm:pt>
    <dgm:pt modelId="{345B0C91-4906-49AC-AB84-84B2BB2CD38F}" type="pres">
      <dgm:prSet presAssocID="{F20FB95E-4534-48A8-9C7B-541FF919587B}" presName="node" presStyleLbl="node1" presStyleIdx="2" presStyleCnt="9">
        <dgm:presLayoutVars>
          <dgm:bulletEnabled val="1"/>
        </dgm:presLayoutVars>
      </dgm:prSet>
      <dgm:spPr/>
    </dgm:pt>
    <dgm:pt modelId="{8C4EE261-303B-42AC-8042-A86D8B40C80B}" type="pres">
      <dgm:prSet presAssocID="{BF45240E-F4A5-4758-9015-E9E8E6166683}" presName="sibTrans" presStyleCnt="0"/>
      <dgm:spPr/>
    </dgm:pt>
    <dgm:pt modelId="{07047128-F963-4284-9777-C1852D23965C}" type="pres">
      <dgm:prSet presAssocID="{6A78486D-7D36-421C-A54C-03735542559F}" presName="node" presStyleLbl="node1" presStyleIdx="3" presStyleCnt="9">
        <dgm:presLayoutVars>
          <dgm:bulletEnabled val="1"/>
        </dgm:presLayoutVars>
      </dgm:prSet>
      <dgm:spPr/>
    </dgm:pt>
    <dgm:pt modelId="{DCED84A5-C236-4626-B46D-74B3D132EC24}" type="pres">
      <dgm:prSet presAssocID="{1909E8D5-4BFD-4099-8B37-7E5E81BF6B09}" presName="sibTrans" presStyleCnt="0"/>
      <dgm:spPr/>
    </dgm:pt>
    <dgm:pt modelId="{3311DF4B-0DF7-4948-B071-5CEA277D94FD}" type="pres">
      <dgm:prSet presAssocID="{6F52C514-AD20-4AFF-B585-EDE6E4F2A3DB}" presName="node" presStyleLbl="node1" presStyleIdx="4" presStyleCnt="9">
        <dgm:presLayoutVars>
          <dgm:bulletEnabled val="1"/>
        </dgm:presLayoutVars>
      </dgm:prSet>
      <dgm:spPr/>
    </dgm:pt>
    <dgm:pt modelId="{01C24669-120C-4DC1-9ED2-C93AF0A0EF6A}" type="pres">
      <dgm:prSet presAssocID="{2BB113B0-669A-4C29-B011-7F6127F974AC}" presName="sibTrans" presStyleCnt="0"/>
      <dgm:spPr/>
    </dgm:pt>
    <dgm:pt modelId="{F7A66289-BB4C-480D-94B8-D9425870DD3B}" type="pres">
      <dgm:prSet presAssocID="{F18C2C45-9C3C-4623-AFEA-819D7154582A}" presName="node" presStyleLbl="node1" presStyleIdx="5" presStyleCnt="9">
        <dgm:presLayoutVars>
          <dgm:bulletEnabled val="1"/>
        </dgm:presLayoutVars>
      </dgm:prSet>
      <dgm:spPr/>
    </dgm:pt>
    <dgm:pt modelId="{75F713FA-6457-48D5-A8E9-3C572AF6CDE7}" type="pres">
      <dgm:prSet presAssocID="{EE6E40D3-9D8B-4B9D-9ECB-391D13303618}" presName="sibTrans" presStyleCnt="0"/>
      <dgm:spPr/>
    </dgm:pt>
    <dgm:pt modelId="{F02BD4B2-236E-447D-BBFD-C64E192DFD9E}" type="pres">
      <dgm:prSet presAssocID="{720640E8-26DA-4D18-A3C7-258AA030543E}" presName="node" presStyleLbl="node1" presStyleIdx="6" presStyleCnt="9">
        <dgm:presLayoutVars>
          <dgm:bulletEnabled val="1"/>
        </dgm:presLayoutVars>
      </dgm:prSet>
      <dgm:spPr/>
    </dgm:pt>
    <dgm:pt modelId="{1C3F8133-FA1C-45DF-A9B0-1334A375C672}" type="pres">
      <dgm:prSet presAssocID="{C0A0C058-934A-4A18-8040-5B4DBB966074}" presName="sibTrans" presStyleCnt="0"/>
      <dgm:spPr/>
    </dgm:pt>
    <dgm:pt modelId="{5DB317E9-4E68-469B-9771-8F9025ECA77D}" type="pres">
      <dgm:prSet presAssocID="{2B22E23B-60CA-4307-AAD1-9C3618EE6B4C}" presName="node" presStyleLbl="node1" presStyleIdx="7" presStyleCnt="9">
        <dgm:presLayoutVars>
          <dgm:bulletEnabled val="1"/>
        </dgm:presLayoutVars>
      </dgm:prSet>
      <dgm:spPr/>
    </dgm:pt>
    <dgm:pt modelId="{145DFA8A-F643-4DD5-B5BE-97D787255126}" type="pres">
      <dgm:prSet presAssocID="{85C6735D-5BEA-4F80-944E-69762BDF9AED}" presName="sibTrans" presStyleCnt="0"/>
      <dgm:spPr/>
    </dgm:pt>
    <dgm:pt modelId="{45A7F27A-57CA-4C25-92E9-CFAE5B72DD2F}" type="pres">
      <dgm:prSet presAssocID="{157195B4-F23E-47B3-A956-3B2AF753CAFD}" presName="node" presStyleLbl="node1" presStyleIdx="8" presStyleCnt="9">
        <dgm:presLayoutVars>
          <dgm:bulletEnabled val="1"/>
        </dgm:presLayoutVars>
      </dgm:prSet>
      <dgm:spPr/>
    </dgm:pt>
  </dgm:ptLst>
  <dgm:cxnLst>
    <dgm:cxn modelId="{775B2600-B63A-4605-89BA-F2A0323069AD}" srcId="{39F935EB-7D18-4691-A96A-8928A792BCF0}" destId="{157195B4-F23E-47B3-A956-3B2AF753CAFD}" srcOrd="8" destOrd="0" parTransId="{240BCCA0-B020-43EF-9329-47480A15308B}" sibTransId="{28E952D3-381C-4FCC-8498-13AFC775584C}"/>
    <dgm:cxn modelId="{A2584407-FB6E-418A-8F89-2A3FBFAF8051}" type="presOf" srcId="{39F935EB-7D18-4691-A96A-8928A792BCF0}" destId="{A97D0D90-F368-4067-BC4F-11F40C092615}" srcOrd="0" destOrd="0" presId="urn:microsoft.com/office/officeart/2005/8/layout/default"/>
    <dgm:cxn modelId="{52147408-D457-4C98-92E6-E29310AC0EDA}" type="presOf" srcId="{F20FB95E-4534-48A8-9C7B-541FF919587B}" destId="{345B0C91-4906-49AC-AB84-84B2BB2CD38F}" srcOrd="0" destOrd="0" presId="urn:microsoft.com/office/officeart/2005/8/layout/default"/>
    <dgm:cxn modelId="{8E16FA15-CAB9-4C8F-BD32-BAB9E4F4A21A}" srcId="{39F935EB-7D18-4691-A96A-8928A792BCF0}" destId="{F18C2C45-9C3C-4623-AFEA-819D7154582A}" srcOrd="5" destOrd="0" parTransId="{073A3A3E-C3BC-4F5D-BD31-5D9CECB16BF5}" sibTransId="{EE6E40D3-9D8B-4B9D-9ECB-391D13303618}"/>
    <dgm:cxn modelId="{A7E08319-9C0B-4E88-B752-D3815A34419A}" type="presOf" srcId="{6F52C514-AD20-4AFF-B585-EDE6E4F2A3DB}" destId="{3311DF4B-0DF7-4948-B071-5CEA277D94FD}" srcOrd="0" destOrd="0" presId="urn:microsoft.com/office/officeart/2005/8/layout/default"/>
    <dgm:cxn modelId="{E36C5129-3955-4C7C-B80F-9AB379529B9D}" type="presOf" srcId="{7A409DCF-C167-42AC-BEDF-8BEA12543CFC}" destId="{ABAB51C7-1506-41BC-B1D4-A77C2DFFAE0D}" srcOrd="0" destOrd="0" presId="urn:microsoft.com/office/officeart/2005/8/layout/default"/>
    <dgm:cxn modelId="{EC2F7C45-0CA4-4EF0-B968-0E64D381B4BF}" srcId="{39F935EB-7D18-4691-A96A-8928A792BCF0}" destId="{6F52C514-AD20-4AFF-B585-EDE6E4F2A3DB}" srcOrd="4" destOrd="0" parTransId="{37721360-AC9B-4C14-80CC-6E67C14D11E7}" sibTransId="{2BB113B0-669A-4C29-B011-7F6127F974AC}"/>
    <dgm:cxn modelId="{D121ED46-3FA6-43BA-A88B-986382FAB6E2}" srcId="{39F935EB-7D18-4691-A96A-8928A792BCF0}" destId="{6A78486D-7D36-421C-A54C-03735542559F}" srcOrd="3" destOrd="0" parTransId="{DDB2DAEC-B323-4DEE-B90B-A52A2D5E1B5B}" sibTransId="{1909E8D5-4BFD-4099-8B37-7E5E81BF6B09}"/>
    <dgm:cxn modelId="{3167B65C-B87C-4857-B10E-5B20E2B5E567}" srcId="{39F935EB-7D18-4691-A96A-8928A792BCF0}" destId="{F20FB95E-4534-48A8-9C7B-541FF919587B}" srcOrd="2" destOrd="0" parTransId="{112E392D-86C3-47EC-A50A-AF020BDCA224}" sibTransId="{BF45240E-F4A5-4758-9015-E9E8E6166683}"/>
    <dgm:cxn modelId="{344A4A70-6003-415D-B1A6-7A14F7F07219}" srcId="{39F935EB-7D18-4691-A96A-8928A792BCF0}" destId="{720640E8-26DA-4D18-A3C7-258AA030543E}" srcOrd="6" destOrd="0" parTransId="{C3B85AB1-3E16-4FD0-8000-256B6A45E9A1}" sibTransId="{C0A0C058-934A-4A18-8040-5B4DBB966074}"/>
    <dgm:cxn modelId="{DCCEDC7B-C388-462B-8539-D329FDE64482}" type="presOf" srcId="{6A78486D-7D36-421C-A54C-03735542559F}" destId="{07047128-F963-4284-9777-C1852D23965C}" srcOrd="0" destOrd="0" presId="urn:microsoft.com/office/officeart/2005/8/layout/default"/>
    <dgm:cxn modelId="{ABF8309E-D8E5-41E3-A87D-0159777360F8}" srcId="{39F935EB-7D18-4691-A96A-8928A792BCF0}" destId="{2B22E23B-60CA-4307-AAD1-9C3618EE6B4C}" srcOrd="7" destOrd="0" parTransId="{31E1FC0F-CF2F-4303-9E3B-C965F193BBBF}" sibTransId="{85C6735D-5BEA-4F80-944E-69762BDF9AED}"/>
    <dgm:cxn modelId="{9946FE9E-7524-4865-8470-27F48077EFE1}" type="presOf" srcId="{F18C2C45-9C3C-4623-AFEA-819D7154582A}" destId="{F7A66289-BB4C-480D-94B8-D9425870DD3B}" srcOrd="0" destOrd="0" presId="urn:microsoft.com/office/officeart/2005/8/layout/default"/>
    <dgm:cxn modelId="{1B46DBA2-5310-4DFC-B3EF-BB65D526587B}" type="presOf" srcId="{720640E8-26DA-4D18-A3C7-258AA030543E}" destId="{F02BD4B2-236E-447D-BBFD-C64E192DFD9E}" srcOrd="0" destOrd="0" presId="urn:microsoft.com/office/officeart/2005/8/layout/default"/>
    <dgm:cxn modelId="{A1B037A8-A60F-4626-9BFE-F551639B86DD}" type="presOf" srcId="{9995EE89-EB20-4A1C-AA76-FD674C11EF84}" destId="{F2F9F386-0CDF-44CC-8F27-374C9601DC45}" srcOrd="0" destOrd="0" presId="urn:microsoft.com/office/officeart/2005/8/layout/default"/>
    <dgm:cxn modelId="{78BEA2AC-36FA-4EA6-A1ED-F0F04C323F6F}" type="presOf" srcId="{157195B4-F23E-47B3-A956-3B2AF753CAFD}" destId="{45A7F27A-57CA-4C25-92E9-CFAE5B72DD2F}" srcOrd="0" destOrd="0" presId="urn:microsoft.com/office/officeart/2005/8/layout/default"/>
    <dgm:cxn modelId="{91BBE4D4-2752-4041-A39F-C337C4D651B4}" srcId="{39F935EB-7D18-4691-A96A-8928A792BCF0}" destId="{9995EE89-EB20-4A1C-AA76-FD674C11EF84}" srcOrd="1" destOrd="0" parTransId="{A8042171-6349-455A-AD73-6C8EFA822A13}" sibTransId="{60E46BA2-8EE8-4C2F-B62F-DA62CD30F172}"/>
    <dgm:cxn modelId="{C34797EB-E9B1-45CF-B13E-18270EC494D2}" srcId="{39F935EB-7D18-4691-A96A-8928A792BCF0}" destId="{7A409DCF-C167-42AC-BEDF-8BEA12543CFC}" srcOrd="0" destOrd="0" parTransId="{2F3F9D81-D934-419F-80D3-FFD82B971F31}" sibTransId="{08966957-AF03-4C8B-A77A-814BB803F2E2}"/>
    <dgm:cxn modelId="{D7DE33FE-81FA-4E92-B842-3900B9793857}" type="presOf" srcId="{2B22E23B-60CA-4307-AAD1-9C3618EE6B4C}" destId="{5DB317E9-4E68-469B-9771-8F9025ECA77D}" srcOrd="0" destOrd="0" presId="urn:microsoft.com/office/officeart/2005/8/layout/default"/>
    <dgm:cxn modelId="{216F3295-6961-4A3A-B5B5-FC86EB67FFF4}" type="presParOf" srcId="{A97D0D90-F368-4067-BC4F-11F40C092615}" destId="{ABAB51C7-1506-41BC-B1D4-A77C2DFFAE0D}" srcOrd="0" destOrd="0" presId="urn:microsoft.com/office/officeart/2005/8/layout/default"/>
    <dgm:cxn modelId="{4040E04F-2BEE-4A85-938F-F530281E41FF}" type="presParOf" srcId="{A97D0D90-F368-4067-BC4F-11F40C092615}" destId="{53720F54-77CB-49B9-BCFE-008A6DF9879E}" srcOrd="1" destOrd="0" presId="urn:microsoft.com/office/officeart/2005/8/layout/default"/>
    <dgm:cxn modelId="{EC65635A-288F-479B-A3CB-2C09F6E432D2}" type="presParOf" srcId="{A97D0D90-F368-4067-BC4F-11F40C092615}" destId="{F2F9F386-0CDF-44CC-8F27-374C9601DC45}" srcOrd="2" destOrd="0" presId="urn:microsoft.com/office/officeart/2005/8/layout/default"/>
    <dgm:cxn modelId="{F50EA5BD-83A5-4709-97E1-29D86374D565}" type="presParOf" srcId="{A97D0D90-F368-4067-BC4F-11F40C092615}" destId="{B5388A5C-CD83-4A90-B01F-3BB6D13FF77C}" srcOrd="3" destOrd="0" presId="urn:microsoft.com/office/officeart/2005/8/layout/default"/>
    <dgm:cxn modelId="{EC75802A-5E7A-42DA-AD4B-BBA62C494EBC}" type="presParOf" srcId="{A97D0D90-F368-4067-BC4F-11F40C092615}" destId="{345B0C91-4906-49AC-AB84-84B2BB2CD38F}" srcOrd="4" destOrd="0" presId="urn:microsoft.com/office/officeart/2005/8/layout/default"/>
    <dgm:cxn modelId="{916C84C6-CBAE-4E7A-A4E1-DF9665DB0A78}" type="presParOf" srcId="{A97D0D90-F368-4067-BC4F-11F40C092615}" destId="{8C4EE261-303B-42AC-8042-A86D8B40C80B}" srcOrd="5" destOrd="0" presId="urn:microsoft.com/office/officeart/2005/8/layout/default"/>
    <dgm:cxn modelId="{83A72140-8637-4F05-8082-B25C75AC3F37}" type="presParOf" srcId="{A97D0D90-F368-4067-BC4F-11F40C092615}" destId="{07047128-F963-4284-9777-C1852D23965C}" srcOrd="6" destOrd="0" presId="urn:microsoft.com/office/officeart/2005/8/layout/default"/>
    <dgm:cxn modelId="{86C7FC5B-333A-48F1-ACE1-32A5AB29B7C4}" type="presParOf" srcId="{A97D0D90-F368-4067-BC4F-11F40C092615}" destId="{DCED84A5-C236-4626-B46D-74B3D132EC24}" srcOrd="7" destOrd="0" presId="urn:microsoft.com/office/officeart/2005/8/layout/default"/>
    <dgm:cxn modelId="{DF9F72C2-1179-4C52-B9D2-926118C3B47E}" type="presParOf" srcId="{A97D0D90-F368-4067-BC4F-11F40C092615}" destId="{3311DF4B-0DF7-4948-B071-5CEA277D94FD}" srcOrd="8" destOrd="0" presId="urn:microsoft.com/office/officeart/2005/8/layout/default"/>
    <dgm:cxn modelId="{1BD19A57-EC87-47EF-A377-1C675B9B5827}" type="presParOf" srcId="{A97D0D90-F368-4067-BC4F-11F40C092615}" destId="{01C24669-120C-4DC1-9ED2-C93AF0A0EF6A}" srcOrd="9" destOrd="0" presId="urn:microsoft.com/office/officeart/2005/8/layout/default"/>
    <dgm:cxn modelId="{46D0B883-9E93-44F4-B8D7-3356E6B79BB1}" type="presParOf" srcId="{A97D0D90-F368-4067-BC4F-11F40C092615}" destId="{F7A66289-BB4C-480D-94B8-D9425870DD3B}" srcOrd="10" destOrd="0" presId="urn:microsoft.com/office/officeart/2005/8/layout/default"/>
    <dgm:cxn modelId="{6ACD5D92-C525-4834-99F2-8F2E43ADABB7}" type="presParOf" srcId="{A97D0D90-F368-4067-BC4F-11F40C092615}" destId="{75F713FA-6457-48D5-A8E9-3C572AF6CDE7}" srcOrd="11" destOrd="0" presId="urn:microsoft.com/office/officeart/2005/8/layout/default"/>
    <dgm:cxn modelId="{30EDEB31-1318-425E-85B9-BEF16CDFE945}" type="presParOf" srcId="{A97D0D90-F368-4067-BC4F-11F40C092615}" destId="{F02BD4B2-236E-447D-BBFD-C64E192DFD9E}" srcOrd="12" destOrd="0" presId="urn:microsoft.com/office/officeart/2005/8/layout/default"/>
    <dgm:cxn modelId="{90AE0569-AEF7-4554-8334-8CCC2A87EC7B}" type="presParOf" srcId="{A97D0D90-F368-4067-BC4F-11F40C092615}" destId="{1C3F8133-FA1C-45DF-A9B0-1334A375C672}" srcOrd="13" destOrd="0" presId="urn:microsoft.com/office/officeart/2005/8/layout/default"/>
    <dgm:cxn modelId="{8A6C3BC1-AF3E-4674-876E-1211ACF45591}" type="presParOf" srcId="{A97D0D90-F368-4067-BC4F-11F40C092615}" destId="{5DB317E9-4E68-469B-9771-8F9025ECA77D}" srcOrd="14" destOrd="0" presId="urn:microsoft.com/office/officeart/2005/8/layout/default"/>
    <dgm:cxn modelId="{817B9E3E-D56A-42C1-9DE1-31984DDF8152}" type="presParOf" srcId="{A97D0D90-F368-4067-BC4F-11F40C092615}" destId="{145DFA8A-F643-4DD5-B5BE-97D787255126}" srcOrd="15" destOrd="0" presId="urn:microsoft.com/office/officeart/2005/8/layout/default"/>
    <dgm:cxn modelId="{F4AFCA68-B389-475E-8929-A575AA445014}" type="presParOf" srcId="{A97D0D90-F368-4067-BC4F-11F40C092615}" destId="{45A7F27A-57CA-4C25-92E9-CFAE5B72DD2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78534-89F6-4676-A6B9-3692434956F2}">
      <dsp:nvSpPr>
        <dsp:cNvPr id="0" name=""/>
        <dsp:cNvSpPr/>
      </dsp:nvSpPr>
      <dsp:spPr>
        <a:xfrm>
          <a:off x="484679" y="193494"/>
          <a:ext cx="1338187" cy="1338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3B9E39-38D8-41AB-BFEF-6548146115B1}">
      <dsp:nvSpPr>
        <dsp:cNvPr id="0" name=""/>
        <dsp:cNvSpPr/>
      </dsp:nvSpPr>
      <dsp:spPr>
        <a:xfrm>
          <a:off x="769867" y="478681"/>
          <a:ext cx="767812" cy="767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749BBA-A510-4CEB-A061-7CB5F23A9E8E}">
      <dsp:nvSpPr>
        <dsp:cNvPr id="0" name=""/>
        <dsp:cNvSpPr/>
      </dsp:nvSpPr>
      <dsp:spPr>
        <a:xfrm>
          <a:off x="56898" y="1948494"/>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P</a:t>
          </a:r>
          <a:r>
            <a:rPr lang="en-US" sz="1100" kern="1200"/>
            <a:t>lacement, </a:t>
          </a:r>
          <a:r>
            <a:rPr lang="en-US" sz="1100" b="1" kern="1200"/>
            <a:t>L</a:t>
          </a:r>
          <a:r>
            <a:rPr lang="en-US" sz="1100" kern="1200"/>
            <a:t>earning, and </a:t>
          </a:r>
          <a:r>
            <a:rPr lang="en-US" sz="1100" b="1" kern="1200"/>
            <a:t>U</a:t>
          </a:r>
          <a:r>
            <a:rPr lang="en-US" sz="1100" kern="1200"/>
            <a:t>nderstanding </a:t>
          </a:r>
          <a:r>
            <a:rPr lang="en-US" sz="1100" b="1" kern="1200"/>
            <a:t>M</a:t>
          </a:r>
          <a:r>
            <a:rPr lang="en-US" sz="1100" kern="1200"/>
            <a:t>athematics</a:t>
          </a:r>
        </a:p>
      </dsp:txBody>
      <dsp:txXfrm>
        <a:off x="56898" y="1948494"/>
        <a:ext cx="2193750" cy="720000"/>
      </dsp:txXfrm>
    </dsp:sp>
    <dsp:sp modelId="{9CFE2E29-A29E-43D4-8ADE-CD9BB2A494E5}">
      <dsp:nvSpPr>
        <dsp:cNvPr id="0" name=""/>
        <dsp:cNvSpPr/>
      </dsp:nvSpPr>
      <dsp:spPr>
        <a:xfrm>
          <a:off x="3062335" y="193494"/>
          <a:ext cx="1338187" cy="1338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C41C05-713D-48DD-80B2-638835D181A9}">
      <dsp:nvSpPr>
        <dsp:cNvPr id="0" name=""/>
        <dsp:cNvSpPr/>
      </dsp:nvSpPr>
      <dsp:spPr>
        <a:xfrm>
          <a:off x="3347523" y="478681"/>
          <a:ext cx="767812" cy="767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FADDC2-4F9C-4153-80AD-FAEC2A28D7F1}">
      <dsp:nvSpPr>
        <dsp:cNvPr id="0" name=""/>
        <dsp:cNvSpPr/>
      </dsp:nvSpPr>
      <dsp:spPr>
        <a:xfrm>
          <a:off x="2634554" y="1948494"/>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Guided system, consisting of a self-inventory and a QR activity, for </a:t>
          </a:r>
          <a:r>
            <a:rPr lang="en-US" sz="1100" u="sng" kern="1200"/>
            <a:t>all</a:t>
          </a:r>
          <a:r>
            <a:rPr lang="en-US" sz="1100" kern="1200"/>
            <a:t> students to assess and improve their QR knowledge.</a:t>
          </a:r>
        </a:p>
      </dsp:txBody>
      <dsp:txXfrm>
        <a:off x="2634554" y="1948494"/>
        <a:ext cx="2193750" cy="720000"/>
      </dsp:txXfrm>
    </dsp:sp>
    <dsp:sp modelId="{782D3B64-9669-47F7-98A0-38154580F1B7}">
      <dsp:nvSpPr>
        <dsp:cNvPr id="0" name=""/>
        <dsp:cNvSpPr/>
      </dsp:nvSpPr>
      <dsp:spPr>
        <a:xfrm>
          <a:off x="1773507" y="3216931"/>
          <a:ext cx="1338187" cy="1338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50712-5AAA-4D7F-AEF6-2E0F68BBA007}">
      <dsp:nvSpPr>
        <dsp:cNvPr id="0" name=""/>
        <dsp:cNvSpPr/>
      </dsp:nvSpPr>
      <dsp:spPr>
        <a:xfrm>
          <a:off x="2058695" y="3502119"/>
          <a:ext cx="767812" cy="767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02C15F-0FC6-4427-A83B-245BEAA331FC}">
      <dsp:nvSpPr>
        <dsp:cNvPr id="0" name=""/>
        <dsp:cNvSpPr/>
      </dsp:nvSpPr>
      <dsp:spPr>
        <a:xfrm>
          <a:off x="1345726" y="4971931"/>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Part of our University Plan to assess student math readiness to learn</a:t>
          </a:r>
        </a:p>
      </dsp:txBody>
      <dsp:txXfrm>
        <a:off x="1345726" y="4971931"/>
        <a:ext cx="21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B51C7-1506-41BC-B1D4-A77C2DFFAE0D}">
      <dsp:nvSpPr>
        <dsp:cNvPr id="0" name=""/>
        <dsp:cNvSpPr/>
      </dsp:nvSpPr>
      <dsp:spPr>
        <a:xfrm>
          <a:off x="626751" y="2765"/>
          <a:ext cx="1729380" cy="10376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Mathematics &amp; Statistics</a:t>
          </a:r>
        </a:p>
      </dsp:txBody>
      <dsp:txXfrm>
        <a:off x="626751" y="2765"/>
        <a:ext cx="1729380" cy="1037628"/>
      </dsp:txXfrm>
    </dsp:sp>
    <dsp:sp modelId="{F2F9F386-0CDF-44CC-8F27-374C9601DC45}">
      <dsp:nvSpPr>
        <dsp:cNvPr id="0" name=""/>
        <dsp:cNvSpPr/>
      </dsp:nvSpPr>
      <dsp:spPr>
        <a:xfrm>
          <a:off x="2529070" y="2765"/>
          <a:ext cx="1729380" cy="1037628"/>
        </a:xfrm>
        <a:prstGeom prst="rect">
          <a:avLst/>
        </a:prstGeom>
        <a:solidFill>
          <a:schemeClr val="accent2">
            <a:hueOff val="-2256519"/>
            <a:satOff val="773"/>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First Year Experience</a:t>
          </a:r>
        </a:p>
      </dsp:txBody>
      <dsp:txXfrm>
        <a:off x="2529070" y="2765"/>
        <a:ext cx="1729380" cy="1037628"/>
      </dsp:txXfrm>
    </dsp:sp>
    <dsp:sp modelId="{345B0C91-4906-49AC-AB84-84B2BB2CD38F}">
      <dsp:nvSpPr>
        <dsp:cNvPr id="0" name=""/>
        <dsp:cNvSpPr/>
      </dsp:nvSpPr>
      <dsp:spPr>
        <a:xfrm>
          <a:off x="626751" y="1213332"/>
          <a:ext cx="1729380" cy="1037628"/>
        </a:xfrm>
        <a:prstGeom prst="rect">
          <a:avLst/>
        </a:prstGeom>
        <a:solidFill>
          <a:schemeClr val="accent2">
            <a:hueOff val="-4513038"/>
            <a:satOff val="1545"/>
            <a:lumOff val="37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IRT</a:t>
          </a:r>
        </a:p>
      </dsp:txBody>
      <dsp:txXfrm>
        <a:off x="626751" y="1213332"/>
        <a:ext cx="1729380" cy="1037628"/>
      </dsp:txXfrm>
    </dsp:sp>
    <dsp:sp modelId="{07047128-F963-4284-9777-C1852D23965C}">
      <dsp:nvSpPr>
        <dsp:cNvPr id="0" name=""/>
        <dsp:cNvSpPr/>
      </dsp:nvSpPr>
      <dsp:spPr>
        <a:xfrm>
          <a:off x="2529070" y="1213332"/>
          <a:ext cx="1729380" cy="1037628"/>
        </a:xfrm>
        <a:prstGeom prst="rect">
          <a:avLst/>
        </a:prstGeom>
        <a:solidFill>
          <a:schemeClr val="accent2">
            <a:hueOff val="-6769557"/>
            <a:satOff val="2318"/>
            <a:lumOff val="56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Admissions &amp; Outreach</a:t>
          </a:r>
        </a:p>
      </dsp:txBody>
      <dsp:txXfrm>
        <a:off x="2529070" y="1213332"/>
        <a:ext cx="1729380" cy="1037628"/>
      </dsp:txXfrm>
    </dsp:sp>
    <dsp:sp modelId="{3311DF4B-0DF7-4948-B071-5CEA277D94FD}">
      <dsp:nvSpPr>
        <dsp:cNvPr id="0" name=""/>
        <dsp:cNvSpPr/>
      </dsp:nvSpPr>
      <dsp:spPr>
        <a:xfrm>
          <a:off x="626751" y="2423898"/>
          <a:ext cx="1729380" cy="1037628"/>
        </a:xfrm>
        <a:prstGeom prst="rect">
          <a:avLst/>
        </a:prstGeom>
        <a:solidFill>
          <a:schemeClr val="accent2">
            <a:hueOff val="-9026076"/>
            <a:satOff val="3090"/>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Advising</a:t>
          </a:r>
        </a:p>
      </dsp:txBody>
      <dsp:txXfrm>
        <a:off x="626751" y="2423898"/>
        <a:ext cx="1729380" cy="1037628"/>
      </dsp:txXfrm>
    </dsp:sp>
    <dsp:sp modelId="{F7A66289-BB4C-480D-94B8-D9425870DD3B}">
      <dsp:nvSpPr>
        <dsp:cNvPr id="0" name=""/>
        <dsp:cNvSpPr/>
      </dsp:nvSpPr>
      <dsp:spPr>
        <a:xfrm>
          <a:off x="2529070" y="2423898"/>
          <a:ext cx="1729380" cy="1037628"/>
        </a:xfrm>
        <a:prstGeom prst="rect">
          <a:avLst/>
        </a:prstGeom>
        <a:solidFill>
          <a:schemeClr val="accent2">
            <a:hueOff val="-11282595"/>
            <a:satOff val="3863"/>
            <a:lumOff val="9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First Year Orientation Team</a:t>
          </a:r>
        </a:p>
      </dsp:txBody>
      <dsp:txXfrm>
        <a:off x="2529070" y="2423898"/>
        <a:ext cx="1729380" cy="1037628"/>
      </dsp:txXfrm>
    </dsp:sp>
    <dsp:sp modelId="{F02BD4B2-236E-447D-BBFD-C64E192DFD9E}">
      <dsp:nvSpPr>
        <dsp:cNvPr id="0" name=""/>
        <dsp:cNvSpPr/>
      </dsp:nvSpPr>
      <dsp:spPr>
        <a:xfrm>
          <a:off x="626751" y="3634465"/>
          <a:ext cx="1729380" cy="1037628"/>
        </a:xfrm>
        <a:prstGeom prst="rect">
          <a:avLst/>
        </a:prstGeom>
        <a:solidFill>
          <a:schemeClr val="accent2">
            <a:hueOff val="-13539114"/>
            <a:satOff val="4635"/>
            <a:lumOff val="11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Center for College Readiness</a:t>
          </a:r>
        </a:p>
      </dsp:txBody>
      <dsp:txXfrm>
        <a:off x="626751" y="3634465"/>
        <a:ext cx="1729380" cy="1037628"/>
      </dsp:txXfrm>
    </dsp:sp>
    <dsp:sp modelId="{5DB317E9-4E68-469B-9771-8F9025ECA77D}">
      <dsp:nvSpPr>
        <dsp:cNvPr id="0" name=""/>
        <dsp:cNvSpPr/>
      </dsp:nvSpPr>
      <dsp:spPr>
        <a:xfrm>
          <a:off x="2529070" y="3634465"/>
          <a:ext cx="1729380" cy="1037628"/>
        </a:xfrm>
        <a:prstGeom prst="rect">
          <a:avLst/>
        </a:prstGeom>
        <a:solidFill>
          <a:schemeClr val="accent2">
            <a:hueOff val="-15795634"/>
            <a:satOff val="5408"/>
            <a:lumOff val="132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English – Writing Program</a:t>
          </a:r>
        </a:p>
      </dsp:txBody>
      <dsp:txXfrm>
        <a:off x="2529070" y="3634465"/>
        <a:ext cx="1729380" cy="1037628"/>
      </dsp:txXfrm>
    </dsp:sp>
    <dsp:sp modelId="{45A7F27A-57CA-4C25-92E9-CFAE5B72DD2F}">
      <dsp:nvSpPr>
        <dsp:cNvPr id="0" name=""/>
        <dsp:cNvSpPr/>
      </dsp:nvSpPr>
      <dsp:spPr>
        <a:xfrm>
          <a:off x="1577911" y="4845032"/>
          <a:ext cx="1729380" cy="1037628"/>
        </a:xfrm>
        <a:prstGeom prst="rect">
          <a:avLst/>
        </a:prstGeom>
        <a:solidFill>
          <a:schemeClr val="accent2">
            <a:hueOff val="-18052152"/>
            <a:satOff val="6180"/>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Dean of Undergraduate Studies</a:t>
          </a:r>
        </a:p>
      </dsp:txBody>
      <dsp:txXfrm>
        <a:off x="1577911" y="4845032"/>
        <a:ext cx="1729380" cy="103762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85EAA895-9F92-4B4E-B6E5-A91827BEFB52}" type="datetimeFigureOut">
              <a:rPr lang="en-US" smtClean="0"/>
              <a:t>6/21/19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5157A1E7-196C-4B19-9A5F-8C1D06A77685}" type="slidenum">
              <a:rPr lang="en-US" smtClean="0"/>
              <a:t>‹#›</a:t>
            </a:fld>
            <a:endParaRPr lang="en-US"/>
          </a:p>
        </p:txBody>
      </p:sp>
    </p:spTree>
    <p:extLst>
      <p:ext uri="{BB962C8B-B14F-4D97-AF65-F5344CB8AC3E}">
        <p14:creationId xmlns:p14="http://schemas.microsoft.com/office/powerpoint/2010/main" val="2277441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641BF0C-AE61-4D17-932A-FAD196F2CCC9}" type="datetimeFigureOut">
              <a:rPr lang="en-US" smtClean="0"/>
              <a:t>6/21/19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AFAD471-99F2-4E75-A362-98084D684B6A}" type="slidenum">
              <a:rPr lang="en-US" smtClean="0"/>
              <a:t>‹#›</a:t>
            </a:fld>
            <a:endParaRPr lang="en-US"/>
          </a:p>
        </p:txBody>
      </p:sp>
    </p:spTree>
    <p:extLst>
      <p:ext uri="{BB962C8B-B14F-4D97-AF65-F5344CB8AC3E}">
        <p14:creationId xmlns:p14="http://schemas.microsoft.com/office/powerpoint/2010/main" val="224292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zeigler</a:t>
            </a:r>
            <a:endParaRPr lang="en-US" dirty="0"/>
          </a:p>
        </p:txBody>
      </p:sp>
      <p:sp>
        <p:nvSpPr>
          <p:cNvPr id="4" name="Slide Number Placeholder 3"/>
          <p:cNvSpPr>
            <a:spLocks noGrp="1"/>
          </p:cNvSpPr>
          <p:nvPr>
            <p:ph type="sldNum" sz="quarter" idx="10"/>
          </p:nvPr>
        </p:nvSpPr>
        <p:spPr/>
        <p:txBody>
          <a:bodyPr/>
          <a:lstStyle/>
          <a:p>
            <a:fld id="{F293D620-CDE4-4135-925B-06D282C0442E}" type="slidenum">
              <a:rPr lang="en-US" smtClean="0"/>
              <a:t>3</a:t>
            </a:fld>
            <a:endParaRPr lang="en-US"/>
          </a:p>
        </p:txBody>
      </p:sp>
    </p:spTree>
    <p:extLst>
      <p:ext uri="{BB962C8B-B14F-4D97-AF65-F5344CB8AC3E}">
        <p14:creationId xmlns:p14="http://schemas.microsoft.com/office/powerpoint/2010/main" val="2775717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zeigler</a:t>
            </a:r>
            <a:endParaRPr lang="en-US" dirty="0"/>
          </a:p>
        </p:txBody>
      </p:sp>
      <p:sp>
        <p:nvSpPr>
          <p:cNvPr id="4" name="Slide Number Placeholder 3"/>
          <p:cNvSpPr>
            <a:spLocks noGrp="1"/>
          </p:cNvSpPr>
          <p:nvPr>
            <p:ph type="sldNum" sz="quarter" idx="10"/>
          </p:nvPr>
        </p:nvSpPr>
        <p:spPr/>
        <p:txBody>
          <a:bodyPr/>
          <a:lstStyle/>
          <a:p>
            <a:fld id="{F293D620-CDE4-4135-925B-06D282C0442E}" type="slidenum">
              <a:rPr lang="en-US" smtClean="0"/>
              <a:t>12</a:t>
            </a:fld>
            <a:endParaRPr lang="en-US"/>
          </a:p>
        </p:txBody>
      </p:sp>
    </p:spTree>
    <p:extLst>
      <p:ext uri="{BB962C8B-B14F-4D97-AF65-F5344CB8AC3E}">
        <p14:creationId xmlns:p14="http://schemas.microsoft.com/office/powerpoint/2010/main" val="2784494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zeigler</a:t>
            </a:r>
            <a:endParaRPr lang="en-US" dirty="0"/>
          </a:p>
        </p:txBody>
      </p:sp>
      <p:sp>
        <p:nvSpPr>
          <p:cNvPr id="4" name="Slide Number Placeholder 3"/>
          <p:cNvSpPr>
            <a:spLocks noGrp="1"/>
          </p:cNvSpPr>
          <p:nvPr>
            <p:ph type="sldNum" sz="quarter" idx="10"/>
          </p:nvPr>
        </p:nvSpPr>
        <p:spPr/>
        <p:txBody>
          <a:bodyPr/>
          <a:lstStyle/>
          <a:p>
            <a:fld id="{F293D620-CDE4-4135-925B-06D282C0442E}" type="slidenum">
              <a:rPr lang="en-US" smtClean="0"/>
              <a:t>13</a:t>
            </a:fld>
            <a:endParaRPr lang="en-US"/>
          </a:p>
        </p:txBody>
      </p:sp>
    </p:spTree>
    <p:extLst>
      <p:ext uri="{BB962C8B-B14F-4D97-AF65-F5344CB8AC3E}">
        <p14:creationId xmlns:p14="http://schemas.microsoft.com/office/powerpoint/2010/main" val="295446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parsh</a:t>
            </a:r>
          </a:p>
        </p:txBody>
      </p:sp>
      <p:sp>
        <p:nvSpPr>
          <p:cNvPr id="4" name="Slide Number Placeholder 3"/>
          <p:cNvSpPr>
            <a:spLocks noGrp="1"/>
          </p:cNvSpPr>
          <p:nvPr>
            <p:ph type="sldNum" sz="quarter" idx="10"/>
          </p:nvPr>
        </p:nvSpPr>
        <p:spPr/>
        <p:txBody>
          <a:bodyPr/>
          <a:lstStyle/>
          <a:p>
            <a:fld id="{F293D620-CDE4-4135-925B-06D282C0442E}" type="slidenum">
              <a:rPr lang="en-US" smtClean="0"/>
              <a:t>15</a:t>
            </a:fld>
            <a:endParaRPr lang="en-US"/>
          </a:p>
        </p:txBody>
      </p:sp>
    </p:spTree>
    <p:extLst>
      <p:ext uri="{BB962C8B-B14F-4D97-AF65-F5344CB8AC3E}">
        <p14:creationId xmlns:p14="http://schemas.microsoft.com/office/powerpoint/2010/main" val="646102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parsh</a:t>
            </a:r>
          </a:p>
        </p:txBody>
      </p:sp>
      <p:sp>
        <p:nvSpPr>
          <p:cNvPr id="4" name="Slide Number Placeholder 3"/>
          <p:cNvSpPr>
            <a:spLocks noGrp="1"/>
          </p:cNvSpPr>
          <p:nvPr>
            <p:ph type="sldNum" sz="quarter" idx="10"/>
          </p:nvPr>
        </p:nvSpPr>
        <p:spPr/>
        <p:txBody>
          <a:bodyPr/>
          <a:lstStyle/>
          <a:p>
            <a:fld id="{F293D620-CDE4-4135-925B-06D282C0442E}" type="slidenum">
              <a:rPr lang="en-US" smtClean="0"/>
              <a:t>16</a:t>
            </a:fld>
            <a:endParaRPr lang="en-US"/>
          </a:p>
        </p:txBody>
      </p:sp>
    </p:spTree>
    <p:extLst>
      <p:ext uri="{BB962C8B-B14F-4D97-AF65-F5344CB8AC3E}">
        <p14:creationId xmlns:p14="http://schemas.microsoft.com/office/powerpoint/2010/main" val="142463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zeigler</a:t>
            </a:r>
            <a:endParaRPr lang="en-US" dirty="0"/>
          </a:p>
        </p:txBody>
      </p:sp>
      <p:sp>
        <p:nvSpPr>
          <p:cNvPr id="4" name="Slide Number Placeholder 3"/>
          <p:cNvSpPr>
            <a:spLocks noGrp="1"/>
          </p:cNvSpPr>
          <p:nvPr>
            <p:ph type="sldNum" sz="quarter" idx="10"/>
          </p:nvPr>
        </p:nvSpPr>
        <p:spPr/>
        <p:txBody>
          <a:bodyPr/>
          <a:lstStyle/>
          <a:p>
            <a:fld id="{F293D620-CDE4-4135-925B-06D282C0442E}" type="slidenum">
              <a:rPr lang="en-US" smtClean="0"/>
              <a:t>17</a:t>
            </a:fld>
            <a:endParaRPr lang="en-US"/>
          </a:p>
        </p:txBody>
      </p:sp>
    </p:spTree>
    <p:extLst>
      <p:ext uri="{BB962C8B-B14F-4D97-AF65-F5344CB8AC3E}">
        <p14:creationId xmlns:p14="http://schemas.microsoft.com/office/powerpoint/2010/main" val="364668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QR data for Fall 2018 Freshmen: Upper left panel shows results for all colleges combined. Note in particular that African American students are about twice as likely to be in Category IV as all Fall 2018 freshmen.</a:t>
            </a:r>
          </a:p>
        </p:txBody>
      </p:sp>
      <p:sp>
        <p:nvSpPr>
          <p:cNvPr id="4" name="Slide Number Placeholder 3"/>
          <p:cNvSpPr>
            <a:spLocks noGrp="1"/>
          </p:cNvSpPr>
          <p:nvPr>
            <p:ph type="sldNum" sz="quarter" idx="5"/>
          </p:nvPr>
        </p:nvSpPr>
        <p:spPr/>
        <p:txBody>
          <a:bodyPr/>
          <a:lstStyle/>
          <a:p>
            <a:fld id="{85B9D085-2959-FE4B-8CCA-4C84D26A6F5E}" type="slidenum">
              <a:rPr lang="en-US" smtClean="0"/>
              <a:t>18</a:t>
            </a:fld>
            <a:endParaRPr lang="en-US"/>
          </a:p>
        </p:txBody>
      </p:sp>
    </p:spTree>
    <p:extLst>
      <p:ext uri="{BB962C8B-B14F-4D97-AF65-F5344CB8AC3E}">
        <p14:creationId xmlns:p14="http://schemas.microsoft.com/office/powerpoint/2010/main" val="574328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Bad News:</a:t>
            </a:r>
            <a:r>
              <a:rPr lang="en-US" dirty="0"/>
              <a:t> Note that Category IV students had a relatively low pass rate in all courses exempt EDUC 18 and MATH 1. Category IV students have a low pass rate in MATH 10 and MATH 12, even though these courses are specifically intended for students who are not ready for introductory statistics or pre-calculus.</a:t>
            </a:r>
          </a:p>
          <a:p>
            <a:endParaRPr lang="en-US" dirty="0"/>
          </a:p>
          <a:p>
            <a:r>
              <a:rPr lang="en-US" b="1" dirty="0"/>
              <a:t>The Good News: </a:t>
            </a:r>
            <a:r>
              <a:rPr lang="en-US" dirty="0"/>
              <a:t>Category IV students would have in the past had to go through 1 or 2 semesters of math remediation before being allowed to take even GE math (MATH 1 or EDUC 18). But note that Category IV students had an 83% pass rate in these two courses </a:t>
            </a:r>
            <a:r>
              <a:rPr lang="en-US" i="1" dirty="0"/>
              <a:t>without </a:t>
            </a:r>
            <a:r>
              <a:rPr lang="en-US" i="0" dirty="0"/>
              <a:t>taking remedial math first! Most Category III students would also likely have had to take remedial math in the past, but these students had even higher pass rates (88% and 94% in MATH 1 and EDUC 18, respectively), even though they went straight into their GE math course.</a:t>
            </a:r>
            <a:endParaRPr lang="en-US" dirty="0"/>
          </a:p>
        </p:txBody>
      </p:sp>
      <p:sp>
        <p:nvSpPr>
          <p:cNvPr id="4" name="Slide Number Placeholder 3"/>
          <p:cNvSpPr>
            <a:spLocks noGrp="1"/>
          </p:cNvSpPr>
          <p:nvPr>
            <p:ph type="sldNum" sz="quarter" idx="5"/>
          </p:nvPr>
        </p:nvSpPr>
        <p:spPr/>
        <p:txBody>
          <a:bodyPr/>
          <a:lstStyle/>
          <a:p>
            <a:fld id="{85B9D085-2959-FE4B-8CCA-4C84D26A6F5E}" type="slidenum">
              <a:rPr lang="en-US" smtClean="0"/>
              <a:t>19</a:t>
            </a:fld>
            <a:endParaRPr lang="en-US"/>
          </a:p>
        </p:txBody>
      </p:sp>
    </p:spTree>
    <p:extLst>
      <p:ext uri="{BB962C8B-B14F-4D97-AF65-F5344CB8AC3E}">
        <p14:creationId xmlns:p14="http://schemas.microsoft.com/office/powerpoint/2010/main" val="1562089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African American students have relatively low success rates in several math courses.</a:t>
            </a:r>
          </a:p>
        </p:txBody>
      </p:sp>
      <p:sp>
        <p:nvSpPr>
          <p:cNvPr id="4" name="Slide Number Placeholder 3"/>
          <p:cNvSpPr>
            <a:spLocks noGrp="1"/>
          </p:cNvSpPr>
          <p:nvPr>
            <p:ph type="sldNum" sz="quarter" idx="5"/>
          </p:nvPr>
        </p:nvSpPr>
        <p:spPr/>
        <p:txBody>
          <a:bodyPr/>
          <a:lstStyle/>
          <a:p>
            <a:fld id="{85B9D085-2959-FE4B-8CCA-4C84D26A6F5E}" type="slidenum">
              <a:rPr lang="en-US" smtClean="0"/>
              <a:t>20</a:t>
            </a:fld>
            <a:endParaRPr lang="en-US"/>
          </a:p>
        </p:txBody>
      </p:sp>
    </p:spTree>
    <p:extLst>
      <p:ext uri="{BB962C8B-B14F-4D97-AF65-F5344CB8AC3E}">
        <p14:creationId xmlns:p14="http://schemas.microsoft.com/office/powerpoint/2010/main" val="2484421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African American students have relatively low success rates in several math courses.</a:t>
            </a:r>
          </a:p>
        </p:txBody>
      </p:sp>
      <p:sp>
        <p:nvSpPr>
          <p:cNvPr id="4" name="Slide Number Placeholder 3"/>
          <p:cNvSpPr>
            <a:spLocks noGrp="1"/>
          </p:cNvSpPr>
          <p:nvPr>
            <p:ph type="sldNum" sz="quarter" idx="5"/>
          </p:nvPr>
        </p:nvSpPr>
        <p:spPr/>
        <p:txBody>
          <a:bodyPr/>
          <a:lstStyle/>
          <a:p>
            <a:fld id="{85B9D085-2959-FE4B-8CCA-4C84D26A6F5E}" type="slidenum">
              <a:rPr lang="en-US" smtClean="0"/>
              <a:t>21</a:t>
            </a:fld>
            <a:endParaRPr lang="en-US"/>
          </a:p>
        </p:txBody>
      </p:sp>
    </p:spTree>
    <p:extLst>
      <p:ext uri="{BB962C8B-B14F-4D97-AF65-F5344CB8AC3E}">
        <p14:creationId xmlns:p14="http://schemas.microsoft.com/office/powerpoint/2010/main" val="2473842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for Fall 2018 freshman cohort</a:t>
            </a:r>
          </a:p>
          <a:p>
            <a:r>
              <a:rPr lang="en-US" dirty="0"/>
              <a:t>Numbers in the grey strips are the number of students in each group</a:t>
            </a:r>
          </a:p>
          <a:p>
            <a:r>
              <a:rPr lang="en-US" dirty="0"/>
              <a:t>Error bars are 95% confidence intervals (but note that these are only useful when thinking about likely variation in future cohorts. As a description of this particular group of students any difference in means is a </a:t>
            </a:r>
            <a:r>
              <a:rPr lang="en-US" i="1" dirty="0"/>
              <a:t>real </a:t>
            </a:r>
            <a:r>
              <a:rPr lang="en-US" i="0" dirty="0"/>
              <a:t>difference because the data include all Fall 2018 freshmen who took these courses, rather than just a sample of these students).</a:t>
            </a:r>
            <a:endParaRPr lang="en-US" dirty="0"/>
          </a:p>
          <a:p>
            <a:r>
              <a:rPr lang="en-US" dirty="0"/>
              <a:t>MATH 24: Business Math</a:t>
            </a:r>
          </a:p>
          <a:p>
            <a:r>
              <a:rPr lang="en-US" dirty="0"/>
              <a:t>MATH 26A: Calculus for Life Science</a:t>
            </a:r>
          </a:p>
          <a:p>
            <a:r>
              <a:rPr lang="en-US" dirty="0"/>
              <a:t>MATH 29: Pre-calculus</a:t>
            </a:r>
          </a:p>
          <a:p>
            <a:r>
              <a:rPr lang="en-US" dirty="0"/>
              <a:t>STAT 1: Introductory Statistics</a:t>
            </a:r>
          </a:p>
        </p:txBody>
      </p:sp>
      <p:sp>
        <p:nvSpPr>
          <p:cNvPr id="4" name="Slide Number Placeholder 3"/>
          <p:cNvSpPr>
            <a:spLocks noGrp="1"/>
          </p:cNvSpPr>
          <p:nvPr>
            <p:ph type="sldNum" sz="quarter" idx="5"/>
          </p:nvPr>
        </p:nvSpPr>
        <p:spPr/>
        <p:txBody>
          <a:bodyPr/>
          <a:lstStyle/>
          <a:p>
            <a:fld id="{85B9D085-2959-FE4B-8CCA-4C84D26A6F5E}" type="slidenum">
              <a:rPr lang="en-US" smtClean="0"/>
              <a:t>22</a:t>
            </a:fld>
            <a:endParaRPr lang="en-US"/>
          </a:p>
        </p:txBody>
      </p:sp>
    </p:spTree>
    <p:extLst>
      <p:ext uri="{BB962C8B-B14F-4D97-AF65-F5344CB8AC3E}">
        <p14:creationId xmlns:p14="http://schemas.microsoft.com/office/powerpoint/2010/main" val="235031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parsh</a:t>
            </a:r>
          </a:p>
        </p:txBody>
      </p:sp>
      <p:sp>
        <p:nvSpPr>
          <p:cNvPr id="4" name="Slide Number Placeholder 3"/>
          <p:cNvSpPr>
            <a:spLocks noGrp="1"/>
          </p:cNvSpPr>
          <p:nvPr>
            <p:ph type="sldNum" sz="quarter" idx="10"/>
          </p:nvPr>
        </p:nvSpPr>
        <p:spPr/>
        <p:txBody>
          <a:bodyPr/>
          <a:lstStyle/>
          <a:p>
            <a:fld id="{F293D620-CDE4-4135-925B-06D282C0442E}" type="slidenum">
              <a:rPr lang="en-US" smtClean="0"/>
              <a:t>4</a:t>
            </a:fld>
            <a:endParaRPr lang="en-US"/>
          </a:p>
        </p:txBody>
      </p:sp>
    </p:spTree>
    <p:extLst>
      <p:ext uri="{BB962C8B-B14F-4D97-AF65-F5344CB8AC3E}">
        <p14:creationId xmlns:p14="http://schemas.microsoft.com/office/powerpoint/2010/main" val="906507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B9D085-2959-FE4B-8CCA-4C84D26A6F5E}" type="slidenum">
              <a:rPr lang="en-US" smtClean="0"/>
              <a:t>23</a:t>
            </a:fld>
            <a:endParaRPr lang="en-US"/>
          </a:p>
        </p:txBody>
      </p:sp>
    </p:spTree>
    <p:extLst>
      <p:ext uri="{BB962C8B-B14F-4D97-AF65-F5344CB8AC3E}">
        <p14:creationId xmlns:p14="http://schemas.microsoft.com/office/powerpoint/2010/main" val="1992103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success in English Composition courses is relatively high overall. However, Category IV students in ENGL 5 had a relatively low success rate of only 76%.</a:t>
            </a:r>
          </a:p>
        </p:txBody>
      </p:sp>
      <p:sp>
        <p:nvSpPr>
          <p:cNvPr id="4" name="Slide Number Placeholder 3"/>
          <p:cNvSpPr>
            <a:spLocks noGrp="1"/>
          </p:cNvSpPr>
          <p:nvPr>
            <p:ph type="sldNum" sz="quarter" idx="5"/>
          </p:nvPr>
        </p:nvSpPr>
        <p:spPr/>
        <p:txBody>
          <a:bodyPr/>
          <a:lstStyle/>
          <a:p>
            <a:fld id="{85B9D085-2959-FE4B-8CCA-4C84D26A6F5E}" type="slidenum">
              <a:rPr lang="en-US" smtClean="0"/>
              <a:t>24</a:t>
            </a:fld>
            <a:endParaRPr lang="en-US"/>
          </a:p>
        </p:txBody>
      </p:sp>
    </p:spTree>
    <p:extLst>
      <p:ext uri="{BB962C8B-B14F-4D97-AF65-F5344CB8AC3E}">
        <p14:creationId xmlns:p14="http://schemas.microsoft.com/office/powerpoint/2010/main" val="3514703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African American students are more likely than other students to take the ENGL 10/11 stretch sequence, rather than the single-semester ENGL 5.</a:t>
            </a:r>
          </a:p>
        </p:txBody>
      </p:sp>
      <p:sp>
        <p:nvSpPr>
          <p:cNvPr id="4" name="Slide Number Placeholder 3"/>
          <p:cNvSpPr>
            <a:spLocks noGrp="1"/>
          </p:cNvSpPr>
          <p:nvPr>
            <p:ph type="sldNum" sz="quarter" idx="5"/>
          </p:nvPr>
        </p:nvSpPr>
        <p:spPr/>
        <p:txBody>
          <a:bodyPr/>
          <a:lstStyle/>
          <a:p>
            <a:fld id="{85B9D085-2959-FE4B-8CCA-4C84D26A6F5E}" type="slidenum">
              <a:rPr lang="en-US" smtClean="0"/>
              <a:t>25</a:t>
            </a:fld>
            <a:endParaRPr lang="en-US"/>
          </a:p>
        </p:txBody>
      </p:sp>
    </p:spTree>
    <p:extLst>
      <p:ext uri="{BB962C8B-B14F-4D97-AF65-F5344CB8AC3E}">
        <p14:creationId xmlns:p14="http://schemas.microsoft.com/office/powerpoint/2010/main" val="3801344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parsh</a:t>
            </a:r>
          </a:p>
        </p:txBody>
      </p:sp>
      <p:sp>
        <p:nvSpPr>
          <p:cNvPr id="4" name="Slide Number Placeholder 3"/>
          <p:cNvSpPr>
            <a:spLocks noGrp="1"/>
          </p:cNvSpPr>
          <p:nvPr>
            <p:ph type="sldNum" sz="quarter" idx="10"/>
          </p:nvPr>
        </p:nvSpPr>
        <p:spPr/>
        <p:txBody>
          <a:bodyPr/>
          <a:lstStyle/>
          <a:p>
            <a:fld id="{F293D620-CDE4-4135-925B-06D282C0442E}" type="slidenum">
              <a:rPr lang="en-US" smtClean="0"/>
              <a:t>26</a:t>
            </a:fld>
            <a:endParaRPr lang="en-US"/>
          </a:p>
        </p:txBody>
      </p:sp>
    </p:spTree>
    <p:extLst>
      <p:ext uri="{BB962C8B-B14F-4D97-AF65-F5344CB8AC3E}">
        <p14:creationId xmlns:p14="http://schemas.microsoft.com/office/powerpoint/2010/main" val="898220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parsh</a:t>
            </a:r>
          </a:p>
        </p:txBody>
      </p:sp>
      <p:sp>
        <p:nvSpPr>
          <p:cNvPr id="4" name="Slide Number Placeholder 3"/>
          <p:cNvSpPr>
            <a:spLocks noGrp="1"/>
          </p:cNvSpPr>
          <p:nvPr>
            <p:ph type="sldNum" sz="quarter" idx="10"/>
          </p:nvPr>
        </p:nvSpPr>
        <p:spPr/>
        <p:txBody>
          <a:bodyPr/>
          <a:lstStyle/>
          <a:p>
            <a:fld id="{F293D620-CDE4-4135-925B-06D282C0442E}" type="slidenum">
              <a:rPr lang="en-US" smtClean="0"/>
              <a:t>5</a:t>
            </a:fld>
            <a:endParaRPr lang="en-US"/>
          </a:p>
        </p:txBody>
      </p:sp>
    </p:spTree>
    <p:extLst>
      <p:ext uri="{BB962C8B-B14F-4D97-AF65-F5344CB8AC3E}">
        <p14:creationId xmlns:p14="http://schemas.microsoft.com/office/powerpoint/2010/main" val="55045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parsh</a:t>
            </a:r>
          </a:p>
        </p:txBody>
      </p:sp>
      <p:sp>
        <p:nvSpPr>
          <p:cNvPr id="4" name="Slide Number Placeholder 3"/>
          <p:cNvSpPr>
            <a:spLocks noGrp="1"/>
          </p:cNvSpPr>
          <p:nvPr>
            <p:ph type="sldNum" sz="quarter" idx="10"/>
          </p:nvPr>
        </p:nvSpPr>
        <p:spPr/>
        <p:txBody>
          <a:bodyPr/>
          <a:lstStyle/>
          <a:p>
            <a:fld id="{F293D620-CDE4-4135-925B-06D282C0442E}" type="slidenum">
              <a:rPr lang="en-US" smtClean="0"/>
              <a:t>6</a:t>
            </a:fld>
            <a:endParaRPr lang="en-US"/>
          </a:p>
        </p:txBody>
      </p:sp>
    </p:spTree>
    <p:extLst>
      <p:ext uri="{BB962C8B-B14F-4D97-AF65-F5344CB8AC3E}">
        <p14:creationId xmlns:p14="http://schemas.microsoft.com/office/powerpoint/2010/main" val="223857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parsh</a:t>
            </a:r>
          </a:p>
        </p:txBody>
      </p:sp>
      <p:sp>
        <p:nvSpPr>
          <p:cNvPr id="4" name="Slide Number Placeholder 3"/>
          <p:cNvSpPr>
            <a:spLocks noGrp="1"/>
          </p:cNvSpPr>
          <p:nvPr>
            <p:ph type="sldNum" sz="quarter" idx="10"/>
          </p:nvPr>
        </p:nvSpPr>
        <p:spPr/>
        <p:txBody>
          <a:bodyPr/>
          <a:lstStyle/>
          <a:p>
            <a:fld id="{F293D620-CDE4-4135-925B-06D282C0442E}" type="slidenum">
              <a:rPr lang="en-US" smtClean="0"/>
              <a:t>7</a:t>
            </a:fld>
            <a:endParaRPr lang="en-US"/>
          </a:p>
        </p:txBody>
      </p:sp>
    </p:spTree>
    <p:extLst>
      <p:ext uri="{BB962C8B-B14F-4D97-AF65-F5344CB8AC3E}">
        <p14:creationId xmlns:p14="http://schemas.microsoft.com/office/powerpoint/2010/main" val="138077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parsh</a:t>
            </a:r>
          </a:p>
        </p:txBody>
      </p:sp>
      <p:sp>
        <p:nvSpPr>
          <p:cNvPr id="4" name="Slide Number Placeholder 3"/>
          <p:cNvSpPr>
            <a:spLocks noGrp="1"/>
          </p:cNvSpPr>
          <p:nvPr>
            <p:ph type="sldNum" sz="quarter" idx="10"/>
          </p:nvPr>
        </p:nvSpPr>
        <p:spPr/>
        <p:txBody>
          <a:bodyPr/>
          <a:lstStyle/>
          <a:p>
            <a:fld id="{F293D620-CDE4-4135-925B-06D282C0442E}" type="slidenum">
              <a:rPr lang="en-US" smtClean="0"/>
              <a:t>8</a:t>
            </a:fld>
            <a:endParaRPr lang="en-US"/>
          </a:p>
        </p:txBody>
      </p:sp>
    </p:spTree>
    <p:extLst>
      <p:ext uri="{BB962C8B-B14F-4D97-AF65-F5344CB8AC3E}">
        <p14:creationId xmlns:p14="http://schemas.microsoft.com/office/powerpoint/2010/main" val="286264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parsh</a:t>
            </a:r>
          </a:p>
        </p:txBody>
      </p:sp>
      <p:sp>
        <p:nvSpPr>
          <p:cNvPr id="4" name="Slide Number Placeholder 3"/>
          <p:cNvSpPr>
            <a:spLocks noGrp="1"/>
          </p:cNvSpPr>
          <p:nvPr>
            <p:ph type="sldNum" sz="quarter" idx="10"/>
          </p:nvPr>
        </p:nvSpPr>
        <p:spPr/>
        <p:txBody>
          <a:bodyPr/>
          <a:lstStyle/>
          <a:p>
            <a:fld id="{F293D620-CDE4-4135-925B-06D282C0442E}" type="slidenum">
              <a:rPr lang="en-US" smtClean="0"/>
              <a:t>9</a:t>
            </a:fld>
            <a:endParaRPr lang="en-US"/>
          </a:p>
        </p:txBody>
      </p:sp>
    </p:spTree>
    <p:extLst>
      <p:ext uri="{BB962C8B-B14F-4D97-AF65-F5344CB8AC3E}">
        <p14:creationId xmlns:p14="http://schemas.microsoft.com/office/powerpoint/2010/main" val="3536294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parsh</a:t>
            </a:r>
          </a:p>
        </p:txBody>
      </p:sp>
      <p:sp>
        <p:nvSpPr>
          <p:cNvPr id="4" name="Slide Number Placeholder 3"/>
          <p:cNvSpPr>
            <a:spLocks noGrp="1"/>
          </p:cNvSpPr>
          <p:nvPr>
            <p:ph type="sldNum" sz="quarter" idx="10"/>
          </p:nvPr>
        </p:nvSpPr>
        <p:spPr/>
        <p:txBody>
          <a:bodyPr/>
          <a:lstStyle/>
          <a:p>
            <a:fld id="{F293D620-CDE4-4135-925B-06D282C0442E}" type="slidenum">
              <a:rPr lang="en-US" smtClean="0"/>
              <a:t>10</a:t>
            </a:fld>
            <a:endParaRPr lang="en-US"/>
          </a:p>
        </p:txBody>
      </p:sp>
    </p:spTree>
    <p:extLst>
      <p:ext uri="{BB962C8B-B14F-4D97-AF65-F5344CB8AC3E}">
        <p14:creationId xmlns:p14="http://schemas.microsoft.com/office/powerpoint/2010/main" val="3397789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zeigler</a:t>
            </a:r>
            <a:endParaRPr lang="en-US" dirty="0"/>
          </a:p>
        </p:txBody>
      </p:sp>
      <p:sp>
        <p:nvSpPr>
          <p:cNvPr id="4" name="Slide Number Placeholder 3"/>
          <p:cNvSpPr>
            <a:spLocks noGrp="1"/>
          </p:cNvSpPr>
          <p:nvPr>
            <p:ph type="sldNum" sz="quarter" idx="10"/>
          </p:nvPr>
        </p:nvSpPr>
        <p:spPr/>
        <p:txBody>
          <a:bodyPr/>
          <a:lstStyle/>
          <a:p>
            <a:fld id="{F293D620-CDE4-4135-925B-06D282C0442E}" type="slidenum">
              <a:rPr lang="en-US" smtClean="0"/>
              <a:t>11</a:t>
            </a:fld>
            <a:endParaRPr lang="en-US"/>
          </a:p>
        </p:txBody>
      </p:sp>
    </p:spTree>
    <p:extLst>
      <p:ext uri="{BB962C8B-B14F-4D97-AF65-F5344CB8AC3E}">
        <p14:creationId xmlns:p14="http://schemas.microsoft.com/office/powerpoint/2010/main" val="4119274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14453" y="1811069"/>
            <a:ext cx="5216389"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3571109" y="3566844"/>
            <a:ext cx="4573933" cy="365051"/>
          </a:xfrm>
        </p:spPr>
        <p:txBody>
          <a:bodyPr>
            <a:normAutofit/>
          </a:bodyPr>
          <a:lstStyle>
            <a:lvl1pPr marL="0" indent="0" algn="l">
              <a:buNone/>
              <a:defRPr sz="1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dark)">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94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2912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8368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14453" y="1811069"/>
            <a:ext cx="5216389" cy="1470025"/>
          </a:xfrm>
        </p:spPr>
        <p:txBody>
          <a:bodyPr/>
          <a:lstStyle>
            <a:lvl1pPr algn="l">
              <a:defRPr>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3571109" y="3566844"/>
            <a:ext cx="4573933" cy="365051"/>
          </a:xfrm>
        </p:spPr>
        <p:txBody>
          <a:bodyPr>
            <a:normAutofit/>
          </a:bodyPr>
          <a:lstStyle>
            <a:lvl1pPr marL="0" indent="0" algn="l">
              <a:buNone/>
              <a:defRPr sz="1600">
                <a:solidFill>
                  <a:srgbClr val="0B3D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rgbClr val="0B3D29"/>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rgbClr val="0B3D2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extBox 6"/>
          <p:cNvSpPr txBox="1"/>
          <p:nvPr userDrawn="1"/>
        </p:nvSpPr>
        <p:spPr>
          <a:xfrm>
            <a:off x="5985933" y="2167467"/>
            <a:ext cx="184666" cy="369332"/>
          </a:xfrm>
          <a:prstGeom prst="rect">
            <a:avLst/>
          </a:prstGeom>
          <a:noFill/>
        </p:spPr>
        <p:txBody>
          <a:bodyPr wrap="none" rtlCol="0">
            <a:spAutoFit/>
          </a:bodyPr>
          <a:lstStyle/>
          <a:p>
            <a:endParaRPr lang="en-US" dirty="0"/>
          </a:p>
        </p:txBody>
      </p:sp>
      <p:sp>
        <p:nvSpPr>
          <p:cNvPr id="9" name="TextBox 8"/>
          <p:cNvSpPr txBox="1"/>
          <p:nvPr userDrawn="1"/>
        </p:nvSpPr>
        <p:spPr>
          <a:xfrm>
            <a:off x="5892800" y="2379133"/>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B3D29"/>
                </a:solidFill>
              </a:defRPr>
            </a:lvl1pPr>
            <a:lvl2pPr>
              <a:defRPr>
                <a:solidFill>
                  <a:srgbClr val="0B3D29"/>
                </a:solidFill>
              </a:defRPr>
            </a:lvl2pPr>
            <a:lvl3pPr>
              <a:defRPr>
                <a:solidFill>
                  <a:srgbClr val="0B3D29"/>
                </a:solidFill>
              </a:defRPr>
            </a:lvl3pPr>
            <a:lvl4pPr>
              <a:defRPr>
                <a:solidFill>
                  <a:srgbClr val="0B3D29"/>
                </a:solidFill>
              </a:defRPr>
            </a:lvl4pPr>
            <a:lvl5pPr>
              <a:defRPr>
                <a:solidFill>
                  <a:srgbClr val="0B3D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rma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79580" y="748998"/>
            <a:ext cx="5007220" cy="4282306"/>
          </a:xfrm>
        </p:spPr>
        <p:txBody>
          <a:bodyPr/>
          <a:lstStyle>
            <a:lvl1pPr marL="0" indent="0">
              <a:spcBef>
                <a:spcPts val="1776"/>
              </a:spcBef>
              <a:buFontTx/>
              <a:buNone/>
              <a:defRPr sz="2400" b="1">
                <a:solidFill>
                  <a:srgbClr val="0B3D29"/>
                </a:solidFill>
              </a:defRPr>
            </a:lvl1pPr>
            <a:lvl2pPr marL="0" indent="0">
              <a:buFontTx/>
              <a:buNone/>
              <a:defRPr sz="2000">
                <a:solidFill>
                  <a:srgbClr val="0B3D29"/>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light)">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B3D29"/>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B3D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extBox 6"/>
          <p:cNvSpPr txBox="1"/>
          <p:nvPr userDrawn="1"/>
        </p:nvSpPr>
        <p:spPr>
          <a:xfrm>
            <a:off x="5985933" y="2167467"/>
            <a:ext cx="184666" cy="369332"/>
          </a:xfrm>
          <a:prstGeom prst="rect">
            <a:avLst/>
          </a:prstGeom>
          <a:noFill/>
        </p:spPr>
        <p:txBody>
          <a:bodyPr wrap="none" rtlCol="0">
            <a:spAutoFit/>
          </a:bodyPr>
          <a:lstStyle/>
          <a:p>
            <a:endParaRPr lang="en-US" dirty="0"/>
          </a:p>
        </p:txBody>
      </p:sp>
      <p:sp>
        <p:nvSpPr>
          <p:cNvPr id="9" name="TextBox 8"/>
          <p:cNvSpPr txBox="1"/>
          <p:nvPr userDrawn="1"/>
        </p:nvSpPr>
        <p:spPr>
          <a:xfrm>
            <a:off x="5892800" y="2379133"/>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945"/>
            <a:ext cx="5486400" cy="566738"/>
          </a:xfrm>
        </p:spPr>
        <p:txBody>
          <a:bodyPr anchor="b"/>
          <a:lstStyle>
            <a:lvl1pPr algn="l">
              <a:defRPr sz="2000" b="1">
                <a:solidFill>
                  <a:srgbClr val="0B3D29"/>
                </a:solidFill>
              </a:defRPr>
            </a:lvl1pPr>
          </a:lstStyle>
          <a:p>
            <a:r>
              <a:rPr lang="en-US" dirty="0"/>
              <a:t>Click to edit Master title style</a:t>
            </a:r>
          </a:p>
        </p:txBody>
      </p:sp>
      <p:sp>
        <p:nvSpPr>
          <p:cNvPr id="3" name="Picture Placeholder 2"/>
          <p:cNvSpPr>
            <a:spLocks noGrp="1"/>
          </p:cNvSpPr>
          <p:nvPr>
            <p:ph type="pic" idx="1"/>
          </p:nvPr>
        </p:nvSpPr>
        <p:spPr>
          <a:xfrm>
            <a:off x="1792288" y="529120"/>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83683"/>
            <a:ext cx="5486400" cy="804862"/>
          </a:xfrm>
        </p:spPr>
        <p:txBody>
          <a:bodyPr/>
          <a:lstStyle>
            <a:lvl1pPr marL="0" indent="0">
              <a:buNone/>
              <a:defRPr sz="1400">
                <a:solidFill>
                  <a:srgbClr val="0B3D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Information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79580" y="748998"/>
            <a:ext cx="5007220" cy="4282306"/>
          </a:xfrm>
        </p:spPr>
        <p:txBody>
          <a:bodyPr/>
          <a:lstStyle>
            <a:lvl1pPr marL="0" indent="0">
              <a:spcBef>
                <a:spcPts val="1776"/>
              </a:spcBef>
              <a:buFontTx/>
              <a:buNone/>
              <a:defRPr sz="2400" b="1">
                <a:solidFill>
                  <a:srgbClr val="DEA924"/>
                </a:solidFill>
              </a:defRPr>
            </a:lvl1pPr>
            <a:lvl2pPr marL="0" indent="0">
              <a:buFontTx/>
              <a:buNone/>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dar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126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8"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rgbClr val="DEA924"/>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rgbClr val="DEA924"/>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rgbClr val="DEA924"/>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rgbClr val="DEA924"/>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rgbClr val="DEA924"/>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49" y="850575"/>
            <a:ext cx="5857184" cy="1470025"/>
          </a:xfrm>
        </p:spPr>
        <p:txBody>
          <a:bodyPr>
            <a:normAutofit fontScale="90000"/>
          </a:bodyPr>
          <a:lstStyle/>
          <a:p>
            <a:pPr algn="ctr"/>
            <a:r>
              <a:rPr lang="en-US" sz="3800" dirty="0">
                <a:latin typeface="Myriad Pro"/>
                <a:cs typeface="Myriad Pro"/>
              </a:rPr>
              <a:t>PLUM @ Sac State: </a:t>
            </a:r>
            <a:br>
              <a:rPr lang="en-US" sz="3800" dirty="0">
                <a:latin typeface="Myriad Pro"/>
                <a:cs typeface="Myriad Pro"/>
              </a:rPr>
            </a:br>
            <a:r>
              <a:rPr lang="en-US" sz="3800" dirty="0">
                <a:latin typeface="Myriad Pro"/>
                <a:cs typeface="Myriad Pro"/>
              </a:rPr>
              <a:t>Empowering Students in Entry-Level Math Courses</a:t>
            </a:r>
            <a:br>
              <a:rPr lang="en-US" sz="3800" dirty="0">
                <a:latin typeface="Myriad Pro"/>
                <a:cs typeface="Myriad Pro"/>
              </a:rPr>
            </a:br>
            <a:endParaRPr lang="en-US" sz="3800" dirty="0">
              <a:latin typeface="Myriad Pro Semibold"/>
              <a:cs typeface="Myriad Pro Semibold"/>
            </a:endParaRPr>
          </a:p>
        </p:txBody>
      </p:sp>
      <p:sp>
        <p:nvSpPr>
          <p:cNvPr id="5" name="Subtitle 4">
            <a:extLst>
              <a:ext uri="{FF2B5EF4-FFF2-40B4-BE49-F238E27FC236}">
                <a16:creationId xmlns:a16="http://schemas.microsoft.com/office/drawing/2014/main" id="{C8BF9B7B-E900-47E5-946B-ACA78F35A503}"/>
              </a:ext>
            </a:extLst>
          </p:cNvPr>
          <p:cNvSpPr>
            <a:spLocks noGrp="1"/>
          </p:cNvSpPr>
          <p:nvPr>
            <p:ph type="subTitle" idx="1"/>
          </p:nvPr>
        </p:nvSpPr>
        <p:spPr>
          <a:xfrm>
            <a:off x="3371850" y="2472999"/>
            <a:ext cx="5725383" cy="2108525"/>
          </a:xfrm>
        </p:spPr>
        <p:txBody>
          <a:bodyPr vert="horz" lIns="91440" tIns="45720" rIns="91440" bIns="45720" rtlCol="0" anchor="t">
            <a:normAutofit fontScale="77500" lnSpcReduction="20000"/>
          </a:bodyPr>
          <a:lstStyle/>
          <a:p>
            <a:r>
              <a:rPr lang="en-US" b="1" dirty="0"/>
              <a:t>Angela Clark-Oates</a:t>
            </a:r>
            <a:r>
              <a:rPr lang="en-US" dirty="0"/>
              <a:t>, Writing Program Coordinator, Department of English</a:t>
            </a:r>
          </a:p>
          <a:p>
            <a:endParaRPr lang="en-US" b="1" dirty="0"/>
          </a:p>
          <a:p>
            <a:r>
              <a:rPr lang="en-US" b="1" dirty="0"/>
              <a:t>James German</a:t>
            </a:r>
            <a:r>
              <a:rPr lang="en-US" dirty="0"/>
              <a:t>, Dean, Office of Graduate Studies</a:t>
            </a:r>
          </a:p>
          <a:p>
            <a:endParaRPr lang="en-US" dirty="0">
              <a:cs typeface="Calibri"/>
            </a:endParaRPr>
          </a:p>
          <a:p>
            <a:r>
              <a:rPr lang="en-US" b="1" dirty="0">
                <a:cs typeface="Calibri"/>
              </a:rPr>
              <a:t>Bridget Parsh</a:t>
            </a:r>
            <a:r>
              <a:rPr lang="en-US" dirty="0">
                <a:cs typeface="Calibri"/>
              </a:rPr>
              <a:t>, Director, First Year Experience</a:t>
            </a:r>
          </a:p>
          <a:p>
            <a:endParaRPr lang="en-US" dirty="0">
              <a:cs typeface="Calibri"/>
            </a:endParaRPr>
          </a:p>
          <a:p>
            <a:r>
              <a:rPr lang="en-US" b="1" dirty="0">
                <a:cs typeface="Calibri"/>
              </a:rPr>
              <a:t>Shiva Pillai</a:t>
            </a:r>
            <a:r>
              <a:rPr lang="en-US" dirty="0">
                <a:cs typeface="Calibri"/>
              </a:rPr>
              <a:t>, Analyst/Programmer, Institutional Research, Effectiveness, and Planning</a:t>
            </a:r>
          </a:p>
          <a:p>
            <a:endParaRPr lang="en-US" dirty="0">
              <a:cs typeface="Calibri"/>
            </a:endParaRPr>
          </a:p>
          <a:p>
            <a:r>
              <a:rPr lang="en-US" b="1" dirty="0">
                <a:cs typeface="Calibri"/>
              </a:rPr>
              <a:t>Joel Schwartz</a:t>
            </a:r>
            <a:r>
              <a:rPr lang="en-US" dirty="0">
                <a:cs typeface="Calibri"/>
              </a:rPr>
              <a:t>, University Initiatives and Student Success</a:t>
            </a:r>
          </a:p>
          <a:p>
            <a:endParaRPr lang="en-US" dirty="0"/>
          </a:p>
          <a:p>
            <a:r>
              <a:rPr lang="en-US" b="1" dirty="0"/>
              <a:t>David Zeigler</a:t>
            </a:r>
            <a:r>
              <a:rPr lang="en-US" dirty="0"/>
              <a:t>, Chair, Department of Mathematics and Statistics</a:t>
            </a:r>
          </a:p>
        </p:txBody>
      </p:sp>
    </p:spTree>
    <p:extLst>
      <p:ext uri="{BB962C8B-B14F-4D97-AF65-F5344CB8AC3E}">
        <p14:creationId xmlns:p14="http://schemas.microsoft.com/office/powerpoint/2010/main" val="206313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A screenshot of a social media post&#10;&#10;Description generated with very high confidence">
            <a:extLst>
              <a:ext uri="{FF2B5EF4-FFF2-40B4-BE49-F238E27FC236}">
                <a16:creationId xmlns:a16="http://schemas.microsoft.com/office/drawing/2014/main" id="{E1FF69BD-407A-449B-AF3D-938755149677}"/>
              </a:ext>
            </a:extLst>
          </p:cNvPr>
          <p:cNvPicPr>
            <a:picLocks noChangeAspect="1"/>
          </p:cNvPicPr>
          <p:nvPr/>
        </p:nvPicPr>
        <p:blipFill>
          <a:blip r:embed="rId3"/>
          <a:stretch>
            <a:fillRect/>
          </a:stretch>
        </p:blipFill>
        <p:spPr>
          <a:xfrm>
            <a:off x="482600" y="1036701"/>
            <a:ext cx="8178799" cy="4784596"/>
          </a:xfrm>
          <a:prstGeom prst="rect">
            <a:avLst/>
          </a:prstGeom>
        </p:spPr>
      </p:pic>
    </p:spTree>
    <p:extLst>
      <p:ext uri="{BB962C8B-B14F-4D97-AF65-F5344CB8AC3E}">
        <p14:creationId xmlns:p14="http://schemas.microsoft.com/office/powerpoint/2010/main" val="134847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descr="A screenshot of a social media post&#10;&#10;Description generated with very high confidence">
            <a:extLst>
              <a:ext uri="{FF2B5EF4-FFF2-40B4-BE49-F238E27FC236}">
                <a16:creationId xmlns:a16="http://schemas.microsoft.com/office/drawing/2014/main" id="{E1FF69BD-407A-449B-AF3D-938755149677}"/>
              </a:ext>
            </a:extLst>
          </p:cNvPr>
          <p:cNvPicPr>
            <a:picLocks noChangeAspect="1"/>
          </p:cNvPicPr>
          <p:nvPr/>
        </p:nvPicPr>
        <p:blipFill>
          <a:blip r:embed="rId3"/>
          <a:stretch>
            <a:fillRect/>
          </a:stretch>
        </p:blipFill>
        <p:spPr>
          <a:xfrm>
            <a:off x="482600" y="1036702"/>
            <a:ext cx="8178799" cy="4784596"/>
          </a:xfrm>
          <a:prstGeom prst="rect">
            <a:avLst/>
          </a:prstGeom>
        </p:spPr>
      </p:pic>
    </p:spTree>
    <p:extLst>
      <p:ext uri="{BB962C8B-B14F-4D97-AF65-F5344CB8AC3E}">
        <p14:creationId xmlns:p14="http://schemas.microsoft.com/office/powerpoint/2010/main" val="144608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A screenshot of a social media post&#10;&#10;Description generated with very high confidence">
            <a:extLst>
              <a:ext uri="{FF2B5EF4-FFF2-40B4-BE49-F238E27FC236}">
                <a16:creationId xmlns:a16="http://schemas.microsoft.com/office/drawing/2014/main" id="{260950A6-03A9-4898-903D-C5DC856CEA4C}"/>
              </a:ext>
            </a:extLst>
          </p:cNvPr>
          <p:cNvPicPr>
            <a:picLocks noChangeAspect="1"/>
          </p:cNvPicPr>
          <p:nvPr/>
        </p:nvPicPr>
        <p:blipFill>
          <a:blip r:embed="rId3"/>
          <a:stretch>
            <a:fillRect/>
          </a:stretch>
        </p:blipFill>
        <p:spPr>
          <a:xfrm>
            <a:off x="482600" y="995807"/>
            <a:ext cx="8178799" cy="4866384"/>
          </a:xfrm>
          <a:prstGeom prst="rect">
            <a:avLst/>
          </a:prstGeom>
        </p:spPr>
      </p:pic>
    </p:spTree>
    <p:extLst>
      <p:ext uri="{BB962C8B-B14F-4D97-AF65-F5344CB8AC3E}">
        <p14:creationId xmlns:p14="http://schemas.microsoft.com/office/powerpoint/2010/main" val="326690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5DF74B66-BA4B-487D-82BB-FDB955A44564}"/>
              </a:ext>
            </a:extLst>
          </p:cNvPr>
          <p:cNvPicPr>
            <a:picLocks noChangeAspect="1"/>
          </p:cNvPicPr>
          <p:nvPr/>
        </p:nvPicPr>
        <p:blipFill>
          <a:blip r:embed="rId3"/>
          <a:stretch>
            <a:fillRect/>
          </a:stretch>
        </p:blipFill>
        <p:spPr>
          <a:xfrm>
            <a:off x="482600" y="1036702"/>
            <a:ext cx="8178799" cy="4784596"/>
          </a:xfrm>
          <a:prstGeom prst="rect">
            <a:avLst/>
          </a:prstGeom>
        </p:spPr>
      </p:pic>
    </p:spTree>
    <p:extLst>
      <p:ext uri="{BB962C8B-B14F-4D97-AF65-F5344CB8AC3E}">
        <p14:creationId xmlns:p14="http://schemas.microsoft.com/office/powerpoint/2010/main" val="351178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social media post&#10;&#10;Description generated with very high confidence">
            <a:extLst>
              <a:ext uri="{FF2B5EF4-FFF2-40B4-BE49-F238E27FC236}">
                <a16:creationId xmlns:a16="http://schemas.microsoft.com/office/drawing/2014/main" id="{98AF584E-EDBB-422D-8F62-09CE03632E6E}"/>
              </a:ext>
            </a:extLst>
          </p:cNvPr>
          <p:cNvPicPr>
            <a:picLocks noChangeAspect="1"/>
          </p:cNvPicPr>
          <p:nvPr/>
        </p:nvPicPr>
        <p:blipFill>
          <a:blip r:embed="rId2"/>
          <a:stretch>
            <a:fillRect/>
          </a:stretch>
        </p:blipFill>
        <p:spPr>
          <a:xfrm>
            <a:off x="482600" y="1036702"/>
            <a:ext cx="8178799" cy="4784596"/>
          </a:xfrm>
          <a:prstGeom prst="rect">
            <a:avLst/>
          </a:prstGeom>
        </p:spPr>
      </p:pic>
    </p:spTree>
    <p:extLst>
      <p:ext uri="{BB962C8B-B14F-4D97-AF65-F5344CB8AC3E}">
        <p14:creationId xmlns:p14="http://schemas.microsoft.com/office/powerpoint/2010/main" val="200185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social media post&#10;&#10;Description generated with very high confidence">
            <a:extLst>
              <a:ext uri="{FF2B5EF4-FFF2-40B4-BE49-F238E27FC236}">
                <a16:creationId xmlns:a16="http://schemas.microsoft.com/office/drawing/2014/main" id="{7C9262E9-E331-4C19-B1DB-57E3224B9307}"/>
              </a:ext>
            </a:extLst>
          </p:cNvPr>
          <p:cNvPicPr>
            <a:picLocks noChangeAspect="1"/>
          </p:cNvPicPr>
          <p:nvPr/>
        </p:nvPicPr>
        <p:blipFill>
          <a:blip r:embed="rId3"/>
          <a:stretch>
            <a:fillRect/>
          </a:stretch>
        </p:blipFill>
        <p:spPr>
          <a:xfrm>
            <a:off x="482600" y="1016254"/>
            <a:ext cx="8178799" cy="4825491"/>
          </a:xfrm>
          <a:prstGeom prst="rect">
            <a:avLst/>
          </a:prstGeom>
        </p:spPr>
      </p:pic>
    </p:spTree>
    <p:extLst>
      <p:ext uri="{BB962C8B-B14F-4D97-AF65-F5344CB8AC3E}">
        <p14:creationId xmlns:p14="http://schemas.microsoft.com/office/powerpoint/2010/main" val="4080112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social media post&#10;&#10;Description generated with very high confidence">
            <a:extLst>
              <a:ext uri="{FF2B5EF4-FFF2-40B4-BE49-F238E27FC236}">
                <a16:creationId xmlns:a16="http://schemas.microsoft.com/office/drawing/2014/main" id="{3C0ABECD-B353-4E23-A201-01363CA75884}"/>
              </a:ext>
            </a:extLst>
          </p:cNvPr>
          <p:cNvPicPr>
            <a:picLocks noChangeAspect="1"/>
          </p:cNvPicPr>
          <p:nvPr/>
        </p:nvPicPr>
        <p:blipFill>
          <a:blip r:embed="rId3"/>
          <a:stretch>
            <a:fillRect/>
          </a:stretch>
        </p:blipFill>
        <p:spPr>
          <a:xfrm>
            <a:off x="482600" y="1026478"/>
            <a:ext cx="8178799" cy="4805043"/>
          </a:xfrm>
          <a:prstGeom prst="rect">
            <a:avLst/>
          </a:prstGeom>
        </p:spPr>
      </p:pic>
    </p:spTree>
    <p:extLst>
      <p:ext uri="{BB962C8B-B14F-4D97-AF65-F5344CB8AC3E}">
        <p14:creationId xmlns:p14="http://schemas.microsoft.com/office/powerpoint/2010/main" val="1157352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643467"/>
            <a:ext cx="2522980" cy="1597315"/>
          </a:xfrm>
          <a:noFill/>
          <a:ln w="19050">
            <a:solidFill>
              <a:schemeClr val="bg1"/>
            </a:solidFill>
          </a:ln>
        </p:spPr>
        <p:txBody>
          <a:bodyPr vert="horz" wrap="square" lIns="91440" tIns="45720" rIns="91440" bIns="45720" rtlCol="0" anchor="ctr">
            <a:normAutofit/>
          </a:bodyPr>
          <a:lstStyle/>
          <a:p>
            <a:pPr algn="ctr" defTabSz="914400">
              <a:lnSpc>
                <a:spcPct val="90000"/>
              </a:lnSpc>
            </a:pPr>
            <a:r>
              <a:rPr lang="en-US" sz="2400" kern="1200" dirty="0">
                <a:solidFill>
                  <a:schemeClr val="bg1"/>
                </a:solidFill>
                <a:latin typeface="+mj-lt"/>
                <a:ea typeface="+mj-ea"/>
                <a:cs typeface="+mj-cs"/>
              </a:rPr>
              <a:t>Results (2018)</a:t>
            </a:r>
          </a:p>
        </p:txBody>
      </p:sp>
      <p:sp>
        <p:nvSpPr>
          <p:cNvPr id="4" name="Text Placeholder 3"/>
          <p:cNvSpPr>
            <a:spLocks noGrp="1"/>
          </p:cNvSpPr>
          <p:nvPr>
            <p:ph type="body" sz="half" idx="2"/>
          </p:nvPr>
        </p:nvSpPr>
        <p:spPr>
          <a:xfrm>
            <a:off x="482601" y="2638044"/>
            <a:ext cx="2522980" cy="3415622"/>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1700"/>
              <a:t>July 23, 2018</a:t>
            </a:r>
          </a:p>
          <a:p>
            <a:pPr marL="671195" lvl="1" indent="-228600" defTabSz="914400">
              <a:lnSpc>
                <a:spcPct val="90000"/>
              </a:lnSpc>
              <a:buFont typeface="Arial" panose="020B0604020202020204" pitchFamily="34" charset="0"/>
              <a:buChar char="•"/>
            </a:pPr>
            <a:r>
              <a:rPr lang="en-US" sz="1700"/>
              <a:t>3759 students completed PLUM</a:t>
            </a:r>
          </a:p>
          <a:p>
            <a:pPr marL="671195" lvl="1" indent="-228600" defTabSz="914400">
              <a:lnSpc>
                <a:spcPct val="90000"/>
              </a:lnSpc>
              <a:buFont typeface="Arial" panose="020B0604020202020204" pitchFamily="34" charset="0"/>
              <a:buChar char="•"/>
            </a:pPr>
            <a:r>
              <a:rPr lang="en-US" sz="1700"/>
              <a:t>96% of incoming class</a:t>
            </a:r>
          </a:p>
          <a:p>
            <a:pPr indent="-228600" defTabSz="914400">
              <a:lnSpc>
                <a:spcPct val="90000"/>
              </a:lnSpc>
              <a:buFont typeface="Arial" panose="020B0604020202020204" pitchFamily="34" charset="0"/>
              <a:buChar char="•"/>
            </a:pPr>
            <a:endParaRPr lang="en-US" sz="1700"/>
          </a:p>
          <a:p>
            <a:pPr indent="-228600" defTabSz="914400">
              <a:lnSpc>
                <a:spcPct val="90000"/>
              </a:lnSpc>
              <a:buFont typeface="Arial" panose="020B0604020202020204" pitchFamily="34" charset="0"/>
              <a:buChar char="•"/>
            </a:pPr>
            <a:endParaRPr lang="en-US" sz="1700"/>
          </a:p>
        </p:txBody>
      </p:sp>
      <p:pic>
        <p:nvPicPr>
          <p:cNvPr id="5" name="Content Placeholder 4"/>
          <p:cNvPicPr>
            <a:picLocks noGrp="1" noChangeAspect="1"/>
          </p:cNvPicPr>
          <p:nvPr>
            <p:ph idx="1"/>
          </p:nvPr>
        </p:nvPicPr>
        <p:blipFill>
          <a:blip r:embed="rId3"/>
          <a:stretch>
            <a:fillRect/>
          </a:stretch>
        </p:blipFill>
        <p:spPr>
          <a:xfrm>
            <a:off x="3973322" y="1836662"/>
            <a:ext cx="4688077" cy="3023809"/>
          </a:xfrm>
          <a:prstGeom prst="rect">
            <a:avLst/>
          </a:prstGeom>
        </p:spPr>
      </p:pic>
    </p:spTree>
    <p:extLst>
      <p:ext uri="{BB962C8B-B14F-4D97-AF65-F5344CB8AC3E}">
        <p14:creationId xmlns:p14="http://schemas.microsoft.com/office/powerpoint/2010/main" val="3540829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928256" y="290945"/>
            <a:ext cx="7301344" cy="400110"/>
          </a:xfrm>
          <a:prstGeom prst="rect">
            <a:avLst/>
          </a:prstGeom>
          <a:noFill/>
        </p:spPr>
        <p:txBody>
          <a:bodyPr wrap="square" rtlCol="0">
            <a:spAutoFit/>
          </a:bodyPr>
          <a:lstStyle/>
          <a:p>
            <a:pPr algn="ctr"/>
            <a:r>
              <a:rPr lang="en-US" sz="2000" dirty="0"/>
              <a:t>Quantitative Reasoning Category Distribution by Demographics</a:t>
            </a:r>
          </a:p>
        </p:txBody>
      </p:sp>
      <p:grpSp>
        <p:nvGrpSpPr>
          <p:cNvPr id="4" name="Group 3"/>
          <p:cNvGrpSpPr/>
          <p:nvPr/>
        </p:nvGrpSpPr>
        <p:grpSpPr>
          <a:xfrm>
            <a:off x="326516" y="1320504"/>
            <a:ext cx="8192367" cy="4498406"/>
            <a:chOff x="314324" y="600067"/>
            <a:chExt cx="11321100" cy="5868350"/>
          </a:xfrm>
        </p:grpSpPr>
        <p:pic>
          <p:nvPicPr>
            <p:cNvPr id="5" name="Picture 4"/>
            <p:cNvPicPr>
              <a:picLocks noChangeAspect="1"/>
            </p:cNvPicPr>
            <p:nvPr/>
          </p:nvPicPr>
          <p:blipFill>
            <a:blip r:embed="rId3"/>
            <a:stretch>
              <a:fillRect/>
            </a:stretch>
          </p:blipFill>
          <p:spPr>
            <a:xfrm>
              <a:off x="314324" y="600067"/>
              <a:ext cx="11321100" cy="2421731"/>
            </a:xfrm>
            <a:prstGeom prst="rect">
              <a:avLst/>
            </a:prstGeom>
          </p:spPr>
        </p:pic>
        <p:pic>
          <p:nvPicPr>
            <p:cNvPr id="6" name="Picture 5"/>
            <p:cNvPicPr>
              <a:picLocks noChangeAspect="1"/>
            </p:cNvPicPr>
            <p:nvPr/>
          </p:nvPicPr>
          <p:blipFill>
            <a:blip r:embed="rId4"/>
            <a:stretch>
              <a:fillRect/>
            </a:stretch>
          </p:blipFill>
          <p:spPr>
            <a:xfrm>
              <a:off x="1231101" y="2936070"/>
              <a:ext cx="10304306" cy="3532347"/>
            </a:xfrm>
            <a:prstGeom prst="rect">
              <a:avLst/>
            </a:prstGeom>
          </p:spPr>
        </p:pic>
      </p:grpSp>
    </p:spTree>
    <p:extLst>
      <p:ext uri="{BB962C8B-B14F-4D97-AF65-F5344CB8AC3E}">
        <p14:creationId xmlns:p14="http://schemas.microsoft.com/office/powerpoint/2010/main" val="4145832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15873E-0DE2-2E4C-A4BA-FBFD31D71796}"/>
              </a:ext>
            </a:extLst>
          </p:cNvPr>
          <p:cNvPicPr>
            <a:picLocks noChangeAspect="1"/>
          </p:cNvPicPr>
          <p:nvPr/>
        </p:nvPicPr>
        <p:blipFill>
          <a:blip r:embed="rId3"/>
          <a:stretch>
            <a:fillRect/>
          </a:stretch>
        </p:blipFill>
        <p:spPr>
          <a:xfrm>
            <a:off x="0" y="857250"/>
            <a:ext cx="9025610" cy="3269974"/>
          </a:xfrm>
          <a:prstGeom prst="rect">
            <a:avLst/>
          </a:prstGeom>
        </p:spPr>
      </p:pic>
      <p:sp>
        <p:nvSpPr>
          <p:cNvPr id="7" name="Content Placeholder 6">
            <a:extLst>
              <a:ext uri="{FF2B5EF4-FFF2-40B4-BE49-F238E27FC236}">
                <a16:creationId xmlns:a16="http://schemas.microsoft.com/office/drawing/2014/main" id="{F4721947-6B78-8341-9CCE-5F9181DB0EF6}"/>
              </a:ext>
            </a:extLst>
          </p:cNvPr>
          <p:cNvSpPr>
            <a:spLocks noGrp="1"/>
          </p:cNvSpPr>
          <p:nvPr>
            <p:ph idx="1"/>
          </p:nvPr>
        </p:nvSpPr>
        <p:spPr>
          <a:xfrm>
            <a:off x="716623" y="4024260"/>
            <a:ext cx="7921375" cy="1826231"/>
          </a:xfrm>
        </p:spPr>
        <p:txBody>
          <a:bodyPr vert="horz" lIns="91440" tIns="45720" rIns="91440" bIns="45720" rtlCol="0" anchor="t">
            <a:normAutofit fontScale="92500"/>
          </a:bodyPr>
          <a:lstStyle/>
          <a:p>
            <a:pPr marL="0" indent="0">
              <a:buNone/>
            </a:pPr>
            <a:r>
              <a:rPr lang="en-US" sz="1350" b="1" dirty="0">
                <a:solidFill>
                  <a:schemeClr val="bg2">
                    <a:lumMod val="10000"/>
                  </a:schemeClr>
                </a:solidFill>
              </a:rPr>
              <a:t>Data for Fall 2018 Freshman Cohort</a:t>
            </a:r>
            <a:endParaRPr lang="en-US" sz="1350" b="1" dirty="0">
              <a:solidFill>
                <a:schemeClr val="bg2">
                  <a:lumMod val="10000"/>
                </a:schemeClr>
              </a:solidFill>
              <a:cs typeface="Calibri"/>
            </a:endParaRPr>
          </a:p>
          <a:p>
            <a:r>
              <a:rPr lang="en-US" sz="1350" dirty="0">
                <a:solidFill>
                  <a:schemeClr val="bg2">
                    <a:lumMod val="10000"/>
                  </a:schemeClr>
                </a:solidFill>
              </a:rPr>
              <a:t>Lower panels: Percent of Fall 2018 freshmen, overall and in each QR category, who took the course (including those taking the course during Summer 2019)</a:t>
            </a:r>
            <a:endParaRPr lang="en-US" sz="1350" dirty="0">
              <a:solidFill>
                <a:schemeClr val="bg2">
                  <a:lumMod val="10000"/>
                </a:schemeClr>
              </a:solidFill>
              <a:cs typeface="Calibri"/>
            </a:endParaRPr>
          </a:p>
          <a:p>
            <a:r>
              <a:rPr lang="en-US" sz="1350" dirty="0">
                <a:solidFill>
                  <a:schemeClr val="bg2">
                    <a:lumMod val="10000"/>
                  </a:schemeClr>
                </a:solidFill>
              </a:rPr>
              <a:t>Upper panels: Of those who took the course and received a grade, the percent earning a grade of C- or better</a:t>
            </a:r>
            <a:endParaRPr lang="en-US" sz="1350" dirty="0">
              <a:solidFill>
                <a:schemeClr val="bg2">
                  <a:lumMod val="10000"/>
                </a:schemeClr>
              </a:solidFill>
              <a:cs typeface="Calibri"/>
            </a:endParaRPr>
          </a:p>
          <a:p>
            <a:r>
              <a:rPr lang="en-US" sz="1350" dirty="0">
                <a:solidFill>
                  <a:schemeClr val="bg2">
                    <a:lumMod val="10000"/>
                  </a:schemeClr>
                </a:solidFill>
              </a:rPr>
              <a:t>Gray strip along bottom of upper panels: Number of students who took the course and received a grade</a:t>
            </a:r>
            <a:endParaRPr lang="en-US" sz="1350" dirty="0">
              <a:solidFill>
                <a:schemeClr val="bg2">
                  <a:lumMod val="10000"/>
                </a:schemeClr>
              </a:solidFill>
              <a:cs typeface="Calibri"/>
            </a:endParaRPr>
          </a:p>
          <a:p>
            <a:pPr lvl="1"/>
            <a:r>
              <a:rPr lang="en-US" sz="1200" dirty="0">
                <a:solidFill>
                  <a:schemeClr val="bg2">
                    <a:lumMod val="10000"/>
                  </a:schemeClr>
                </a:solidFill>
              </a:rPr>
              <a:t>Only QR sub-groups with at least 5 students are shown. Also, a few students didn’t have a QR category assigned. As a result, the number in “All” category may be greater than the sum of QR sub-groups.</a:t>
            </a:r>
            <a:endParaRPr lang="en-US" sz="1200" dirty="0">
              <a:solidFill>
                <a:schemeClr val="bg2">
                  <a:lumMod val="10000"/>
                </a:schemeClr>
              </a:solidFill>
              <a:cs typeface="Calibri"/>
            </a:endParaRPr>
          </a:p>
          <a:p>
            <a:r>
              <a:rPr lang="en-US" sz="1350" dirty="0">
                <a:solidFill>
                  <a:schemeClr val="bg2">
                    <a:lumMod val="10000"/>
                  </a:schemeClr>
                </a:solidFill>
              </a:rPr>
              <a:t>Only first attempt at each course is included</a:t>
            </a:r>
            <a:endParaRPr lang="en-US" sz="1350" dirty="0">
              <a:solidFill>
                <a:schemeClr val="bg2">
                  <a:lumMod val="10000"/>
                </a:schemeClr>
              </a:solidFill>
              <a:cs typeface="Calibri"/>
            </a:endParaRPr>
          </a:p>
        </p:txBody>
      </p:sp>
      <p:sp>
        <p:nvSpPr>
          <p:cNvPr id="14" name="TextBox 13"/>
          <p:cNvSpPr txBox="1"/>
          <p:nvPr/>
        </p:nvSpPr>
        <p:spPr>
          <a:xfrm>
            <a:off x="8055967" y="1117180"/>
            <a:ext cx="714655" cy="246221"/>
          </a:xfrm>
          <a:prstGeom prst="rect">
            <a:avLst/>
          </a:prstGeom>
          <a:solidFill>
            <a:schemeClr val="bg1"/>
          </a:solidFill>
        </p:spPr>
        <p:txBody>
          <a:bodyPr wrap="square" rtlCol="0">
            <a:spAutoFit/>
          </a:bodyPr>
          <a:lstStyle/>
          <a:p>
            <a:pPr algn="ctr"/>
            <a:r>
              <a:rPr lang="en-US" sz="1000" dirty="0" err="1"/>
              <a:t>Calc</a:t>
            </a:r>
            <a:endParaRPr lang="en-US" sz="1000" dirty="0"/>
          </a:p>
        </p:txBody>
      </p:sp>
      <p:sp>
        <p:nvSpPr>
          <p:cNvPr id="4" name="Rounded Rectangle 3"/>
          <p:cNvSpPr/>
          <p:nvPr/>
        </p:nvSpPr>
        <p:spPr>
          <a:xfrm>
            <a:off x="610950" y="1152350"/>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Cultures</a:t>
            </a:r>
          </a:p>
        </p:txBody>
      </p:sp>
      <p:sp>
        <p:nvSpPr>
          <p:cNvPr id="16" name="Rounded Rectangle 15"/>
          <p:cNvSpPr/>
          <p:nvPr/>
        </p:nvSpPr>
        <p:spPr>
          <a:xfrm>
            <a:off x="1381799" y="1155963"/>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Poets</a:t>
            </a:r>
          </a:p>
        </p:txBody>
      </p:sp>
      <p:sp>
        <p:nvSpPr>
          <p:cNvPr id="17" name="Rounded Rectangle 16"/>
          <p:cNvSpPr/>
          <p:nvPr/>
        </p:nvSpPr>
        <p:spPr>
          <a:xfrm>
            <a:off x="2124445" y="1161987"/>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Algebra</a:t>
            </a:r>
          </a:p>
        </p:txBody>
      </p:sp>
      <p:sp>
        <p:nvSpPr>
          <p:cNvPr id="18" name="Rounded Rectangle 17"/>
          <p:cNvSpPr/>
          <p:nvPr/>
        </p:nvSpPr>
        <p:spPr>
          <a:xfrm>
            <a:off x="2886950" y="1152349"/>
            <a:ext cx="850327"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PrePreCalc</a:t>
            </a:r>
            <a:endParaRPr lang="en-US" sz="1050" dirty="0">
              <a:solidFill>
                <a:schemeClr val="bg2">
                  <a:lumMod val="10000"/>
                </a:schemeClr>
              </a:solidFill>
            </a:endParaRPr>
          </a:p>
        </p:txBody>
      </p:sp>
      <p:sp>
        <p:nvSpPr>
          <p:cNvPr id="19" name="Rounded Rectangle 18"/>
          <p:cNvSpPr/>
          <p:nvPr/>
        </p:nvSpPr>
        <p:spPr>
          <a:xfrm>
            <a:off x="3874530" y="1155963"/>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B’ness</a:t>
            </a:r>
            <a:endParaRPr lang="en-US" sz="1050" dirty="0">
              <a:solidFill>
                <a:schemeClr val="bg2">
                  <a:lumMod val="10000"/>
                </a:schemeClr>
              </a:solidFill>
            </a:endParaRPr>
          </a:p>
        </p:txBody>
      </p:sp>
      <p:sp>
        <p:nvSpPr>
          <p:cNvPr id="20" name="Rounded Rectangle 19"/>
          <p:cNvSpPr/>
          <p:nvPr/>
        </p:nvSpPr>
        <p:spPr>
          <a:xfrm>
            <a:off x="4710037" y="1152348"/>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PreCalc</a:t>
            </a:r>
            <a:endParaRPr lang="en-US" sz="1050" dirty="0">
              <a:solidFill>
                <a:schemeClr val="bg2">
                  <a:lumMod val="10000"/>
                </a:schemeClr>
              </a:solidFill>
            </a:endParaRPr>
          </a:p>
        </p:txBody>
      </p:sp>
      <p:sp>
        <p:nvSpPr>
          <p:cNvPr id="21" name="Rounded Rectangle 20"/>
          <p:cNvSpPr/>
          <p:nvPr/>
        </p:nvSpPr>
        <p:spPr>
          <a:xfrm>
            <a:off x="5547236" y="1155963"/>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Calc</a:t>
            </a:r>
            <a:endParaRPr lang="en-US" sz="1050" dirty="0">
              <a:solidFill>
                <a:schemeClr val="bg2">
                  <a:lumMod val="10000"/>
                </a:schemeClr>
              </a:solidFill>
            </a:endParaRPr>
          </a:p>
        </p:txBody>
      </p:sp>
      <p:sp>
        <p:nvSpPr>
          <p:cNvPr id="22" name="Rounded Rectangle 21"/>
          <p:cNvSpPr/>
          <p:nvPr/>
        </p:nvSpPr>
        <p:spPr>
          <a:xfrm>
            <a:off x="6417646" y="1166339"/>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Stat 1</a:t>
            </a:r>
          </a:p>
        </p:txBody>
      </p:sp>
      <p:sp>
        <p:nvSpPr>
          <p:cNvPr id="23" name="Rounded Rectangle 22"/>
          <p:cNvSpPr/>
          <p:nvPr/>
        </p:nvSpPr>
        <p:spPr>
          <a:xfrm>
            <a:off x="7313321" y="1159076"/>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strike="sngStrike" dirty="0" err="1">
                <a:solidFill>
                  <a:schemeClr val="bg2">
                    <a:lumMod val="10000"/>
                  </a:schemeClr>
                </a:solidFill>
              </a:rPr>
              <a:t>S’way</a:t>
            </a:r>
            <a:r>
              <a:rPr lang="en-US" sz="1050" strike="sngStrike" dirty="0">
                <a:solidFill>
                  <a:schemeClr val="bg2">
                    <a:lumMod val="10000"/>
                  </a:schemeClr>
                </a:solidFill>
              </a:rPr>
              <a:t> 1</a:t>
            </a:r>
          </a:p>
        </p:txBody>
      </p:sp>
      <p:sp>
        <p:nvSpPr>
          <p:cNvPr id="24" name="Rounded Rectangle 23"/>
          <p:cNvSpPr/>
          <p:nvPr/>
        </p:nvSpPr>
        <p:spPr>
          <a:xfrm>
            <a:off x="8087484" y="1166339"/>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strike="sngStrike" dirty="0" err="1">
                <a:solidFill>
                  <a:schemeClr val="bg2">
                    <a:lumMod val="10000"/>
                  </a:schemeClr>
                </a:solidFill>
              </a:rPr>
              <a:t>S’way</a:t>
            </a:r>
            <a:r>
              <a:rPr lang="en-US" sz="1050" strike="sngStrike" dirty="0">
                <a:solidFill>
                  <a:schemeClr val="bg2">
                    <a:lumMod val="10000"/>
                  </a:schemeClr>
                </a:solidFill>
              </a:rPr>
              <a:t> 2</a:t>
            </a:r>
          </a:p>
        </p:txBody>
      </p:sp>
    </p:spTree>
    <p:extLst>
      <p:ext uri="{BB962C8B-B14F-4D97-AF65-F5344CB8AC3E}">
        <p14:creationId xmlns:p14="http://schemas.microsoft.com/office/powerpoint/2010/main" val="171671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F0CCBF-A0CB-4589-B8B9-E6EFCAB7965E}"/>
              </a:ext>
            </a:extLst>
          </p:cNvPr>
          <p:cNvSpPr>
            <a:spLocks noGrp="1"/>
          </p:cNvSpPr>
          <p:nvPr>
            <p:ph type="title"/>
          </p:nvPr>
        </p:nvSpPr>
        <p:spPr>
          <a:xfrm>
            <a:off x="647271" y="1012004"/>
            <a:ext cx="2562119" cy="4795408"/>
          </a:xfrm>
        </p:spPr>
        <p:txBody>
          <a:bodyPr vert="horz" lIns="91440" tIns="45720" rIns="91440" bIns="45720" rtlCol="0" anchor="ctr">
            <a:normAutofit/>
          </a:bodyPr>
          <a:lstStyle/>
          <a:p>
            <a:pPr algn="l" defTabSz="914400">
              <a:lnSpc>
                <a:spcPct val="90000"/>
              </a:lnSpc>
            </a:pPr>
            <a:r>
              <a:rPr lang="en-US">
                <a:solidFill>
                  <a:srgbClr val="FFFFFF"/>
                </a:solidFill>
              </a:rPr>
              <a:t>What is PLUM?</a:t>
            </a:r>
          </a:p>
        </p:txBody>
      </p:sp>
      <p:graphicFrame>
        <p:nvGraphicFramePr>
          <p:cNvPr id="5" name="TextBox 2">
            <a:extLst>
              <a:ext uri="{FF2B5EF4-FFF2-40B4-BE49-F238E27FC236}">
                <a16:creationId xmlns:a16="http://schemas.microsoft.com/office/drawing/2014/main" id="{0B26FA6B-263A-441E-B719-7F7576360A0E}"/>
              </a:ext>
            </a:extLst>
          </p:cNvPr>
          <p:cNvGraphicFramePr/>
          <p:nvPr>
            <p:extLst>
              <p:ext uri="{D42A27DB-BD31-4B8C-83A1-F6EECF244321}">
                <p14:modId xmlns:p14="http://schemas.microsoft.com/office/powerpoint/2010/main" val="125771969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20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17AB6-EE85-CD47-832B-4A16A42E088B}"/>
              </a:ext>
            </a:extLst>
          </p:cNvPr>
          <p:cNvPicPr>
            <a:picLocks noChangeAspect="1"/>
          </p:cNvPicPr>
          <p:nvPr/>
        </p:nvPicPr>
        <p:blipFill>
          <a:blip r:embed="rId3"/>
          <a:stretch>
            <a:fillRect/>
          </a:stretch>
        </p:blipFill>
        <p:spPr>
          <a:xfrm>
            <a:off x="69564" y="860301"/>
            <a:ext cx="8868952" cy="3877202"/>
          </a:xfrm>
          <a:prstGeom prst="rect">
            <a:avLst/>
          </a:prstGeom>
        </p:spPr>
      </p:pic>
      <p:sp>
        <p:nvSpPr>
          <p:cNvPr id="6" name="Content Placeholder 6">
            <a:extLst>
              <a:ext uri="{FF2B5EF4-FFF2-40B4-BE49-F238E27FC236}">
                <a16:creationId xmlns:a16="http://schemas.microsoft.com/office/drawing/2014/main" id="{561DA94D-7425-0B4F-9A99-A82EF455FC04}"/>
              </a:ext>
            </a:extLst>
          </p:cNvPr>
          <p:cNvSpPr txBox="1">
            <a:spLocks/>
          </p:cNvSpPr>
          <p:nvPr/>
        </p:nvSpPr>
        <p:spPr>
          <a:xfrm>
            <a:off x="716623" y="4679236"/>
            <a:ext cx="7921375" cy="13184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1" dirty="0"/>
              <a:t>Data for Fall 2018 Freshman Cohort</a:t>
            </a:r>
          </a:p>
          <a:p>
            <a:r>
              <a:rPr lang="en-US" sz="1000" dirty="0"/>
              <a:t>Lower panels: Percent of students in each ethnicity who took the course (including those taking course during Summer 2019)</a:t>
            </a:r>
          </a:p>
          <a:p>
            <a:r>
              <a:rPr lang="en-US" sz="1000" dirty="0"/>
              <a:t>Upper panels: Of those who took the course and received a grade, the percent earning a grade of C- or better</a:t>
            </a:r>
          </a:p>
          <a:p>
            <a:r>
              <a:rPr lang="en-US" sz="1000" dirty="0"/>
              <a:t>Gray strip along bottom of upper panels: Number of students who took the course and received a grade</a:t>
            </a:r>
          </a:p>
          <a:p>
            <a:r>
              <a:rPr lang="en-US" sz="1000" dirty="0"/>
              <a:t>Only first attempt at each course is included</a:t>
            </a:r>
          </a:p>
          <a:p>
            <a:r>
              <a:rPr lang="en-US" sz="1000" dirty="0"/>
              <a:t>Foreign students and students of unknown ethnicity are included in “All”, but are not broken out separately. </a:t>
            </a:r>
          </a:p>
          <a:p>
            <a:r>
              <a:rPr lang="en-US" sz="1000" dirty="0"/>
              <a:t>Only ethnicity sub-groups with at least 5 students are shown.</a:t>
            </a:r>
          </a:p>
        </p:txBody>
      </p:sp>
      <p:sp>
        <p:nvSpPr>
          <p:cNvPr id="4" name="Rounded Rectangle 3"/>
          <p:cNvSpPr/>
          <p:nvPr/>
        </p:nvSpPr>
        <p:spPr>
          <a:xfrm>
            <a:off x="704382" y="1148735"/>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Cultures</a:t>
            </a:r>
          </a:p>
        </p:txBody>
      </p:sp>
      <p:sp>
        <p:nvSpPr>
          <p:cNvPr id="5" name="Rounded Rectangle 4"/>
          <p:cNvSpPr/>
          <p:nvPr/>
        </p:nvSpPr>
        <p:spPr>
          <a:xfrm>
            <a:off x="1504397" y="1152348"/>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Poets</a:t>
            </a:r>
          </a:p>
        </p:txBody>
      </p:sp>
      <p:sp>
        <p:nvSpPr>
          <p:cNvPr id="7" name="Rounded Rectangle 6"/>
          <p:cNvSpPr/>
          <p:nvPr/>
        </p:nvSpPr>
        <p:spPr>
          <a:xfrm>
            <a:off x="2342129" y="1158372"/>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Algebra</a:t>
            </a:r>
          </a:p>
        </p:txBody>
      </p:sp>
      <p:sp>
        <p:nvSpPr>
          <p:cNvPr id="8" name="Rounded Rectangle 7"/>
          <p:cNvSpPr/>
          <p:nvPr/>
        </p:nvSpPr>
        <p:spPr>
          <a:xfrm>
            <a:off x="3112289" y="1146333"/>
            <a:ext cx="850327"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PrePreCalc</a:t>
            </a:r>
            <a:endParaRPr lang="en-US" sz="1050" dirty="0">
              <a:solidFill>
                <a:schemeClr val="bg2">
                  <a:lumMod val="10000"/>
                </a:schemeClr>
              </a:solidFill>
            </a:endParaRPr>
          </a:p>
        </p:txBody>
      </p:sp>
      <p:sp>
        <p:nvSpPr>
          <p:cNvPr id="9" name="Rounded Rectangle 8"/>
          <p:cNvSpPr/>
          <p:nvPr/>
        </p:nvSpPr>
        <p:spPr>
          <a:xfrm>
            <a:off x="4144362" y="1152348"/>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B’ness</a:t>
            </a:r>
            <a:endParaRPr lang="en-US" sz="1050" dirty="0">
              <a:solidFill>
                <a:schemeClr val="bg2">
                  <a:lumMod val="10000"/>
                </a:schemeClr>
              </a:solidFill>
            </a:endParaRPr>
          </a:p>
        </p:txBody>
      </p:sp>
      <p:sp>
        <p:nvSpPr>
          <p:cNvPr id="10" name="Rounded Rectangle 9"/>
          <p:cNvSpPr/>
          <p:nvPr/>
        </p:nvSpPr>
        <p:spPr>
          <a:xfrm>
            <a:off x="4956702" y="1148733"/>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PreCalc</a:t>
            </a:r>
            <a:endParaRPr lang="en-US" sz="1050" dirty="0">
              <a:solidFill>
                <a:schemeClr val="bg2">
                  <a:lumMod val="10000"/>
                </a:schemeClr>
              </a:solidFill>
            </a:endParaRPr>
          </a:p>
        </p:txBody>
      </p:sp>
      <p:sp>
        <p:nvSpPr>
          <p:cNvPr id="11" name="Rounded Rectangle 10"/>
          <p:cNvSpPr/>
          <p:nvPr/>
        </p:nvSpPr>
        <p:spPr>
          <a:xfrm>
            <a:off x="5734047" y="1152348"/>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Calc</a:t>
            </a:r>
            <a:endParaRPr lang="en-US" sz="1050" dirty="0">
              <a:solidFill>
                <a:schemeClr val="bg2">
                  <a:lumMod val="10000"/>
                </a:schemeClr>
              </a:solidFill>
            </a:endParaRPr>
          </a:p>
        </p:txBody>
      </p:sp>
      <p:sp>
        <p:nvSpPr>
          <p:cNvPr id="12" name="Rounded Rectangle 11"/>
          <p:cNvSpPr/>
          <p:nvPr/>
        </p:nvSpPr>
        <p:spPr>
          <a:xfrm>
            <a:off x="6569554" y="1155460"/>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Stat 1</a:t>
            </a:r>
          </a:p>
        </p:txBody>
      </p:sp>
      <p:sp>
        <p:nvSpPr>
          <p:cNvPr id="13" name="Rounded Rectangle 12"/>
          <p:cNvSpPr/>
          <p:nvPr/>
        </p:nvSpPr>
        <p:spPr>
          <a:xfrm>
            <a:off x="7406753" y="1155461"/>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strike="sngStrike" dirty="0" err="1">
                <a:solidFill>
                  <a:schemeClr val="bg2">
                    <a:lumMod val="10000"/>
                  </a:schemeClr>
                </a:solidFill>
              </a:rPr>
              <a:t>S’way</a:t>
            </a:r>
            <a:r>
              <a:rPr lang="en-US" sz="1050" strike="sngStrike" dirty="0">
                <a:solidFill>
                  <a:schemeClr val="bg2">
                    <a:lumMod val="10000"/>
                  </a:schemeClr>
                </a:solidFill>
              </a:rPr>
              <a:t> 1</a:t>
            </a:r>
          </a:p>
        </p:txBody>
      </p:sp>
      <p:sp>
        <p:nvSpPr>
          <p:cNvPr id="14" name="Rounded Rectangle 13"/>
          <p:cNvSpPr/>
          <p:nvPr/>
        </p:nvSpPr>
        <p:spPr>
          <a:xfrm>
            <a:off x="8205411" y="1146334"/>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strike="sngStrike" dirty="0" err="1">
                <a:solidFill>
                  <a:schemeClr val="bg2">
                    <a:lumMod val="10000"/>
                  </a:schemeClr>
                </a:solidFill>
              </a:rPr>
              <a:t>S’way</a:t>
            </a:r>
            <a:r>
              <a:rPr lang="en-US" sz="1050" strike="sngStrike" dirty="0">
                <a:solidFill>
                  <a:schemeClr val="bg2">
                    <a:lumMod val="10000"/>
                  </a:schemeClr>
                </a:solidFill>
              </a:rPr>
              <a:t> 2</a:t>
            </a:r>
          </a:p>
        </p:txBody>
      </p:sp>
    </p:spTree>
    <p:extLst>
      <p:ext uri="{BB962C8B-B14F-4D97-AF65-F5344CB8AC3E}">
        <p14:creationId xmlns:p14="http://schemas.microsoft.com/office/powerpoint/2010/main" val="2314539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17AB6-EE85-CD47-832B-4A16A42E088B}"/>
              </a:ext>
            </a:extLst>
          </p:cNvPr>
          <p:cNvPicPr>
            <a:picLocks noChangeAspect="1"/>
          </p:cNvPicPr>
          <p:nvPr/>
        </p:nvPicPr>
        <p:blipFill>
          <a:blip r:embed="rId3"/>
          <a:stretch>
            <a:fillRect/>
          </a:stretch>
        </p:blipFill>
        <p:spPr>
          <a:xfrm>
            <a:off x="69564" y="860301"/>
            <a:ext cx="8868952" cy="3877202"/>
          </a:xfrm>
          <a:prstGeom prst="rect">
            <a:avLst/>
          </a:prstGeom>
        </p:spPr>
      </p:pic>
      <p:sp>
        <p:nvSpPr>
          <p:cNvPr id="6" name="Content Placeholder 6">
            <a:extLst>
              <a:ext uri="{FF2B5EF4-FFF2-40B4-BE49-F238E27FC236}">
                <a16:creationId xmlns:a16="http://schemas.microsoft.com/office/drawing/2014/main" id="{561DA94D-7425-0B4F-9A99-A82EF455FC04}"/>
              </a:ext>
            </a:extLst>
          </p:cNvPr>
          <p:cNvSpPr txBox="1">
            <a:spLocks/>
          </p:cNvSpPr>
          <p:nvPr/>
        </p:nvSpPr>
        <p:spPr>
          <a:xfrm>
            <a:off x="716623" y="4679236"/>
            <a:ext cx="7921375" cy="13184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1" dirty="0"/>
              <a:t>Data for Fall 2018 Freshman Cohort</a:t>
            </a:r>
          </a:p>
          <a:p>
            <a:r>
              <a:rPr lang="en-US" sz="1000" dirty="0"/>
              <a:t>Lower panels: Percent of students in each ethnicity who took the course (including those taking course during Summer 2019)</a:t>
            </a:r>
          </a:p>
          <a:p>
            <a:r>
              <a:rPr lang="en-US" sz="1000" dirty="0"/>
              <a:t>Upper panels: Of those who took the course and received a grade, the percent earning a grade of C- or better</a:t>
            </a:r>
          </a:p>
          <a:p>
            <a:r>
              <a:rPr lang="en-US" sz="1000" dirty="0"/>
              <a:t>Gray strip along bottom of upper panels: Number of students who took the course and received a grade</a:t>
            </a:r>
          </a:p>
          <a:p>
            <a:r>
              <a:rPr lang="en-US" sz="1000" dirty="0"/>
              <a:t>Only first attempt at each course is included</a:t>
            </a:r>
          </a:p>
          <a:p>
            <a:r>
              <a:rPr lang="en-US" sz="1000" dirty="0"/>
              <a:t>Foreign students and students of unknown ethnicity are included in “All”, but are not broken out separately. </a:t>
            </a:r>
          </a:p>
          <a:p>
            <a:r>
              <a:rPr lang="en-US" sz="1000" dirty="0"/>
              <a:t>Only ethnicity sub-groups with at least 5 students are shown.</a:t>
            </a:r>
          </a:p>
        </p:txBody>
      </p:sp>
      <p:sp>
        <p:nvSpPr>
          <p:cNvPr id="4" name="Rounded Rectangle 3"/>
          <p:cNvSpPr/>
          <p:nvPr/>
        </p:nvSpPr>
        <p:spPr>
          <a:xfrm>
            <a:off x="704382" y="1148735"/>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Cultures</a:t>
            </a:r>
          </a:p>
        </p:txBody>
      </p:sp>
      <p:sp>
        <p:nvSpPr>
          <p:cNvPr id="5" name="Rounded Rectangle 4"/>
          <p:cNvSpPr/>
          <p:nvPr/>
        </p:nvSpPr>
        <p:spPr>
          <a:xfrm>
            <a:off x="1504397" y="1152348"/>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Poets</a:t>
            </a:r>
          </a:p>
        </p:txBody>
      </p:sp>
      <p:sp>
        <p:nvSpPr>
          <p:cNvPr id="7" name="Rounded Rectangle 6"/>
          <p:cNvSpPr/>
          <p:nvPr/>
        </p:nvSpPr>
        <p:spPr>
          <a:xfrm>
            <a:off x="2342129" y="1158372"/>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Algebra</a:t>
            </a:r>
          </a:p>
        </p:txBody>
      </p:sp>
      <p:sp>
        <p:nvSpPr>
          <p:cNvPr id="8" name="Rounded Rectangle 7"/>
          <p:cNvSpPr/>
          <p:nvPr/>
        </p:nvSpPr>
        <p:spPr>
          <a:xfrm>
            <a:off x="3112289" y="1146333"/>
            <a:ext cx="850327"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PrePreCalc</a:t>
            </a:r>
            <a:endParaRPr lang="en-US" sz="1050" dirty="0">
              <a:solidFill>
                <a:schemeClr val="bg2">
                  <a:lumMod val="10000"/>
                </a:schemeClr>
              </a:solidFill>
            </a:endParaRPr>
          </a:p>
        </p:txBody>
      </p:sp>
      <p:sp>
        <p:nvSpPr>
          <p:cNvPr id="9" name="Rounded Rectangle 8"/>
          <p:cNvSpPr/>
          <p:nvPr/>
        </p:nvSpPr>
        <p:spPr>
          <a:xfrm>
            <a:off x="4144362" y="1152348"/>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B’ness</a:t>
            </a:r>
            <a:endParaRPr lang="en-US" sz="1050" dirty="0">
              <a:solidFill>
                <a:schemeClr val="bg2">
                  <a:lumMod val="10000"/>
                </a:schemeClr>
              </a:solidFill>
            </a:endParaRPr>
          </a:p>
        </p:txBody>
      </p:sp>
      <p:sp>
        <p:nvSpPr>
          <p:cNvPr id="10" name="Rounded Rectangle 9"/>
          <p:cNvSpPr/>
          <p:nvPr/>
        </p:nvSpPr>
        <p:spPr>
          <a:xfrm>
            <a:off x="4956702" y="1148733"/>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PreCalc</a:t>
            </a:r>
            <a:endParaRPr lang="en-US" sz="1050" dirty="0">
              <a:solidFill>
                <a:schemeClr val="bg2">
                  <a:lumMod val="10000"/>
                </a:schemeClr>
              </a:solidFill>
            </a:endParaRPr>
          </a:p>
        </p:txBody>
      </p:sp>
      <p:sp>
        <p:nvSpPr>
          <p:cNvPr id="11" name="Rounded Rectangle 10"/>
          <p:cNvSpPr/>
          <p:nvPr/>
        </p:nvSpPr>
        <p:spPr>
          <a:xfrm>
            <a:off x="5734047" y="1152348"/>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Calc</a:t>
            </a:r>
            <a:endParaRPr lang="en-US" sz="1050" dirty="0">
              <a:solidFill>
                <a:schemeClr val="bg2">
                  <a:lumMod val="10000"/>
                </a:schemeClr>
              </a:solidFill>
            </a:endParaRPr>
          </a:p>
        </p:txBody>
      </p:sp>
      <p:sp>
        <p:nvSpPr>
          <p:cNvPr id="12" name="Rounded Rectangle 11"/>
          <p:cNvSpPr/>
          <p:nvPr/>
        </p:nvSpPr>
        <p:spPr>
          <a:xfrm>
            <a:off x="6569554" y="1155460"/>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Stat 1</a:t>
            </a:r>
          </a:p>
        </p:txBody>
      </p:sp>
      <p:sp>
        <p:nvSpPr>
          <p:cNvPr id="13" name="Rounded Rectangle 12"/>
          <p:cNvSpPr/>
          <p:nvPr/>
        </p:nvSpPr>
        <p:spPr>
          <a:xfrm>
            <a:off x="7406753" y="1155461"/>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strike="sngStrike" dirty="0" err="1">
                <a:solidFill>
                  <a:schemeClr val="bg2">
                    <a:lumMod val="10000"/>
                  </a:schemeClr>
                </a:solidFill>
              </a:rPr>
              <a:t>S’way</a:t>
            </a:r>
            <a:r>
              <a:rPr lang="en-US" sz="1050" strike="sngStrike" dirty="0">
                <a:solidFill>
                  <a:schemeClr val="bg2">
                    <a:lumMod val="10000"/>
                  </a:schemeClr>
                </a:solidFill>
              </a:rPr>
              <a:t> 1</a:t>
            </a:r>
          </a:p>
        </p:txBody>
      </p:sp>
      <p:sp>
        <p:nvSpPr>
          <p:cNvPr id="14" name="Rounded Rectangle 13"/>
          <p:cNvSpPr/>
          <p:nvPr/>
        </p:nvSpPr>
        <p:spPr>
          <a:xfrm>
            <a:off x="8205411" y="1146334"/>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strike="sngStrike" dirty="0" err="1">
                <a:solidFill>
                  <a:schemeClr val="bg2">
                    <a:lumMod val="10000"/>
                  </a:schemeClr>
                </a:solidFill>
              </a:rPr>
              <a:t>S’way</a:t>
            </a:r>
            <a:r>
              <a:rPr lang="en-US" sz="1050" strike="sngStrike" dirty="0">
                <a:solidFill>
                  <a:schemeClr val="bg2">
                    <a:lumMod val="10000"/>
                  </a:schemeClr>
                </a:solidFill>
              </a:rPr>
              <a:t> 2</a:t>
            </a:r>
          </a:p>
        </p:txBody>
      </p:sp>
      <p:sp>
        <p:nvSpPr>
          <p:cNvPr id="15" name="Rectangle 14"/>
          <p:cNvSpPr/>
          <p:nvPr/>
        </p:nvSpPr>
        <p:spPr>
          <a:xfrm>
            <a:off x="590549" y="1019175"/>
            <a:ext cx="1666875" cy="3543300"/>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334250" y="998119"/>
            <a:ext cx="1604266" cy="3543300"/>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63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237FA7-1D94-2F4A-AE0E-AE8B953112E2}"/>
              </a:ext>
            </a:extLst>
          </p:cNvPr>
          <p:cNvPicPr>
            <a:picLocks noChangeAspect="1"/>
          </p:cNvPicPr>
          <p:nvPr/>
        </p:nvPicPr>
        <p:blipFill>
          <a:blip r:embed="rId3"/>
          <a:stretch>
            <a:fillRect/>
          </a:stretch>
        </p:blipFill>
        <p:spPr>
          <a:xfrm>
            <a:off x="351501" y="2011224"/>
            <a:ext cx="8099511" cy="2671714"/>
          </a:xfrm>
          <a:prstGeom prst="rect">
            <a:avLst/>
          </a:prstGeom>
        </p:spPr>
      </p:pic>
      <p:sp>
        <p:nvSpPr>
          <p:cNvPr id="5" name="Rounded Rectangle 4"/>
          <p:cNvSpPr/>
          <p:nvPr/>
        </p:nvSpPr>
        <p:spPr>
          <a:xfrm>
            <a:off x="1563394" y="2339593"/>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B’ness</a:t>
            </a:r>
            <a:endParaRPr lang="en-US" sz="1050" dirty="0">
              <a:solidFill>
                <a:schemeClr val="bg2">
                  <a:lumMod val="10000"/>
                </a:schemeClr>
              </a:solidFill>
            </a:endParaRPr>
          </a:p>
        </p:txBody>
      </p:sp>
      <p:sp>
        <p:nvSpPr>
          <p:cNvPr id="6" name="Rounded Rectangle 5"/>
          <p:cNvSpPr/>
          <p:nvPr/>
        </p:nvSpPr>
        <p:spPr>
          <a:xfrm>
            <a:off x="3426907" y="2339592"/>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BioCalc</a:t>
            </a:r>
            <a:endParaRPr lang="en-US" sz="1050" dirty="0">
              <a:solidFill>
                <a:schemeClr val="bg2">
                  <a:lumMod val="10000"/>
                </a:schemeClr>
              </a:solidFill>
            </a:endParaRPr>
          </a:p>
        </p:txBody>
      </p:sp>
      <p:sp>
        <p:nvSpPr>
          <p:cNvPr id="7" name="Rounded Rectangle 6"/>
          <p:cNvSpPr/>
          <p:nvPr/>
        </p:nvSpPr>
        <p:spPr>
          <a:xfrm>
            <a:off x="5290420" y="2339591"/>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solidFill>
                  <a:schemeClr val="bg2">
                    <a:lumMod val="10000"/>
                  </a:schemeClr>
                </a:solidFill>
              </a:rPr>
              <a:t>PreCalc</a:t>
            </a:r>
            <a:endParaRPr lang="en-US" sz="1050" dirty="0">
              <a:solidFill>
                <a:schemeClr val="bg2">
                  <a:lumMod val="10000"/>
                </a:schemeClr>
              </a:solidFill>
            </a:endParaRPr>
          </a:p>
        </p:txBody>
      </p:sp>
      <p:sp>
        <p:nvSpPr>
          <p:cNvPr id="8" name="Rounded Rectangle 7"/>
          <p:cNvSpPr/>
          <p:nvPr/>
        </p:nvSpPr>
        <p:spPr>
          <a:xfrm>
            <a:off x="7153933" y="2339590"/>
            <a:ext cx="651620" cy="1658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2">
                    <a:lumMod val="10000"/>
                  </a:schemeClr>
                </a:solidFill>
              </a:rPr>
              <a:t>Stat 1</a:t>
            </a:r>
          </a:p>
        </p:txBody>
      </p:sp>
    </p:spTree>
    <p:extLst>
      <p:ext uri="{BB962C8B-B14F-4D97-AF65-F5344CB8AC3E}">
        <p14:creationId xmlns:p14="http://schemas.microsoft.com/office/powerpoint/2010/main" val="2992791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DB24EE08-6CD7-C14C-A972-315716273D4F}"/>
              </a:ext>
            </a:extLst>
          </p:cNvPr>
          <p:cNvSpPr txBox="1">
            <a:spLocks/>
          </p:cNvSpPr>
          <p:nvPr/>
        </p:nvSpPr>
        <p:spPr>
          <a:xfrm>
            <a:off x="716623" y="3731446"/>
            <a:ext cx="7921375" cy="21190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50" dirty="0"/>
              <a:t>A2 Status descriptions represent the closest a student has come to completing A2 during the first year</a:t>
            </a:r>
          </a:p>
          <a:p>
            <a:pPr lvl="1"/>
            <a:r>
              <a:rPr lang="en-US" sz="1350" dirty="0"/>
              <a:t>Examples:</a:t>
            </a:r>
          </a:p>
          <a:p>
            <a:pPr lvl="2"/>
            <a:r>
              <a:rPr lang="en-US" sz="1200" dirty="0"/>
              <a:t>“AP, IB, or CC Credit” means the student did not need to take an A2 course at Sac State</a:t>
            </a:r>
          </a:p>
          <a:p>
            <a:pPr lvl="2"/>
            <a:r>
              <a:rPr lang="en-US" sz="1200" dirty="0"/>
              <a:t>“Passed ENGL 10/10M” means the student passed ENGL 10/10M (which do not fulfill A2) but did not take ENGL 11/11M or ENGL 5/5M (which do fulfill A2)</a:t>
            </a:r>
          </a:p>
          <a:p>
            <a:pPr lvl="2"/>
            <a:r>
              <a:rPr lang="en-US" sz="1200" dirty="0"/>
              <a:t>“Failed an A2 course” means the student took ENGL 5/5M or ENGL 11/11M (perhaps more than once), but did not earn a grade of C- or better in any attempt and is not taking an A2 course during Summer</a:t>
            </a:r>
          </a:p>
          <a:p>
            <a:pPr lvl="2"/>
            <a:r>
              <a:rPr lang="en-US" sz="1200" dirty="0"/>
              <a:t>“Did not take an A2 course” means the student did not have AP, IB or Community College A2 credit and also did not take an A2 course during the first year at Sac State.</a:t>
            </a:r>
          </a:p>
        </p:txBody>
      </p:sp>
      <p:pic>
        <p:nvPicPr>
          <p:cNvPr id="6" name="Picture 5">
            <a:extLst>
              <a:ext uri="{FF2B5EF4-FFF2-40B4-BE49-F238E27FC236}">
                <a16:creationId xmlns:a16="http://schemas.microsoft.com/office/drawing/2014/main" id="{D5C12DA4-E409-B941-AD89-3FE536B4EBAF}"/>
              </a:ext>
            </a:extLst>
          </p:cNvPr>
          <p:cNvPicPr>
            <a:picLocks noChangeAspect="1"/>
          </p:cNvPicPr>
          <p:nvPr/>
        </p:nvPicPr>
        <p:blipFill>
          <a:blip r:embed="rId3"/>
          <a:stretch>
            <a:fillRect/>
          </a:stretch>
        </p:blipFill>
        <p:spPr>
          <a:xfrm>
            <a:off x="0" y="953569"/>
            <a:ext cx="8923106" cy="2478641"/>
          </a:xfrm>
          <a:prstGeom prst="rect">
            <a:avLst/>
          </a:prstGeom>
        </p:spPr>
      </p:pic>
    </p:spTree>
    <p:extLst>
      <p:ext uri="{BB962C8B-B14F-4D97-AF65-F5344CB8AC3E}">
        <p14:creationId xmlns:p14="http://schemas.microsoft.com/office/powerpoint/2010/main" val="1180062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7ED5C-C0F7-B441-B322-4020C2D5A098}"/>
              </a:ext>
            </a:extLst>
          </p:cNvPr>
          <p:cNvPicPr>
            <a:picLocks noChangeAspect="1"/>
          </p:cNvPicPr>
          <p:nvPr/>
        </p:nvPicPr>
        <p:blipFill>
          <a:blip r:embed="rId3"/>
          <a:stretch>
            <a:fillRect/>
          </a:stretch>
        </p:blipFill>
        <p:spPr>
          <a:xfrm>
            <a:off x="246792" y="980046"/>
            <a:ext cx="8483674" cy="3175707"/>
          </a:xfrm>
          <a:prstGeom prst="rect">
            <a:avLst/>
          </a:prstGeom>
        </p:spPr>
      </p:pic>
      <p:sp>
        <p:nvSpPr>
          <p:cNvPr id="7" name="Content Placeholder 6">
            <a:extLst>
              <a:ext uri="{FF2B5EF4-FFF2-40B4-BE49-F238E27FC236}">
                <a16:creationId xmlns:a16="http://schemas.microsoft.com/office/drawing/2014/main" id="{F4721947-6B78-8341-9CCE-5F9181DB0EF6}"/>
              </a:ext>
            </a:extLst>
          </p:cNvPr>
          <p:cNvSpPr>
            <a:spLocks noGrp="1"/>
          </p:cNvSpPr>
          <p:nvPr>
            <p:ph idx="1"/>
          </p:nvPr>
        </p:nvSpPr>
        <p:spPr>
          <a:xfrm>
            <a:off x="716623" y="4070493"/>
            <a:ext cx="7921375" cy="1779998"/>
          </a:xfrm>
        </p:spPr>
        <p:txBody>
          <a:bodyPr vert="horz" lIns="91440" tIns="45720" rIns="91440" bIns="45720" rtlCol="0" anchor="t">
            <a:normAutofit fontScale="92500"/>
          </a:bodyPr>
          <a:lstStyle/>
          <a:p>
            <a:pPr marL="0" indent="0">
              <a:buNone/>
            </a:pPr>
            <a:r>
              <a:rPr lang="en-US" sz="1350" b="1" dirty="0">
                <a:solidFill>
                  <a:schemeClr val="bg2">
                    <a:lumMod val="10000"/>
                  </a:schemeClr>
                </a:solidFill>
              </a:rPr>
              <a:t>Data for Fall 2018 Freshman Cohort</a:t>
            </a:r>
            <a:endParaRPr lang="en-US" sz="1350" b="1" dirty="0">
              <a:solidFill>
                <a:schemeClr val="bg2">
                  <a:lumMod val="10000"/>
                </a:schemeClr>
              </a:solidFill>
              <a:cs typeface="Calibri"/>
            </a:endParaRPr>
          </a:p>
          <a:p>
            <a:r>
              <a:rPr lang="en-US" sz="1350" dirty="0">
                <a:solidFill>
                  <a:schemeClr val="bg2">
                    <a:lumMod val="10000"/>
                  </a:schemeClr>
                </a:solidFill>
              </a:rPr>
              <a:t>Lower panels: Percent of students, overall and in each WC category, who took the course (including those taking the course during Summer 2019)</a:t>
            </a:r>
            <a:endParaRPr lang="en-US" sz="1350" dirty="0">
              <a:solidFill>
                <a:schemeClr val="bg2">
                  <a:lumMod val="10000"/>
                </a:schemeClr>
              </a:solidFill>
              <a:cs typeface="Calibri"/>
            </a:endParaRPr>
          </a:p>
          <a:p>
            <a:r>
              <a:rPr lang="en-US" sz="1350" dirty="0">
                <a:solidFill>
                  <a:schemeClr val="bg2">
                    <a:lumMod val="10000"/>
                  </a:schemeClr>
                </a:solidFill>
              </a:rPr>
              <a:t>Upper panels: Of those who took the course and received a grade, the percent earning a grade of C- or better</a:t>
            </a:r>
            <a:endParaRPr lang="en-US" sz="1350" dirty="0">
              <a:solidFill>
                <a:schemeClr val="bg2">
                  <a:lumMod val="10000"/>
                </a:schemeClr>
              </a:solidFill>
              <a:cs typeface="Calibri"/>
            </a:endParaRPr>
          </a:p>
          <a:p>
            <a:r>
              <a:rPr lang="en-US" sz="1350" dirty="0">
                <a:solidFill>
                  <a:schemeClr val="bg2">
                    <a:lumMod val="10000"/>
                  </a:schemeClr>
                </a:solidFill>
              </a:rPr>
              <a:t>Gray strip along bottom of upper panels: Number of students who took the course and received a grade</a:t>
            </a:r>
            <a:endParaRPr lang="en-US" sz="1350" dirty="0">
              <a:solidFill>
                <a:schemeClr val="bg2">
                  <a:lumMod val="10000"/>
                </a:schemeClr>
              </a:solidFill>
              <a:cs typeface="Calibri"/>
            </a:endParaRPr>
          </a:p>
          <a:p>
            <a:pPr lvl="1"/>
            <a:r>
              <a:rPr lang="en-US" sz="1250" dirty="0">
                <a:solidFill>
                  <a:schemeClr val="bg2">
                    <a:lumMod val="10000"/>
                  </a:schemeClr>
                </a:solidFill>
              </a:rPr>
              <a:t>Only WC sub-groups with at least 5 students are shown. Also, a few students didn’t have a WC category assigned. As a result, the number in the “All” category may be greater than sum of WC sub-groups.</a:t>
            </a:r>
            <a:endParaRPr lang="en-US" sz="1250" dirty="0">
              <a:solidFill>
                <a:schemeClr val="bg2">
                  <a:lumMod val="10000"/>
                </a:schemeClr>
              </a:solidFill>
              <a:cs typeface="Calibri"/>
            </a:endParaRPr>
          </a:p>
          <a:p>
            <a:r>
              <a:rPr lang="en-US" sz="1350" dirty="0">
                <a:solidFill>
                  <a:schemeClr val="bg2">
                    <a:lumMod val="10000"/>
                  </a:schemeClr>
                </a:solidFill>
              </a:rPr>
              <a:t>Only first attempt at each course is included</a:t>
            </a:r>
            <a:endParaRPr lang="en-US" sz="1350" dirty="0">
              <a:solidFill>
                <a:schemeClr val="bg2">
                  <a:lumMod val="10000"/>
                </a:schemeClr>
              </a:solidFill>
              <a:cs typeface="Calibri"/>
            </a:endParaRPr>
          </a:p>
        </p:txBody>
      </p:sp>
    </p:spTree>
    <p:extLst>
      <p:ext uri="{BB962C8B-B14F-4D97-AF65-F5344CB8AC3E}">
        <p14:creationId xmlns:p14="http://schemas.microsoft.com/office/powerpoint/2010/main" val="2245454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92D915-051E-8641-B191-B3165BD6B3CE}"/>
              </a:ext>
            </a:extLst>
          </p:cNvPr>
          <p:cNvPicPr>
            <a:picLocks noChangeAspect="1"/>
          </p:cNvPicPr>
          <p:nvPr/>
        </p:nvPicPr>
        <p:blipFill>
          <a:blip r:embed="rId3"/>
          <a:stretch>
            <a:fillRect/>
          </a:stretch>
        </p:blipFill>
        <p:spPr>
          <a:xfrm>
            <a:off x="323635" y="864955"/>
            <a:ext cx="8427377" cy="3684161"/>
          </a:xfrm>
          <a:prstGeom prst="rect">
            <a:avLst/>
          </a:prstGeom>
        </p:spPr>
      </p:pic>
      <p:sp>
        <p:nvSpPr>
          <p:cNvPr id="6" name="Content Placeholder 6">
            <a:extLst>
              <a:ext uri="{FF2B5EF4-FFF2-40B4-BE49-F238E27FC236}">
                <a16:creationId xmlns:a16="http://schemas.microsoft.com/office/drawing/2014/main" id="{561DA94D-7425-0B4F-9A99-A82EF455FC04}"/>
              </a:ext>
            </a:extLst>
          </p:cNvPr>
          <p:cNvSpPr txBox="1">
            <a:spLocks/>
          </p:cNvSpPr>
          <p:nvPr/>
        </p:nvSpPr>
        <p:spPr>
          <a:xfrm>
            <a:off x="716623" y="4440362"/>
            <a:ext cx="7921375" cy="141012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b="1" dirty="0"/>
              <a:t>Data for Fall 2018 Freshman Cohort</a:t>
            </a:r>
          </a:p>
          <a:p>
            <a:r>
              <a:rPr lang="en-US" sz="1350" dirty="0"/>
              <a:t>Lower panels: Percent of students in each ethnicity who took the course (including those taking course during Summer 2019)</a:t>
            </a:r>
          </a:p>
          <a:p>
            <a:r>
              <a:rPr lang="en-US" sz="1350" dirty="0"/>
              <a:t>Upper panels: Of those who took the course and received a grade, the percent earning a grade of C- or better</a:t>
            </a:r>
          </a:p>
          <a:p>
            <a:r>
              <a:rPr lang="en-US" sz="1350" dirty="0"/>
              <a:t>Gray strip along bottom of upper panels: Number of students who took the course and received a grade</a:t>
            </a:r>
          </a:p>
          <a:p>
            <a:r>
              <a:rPr lang="en-US" sz="1350" dirty="0"/>
              <a:t>Only first attempt at each course is included</a:t>
            </a:r>
          </a:p>
          <a:p>
            <a:r>
              <a:rPr lang="en-US" sz="1350" dirty="0"/>
              <a:t>Foreign students and students of unknown ethnicity are included in “All”, but are not broken out separately. </a:t>
            </a:r>
          </a:p>
          <a:p>
            <a:r>
              <a:rPr lang="en-US" sz="1350" dirty="0"/>
              <a:t>Only ethnicity sub-groups with at least 5 students are shown.</a:t>
            </a:r>
          </a:p>
        </p:txBody>
      </p:sp>
    </p:spTree>
    <p:extLst>
      <p:ext uri="{BB962C8B-B14F-4D97-AF65-F5344CB8AC3E}">
        <p14:creationId xmlns:p14="http://schemas.microsoft.com/office/powerpoint/2010/main" val="4151659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vert="horz" lIns="91440" tIns="45720" rIns="91440" bIns="45720" rtlCol="0" anchor="ctr">
            <a:normAutofit/>
          </a:bodyPr>
          <a:lstStyle/>
          <a:p>
            <a:pPr defTabSz="914400">
              <a:lnSpc>
                <a:spcPct val="90000"/>
              </a:lnSpc>
            </a:pPr>
            <a:r>
              <a:rPr lang="en-US" sz="3100" dirty="0">
                <a:solidFill>
                  <a:srgbClr val="FFFFFF"/>
                </a:solidFill>
              </a:rPr>
              <a:t>Collaboration is Key</a:t>
            </a:r>
          </a:p>
        </p:txBody>
      </p:sp>
      <p:graphicFrame>
        <p:nvGraphicFramePr>
          <p:cNvPr id="14" name="Text Placeholder 3">
            <a:extLst>
              <a:ext uri="{FF2B5EF4-FFF2-40B4-BE49-F238E27FC236}">
                <a16:creationId xmlns:a16="http://schemas.microsoft.com/office/drawing/2014/main" id="{8C8A45AC-0F4E-41E8-B6EE-2220C504C93F}"/>
              </a:ext>
            </a:extLst>
          </p:cNvPr>
          <p:cNvGraphicFramePr/>
          <p:nvPr>
            <p:extLst>
              <p:ext uri="{D42A27DB-BD31-4B8C-83A1-F6EECF244321}">
                <p14:modId xmlns:p14="http://schemas.microsoft.com/office/powerpoint/2010/main" val="133503937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363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screenshot of a social media post&#10;&#10;Description generated with very high confidence">
            <a:extLst>
              <a:ext uri="{FF2B5EF4-FFF2-40B4-BE49-F238E27FC236}">
                <a16:creationId xmlns:a16="http://schemas.microsoft.com/office/drawing/2014/main" id="{D4A11FE1-7123-438D-9A4B-022204AFA7BF}"/>
              </a:ext>
            </a:extLst>
          </p:cNvPr>
          <p:cNvPicPr>
            <a:picLocks noChangeAspect="1"/>
          </p:cNvPicPr>
          <p:nvPr/>
        </p:nvPicPr>
        <p:blipFill>
          <a:blip r:embed="rId3"/>
          <a:stretch>
            <a:fillRect/>
          </a:stretch>
        </p:blipFill>
        <p:spPr>
          <a:xfrm>
            <a:off x="807766" y="643467"/>
            <a:ext cx="7528466" cy="5571066"/>
          </a:xfrm>
          <a:prstGeom prst="rect">
            <a:avLst/>
          </a:prstGeom>
        </p:spPr>
      </p:pic>
    </p:spTree>
    <p:extLst>
      <p:ext uri="{BB962C8B-B14F-4D97-AF65-F5344CB8AC3E}">
        <p14:creationId xmlns:p14="http://schemas.microsoft.com/office/powerpoint/2010/main" val="358324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31" r="7868" b="-1"/>
          <a:stretch/>
        </p:blipFill>
        <p:spPr>
          <a:xfrm>
            <a:off x="20" y="10"/>
            <a:ext cx="9143980" cy="6857990"/>
          </a:xfrm>
          <a:prstGeom prst="rect">
            <a:avLst/>
          </a:prstGeom>
        </p:spPr>
      </p:pic>
      <p:sp>
        <p:nvSpPr>
          <p:cNvPr id="2" name="Rounded Rectangle 1"/>
          <p:cNvSpPr/>
          <p:nvPr/>
        </p:nvSpPr>
        <p:spPr>
          <a:xfrm>
            <a:off x="1856508" y="748145"/>
            <a:ext cx="5652655" cy="914400"/>
          </a:xfrm>
          <a:prstGeom prst="roundRect">
            <a:avLst/>
          </a:prstGeom>
          <a:noFill/>
          <a:ln w="5715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325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853" r="6145" b="-1"/>
          <a:stretch/>
        </p:blipFill>
        <p:spPr>
          <a:xfrm>
            <a:off x="20" y="10"/>
            <a:ext cx="9143980" cy="6857990"/>
          </a:xfrm>
          <a:prstGeom prst="rect">
            <a:avLst/>
          </a:prstGeom>
        </p:spPr>
      </p:pic>
      <p:sp>
        <p:nvSpPr>
          <p:cNvPr id="3" name="Rounded Rectangle 2"/>
          <p:cNvSpPr/>
          <p:nvPr/>
        </p:nvSpPr>
        <p:spPr>
          <a:xfrm>
            <a:off x="1745672" y="4932218"/>
            <a:ext cx="5652655" cy="91440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00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200" r="5798" b="-1"/>
          <a:stretch/>
        </p:blipFill>
        <p:spPr>
          <a:xfrm>
            <a:off x="20" y="10"/>
            <a:ext cx="9143980" cy="6857990"/>
          </a:xfrm>
          <a:prstGeom prst="rect">
            <a:avLst/>
          </a:prstGeom>
        </p:spPr>
      </p:pic>
      <p:sp>
        <p:nvSpPr>
          <p:cNvPr id="3" name="Rounded Rectangle 2"/>
          <p:cNvSpPr/>
          <p:nvPr/>
        </p:nvSpPr>
        <p:spPr>
          <a:xfrm>
            <a:off x="1648689" y="4890655"/>
            <a:ext cx="5652655" cy="152400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03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039" r="7960" b="-1"/>
          <a:stretch/>
        </p:blipFill>
        <p:spPr>
          <a:xfrm>
            <a:off x="20" y="10"/>
            <a:ext cx="9143980" cy="6857990"/>
          </a:xfrm>
          <a:prstGeom prst="rect">
            <a:avLst/>
          </a:prstGeom>
        </p:spPr>
      </p:pic>
      <p:sp>
        <p:nvSpPr>
          <p:cNvPr id="3" name="Rounded Rectangle 2"/>
          <p:cNvSpPr/>
          <p:nvPr/>
        </p:nvSpPr>
        <p:spPr>
          <a:xfrm>
            <a:off x="1856508" y="623454"/>
            <a:ext cx="5763492" cy="1399309"/>
          </a:xfrm>
          <a:prstGeom prst="roundRect">
            <a:avLst/>
          </a:prstGeom>
          <a:noFill/>
          <a:ln w="5715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97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821" r="6178" b="-1"/>
          <a:stretch/>
        </p:blipFill>
        <p:spPr>
          <a:xfrm>
            <a:off x="20" y="10"/>
            <a:ext cx="9143980" cy="6857990"/>
          </a:xfrm>
          <a:prstGeom prst="rect">
            <a:avLst/>
          </a:prstGeom>
        </p:spPr>
      </p:pic>
      <p:sp>
        <p:nvSpPr>
          <p:cNvPr id="3" name="Rounded Rectangle 2"/>
          <p:cNvSpPr/>
          <p:nvPr/>
        </p:nvSpPr>
        <p:spPr>
          <a:xfrm>
            <a:off x="1745672" y="5015344"/>
            <a:ext cx="5652655" cy="1039091"/>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07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905" r="6094" b="-1"/>
          <a:stretch/>
        </p:blipFill>
        <p:spPr>
          <a:xfrm>
            <a:off x="20" y="10"/>
            <a:ext cx="9143980" cy="6857990"/>
          </a:xfrm>
          <a:prstGeom prst="rect">
            <a:avLst/>
          </a:prstGeom>
        </p:spPr>
      </p:pic>
      <p:sp>
        <p:nvSpPr>
          <p:cNvPr id="3" name="Rounded Rectangle 2"/>
          <p:cNvSpPr/>
          <p:nvPr/>
        </p:nvSpPr>
        <p:spPr>
          <a:xfrm>
            <a:off x="1620981" y="4849091"/>
            <a:ext cx="5652655" cy="91440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153774"/>
      </p:ext>
    </p:extLst>
  </p:cSld>
  <p:clrMapOvr>
    <a:masterClrMapping/>
  </p:clrMapOvr>
</p:sld>
</file>

<file path=ppt/theme/theme1.xml><?xml version="1.0" encoding="utf-8"?>
<a:theme xmlns:a="http://schemas.openxmlformats.org/drawingml/2006/main" name="Office Theme">
  <a:themeElements>
    <a:clrScheme name="Custom 2">
      <a:dk1>
        <a:srgbClr val="0B3D29"/>
      </a:dk1>
      <a:lt1>
        <a:sysClr val="window" lastClr="FFFFFF"/>
      </a:lt1>
      <a:dk2>
        <a:srgbClr val="147242"/>
      </a:dk2>
      <a:lt2>
        <a:srgbClr val="E4E0B8"/>
      </a:lt2>
      <a:accent1>
        <a:srgbClr val="DEA924"/>
      </a:accent1>
      <a:accent2>
        <a:srgbClr val="701851"/>
      </a:accent2>
      <a:accent3>
        <a:srgbClr val="B6521F"/>
      </a:accent3>
      <a:accent4>
        <a:srgbClr val="4CAE3D"/>
      </a:accent4>
      <a:accent5>
        <a:srgbClr val="D28423"/>
      </a:accent5>
      <a:accent6>
        <a:srgbClr val="F5BB24"/>
      </a:accent6>
      <a:hlink>
        <a:srgbClr val="1C9B40"/>
      </a:hlink>
      <a:folHlink>
        <a:srgbClr val="FAAA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1386</Words>
  <Application>Microsoft Macintosh PowerPoint</Application>
  <PresentationFormat>On-screen Show (4:3)</PresentationFormat>
  <Paragraphs>158</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Myriad Pro</vt:lpstr>
      <vt:lpstr>Myriad Pro Semibold</vt:lpstr>
      <vt:lpstr>Office Theme</vt:lpstr>
      <vt:lpstr>PLUM @ Sac State:  Empowering Students in Entry-Level Math Courses </vt:lpstr>
      <vt:lpstr>What is PLUM?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Collaboration is Key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PLUM: Using the Learning Management System to Empower Students in Entry-Level Math Courses</dc:title>
  <dc:creator>David Zeigler</dc:creator>
  <cp:lastModifiedBy>Magruder, Emily</cp:lastModifiedBy>
  <cp:revision>308</cp:revision>
  <dcterms:created xsi:type="dcterms:W3CDTF">2019-01-13T05:35:54Z</dcterms:created>
  <dcterms:modified xsi:type="dcterms:W3CDTF">2019-06-21T18:55:09Z</dcterms:modified>
</cp:coreProperties>
</file>