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95" r:id="rId3"/>
    <p:sldId id="326" r:id="rId4"/>
    <p:sldId id="321" r:id="rId5"/>
    <p:sldId id="325" r:id="rId6"/>
    <p:sldId id="331" r:id="rId7"/>
    <p:sldId id="328" r:id="rId8"/>
    <p:sldId id="332" r:id="rId9"/>
    <p:sldId id="335" r:id="rId10"/>
    <p:sldId id="336" r:id="rId11"/>
    <p:sldId id="337" r:id="rId12"/>
    <p:sldId id="338" r:id="rId13"/>
    <p:sldId id="339" r:id="rId14"/>
    <p:sldId id="329" r:id="rId15"/>
    <p:sldId id="333" r:id="rId16"/>
    <p:sldId id="334" r:id="rId17"/>
    <p:sldId id="330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823"/>
    <a:srgbClr val="0055A2"/>
    <a:srgbClr val="FFFFFF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75754" autoAdjust="0"/>
  </p:normalViewPr>
  <p:slideViewPr>
    <p:cSldViewPr snapToGrid="0">
      <p:cViewPr varScale="1">
        <p:scale>
          <a:sx n="87" d="100"/>
          <a:sy n="87" d="100"/>
        </p:scale>
        <p:origin x="146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107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C325F-D6D6-408A-AB5F-8CFE3E24890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D229-8DCF-47AB-B5BB-A5056AEAA4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19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505F6B26-A53E-4AC9-A711-179D9A7E0520}" type="datetimeFigureOut">
              <a:rPr lang="en-US" smtClean="0"/>
              <a:t>2/12/2020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D47AD0-E945-48A3-BB1F-C409B12204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66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1122" indent="-28889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573" indent="-23111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802" indent="-23111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80031" indent="-23111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2261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4490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6719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28948" indent="-231115" defTabSz="462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8B98017-6E27-4B26-A8C3-A9153D691489}" type="slidenum">
              <a:rPr lang="en-US" altLang="en-US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7401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549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901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07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395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29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968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050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86136-3162-41FC-BE10-0CEF0D2BADB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76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Here is an overview of today’s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424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60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9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088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64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652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D47AD0-E945-48A3-BB1F-C409B12204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604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49F74-0A69-0A48-B022-B28C6D6128B2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12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78D0-5D16-FB47-AECD-83C0DE5E8DFD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48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854EC-6F84-4E48-9B78-E535BDC087E4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9B5D0-BE38-5849-8953-1909CC6EDDE6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60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77227" y="6356349"/>
            <a:ext cx="2743200" cy="365125"/>
          </a:xfrm>
        </p:spPr>
        <p:txBody>
          <a:bodyPr/>
          <a:lstStyle/>
          <a:p>
            <a:fld id="{2D8F2350-F864-D340-B719-323CE21A877D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769" y="6387314"/>
            <a:ext cx="212889" cy="365125"/>
          </a:xfrm>
        </p:spPr>
        <p:txBody>
          <a:bodyPr/>
          <a:lstStyle>
            <a:lvl1pPr>
              <a:defRPr sz="900">
                <a:latin typeface="SJSU Spartan Light" panose="02000000000000000000" pitchFamily="50" charset="0"/>
              </a:defRPr>
            </a:lvl1pPr>
          </a:lstStyle>
          <a:p>
            <a:fld id="{5F68196B-24BF-48BA-9E66-C3DC6F5B0E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3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87295-E0AF-8946-AB5E-34CE436282AB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48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19C62-7FF1-934D-9390-5AED559652C2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89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AA445-EC61-E34F-BCB7-F4F0C3324A55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76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BAB6-193F-364F-AF07-30164EDD7497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0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8FA4-42C3-3542-9C81-5FECA9987FFE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34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F275-1F02-CC4E-A8A1-5FADD7057BCC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Ravneet Tiwana, Ph.D. (AEA 2019), 11/15/2019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4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DE8F0-5B2F-8343-B7FC-CDEF06FE474A}" type="datetime1">
              <a:rPr lang="en-US" smtClean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Ravneet Tiwana, Ph.D. (AEA 2019), 11/15/2019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196B-24BF-48BA-9E66-C3DC6F5B0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73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F12745-C0B2-4149-B3C2-DA44FECB453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7200"/>
            <a:ext cx="12189065" cy="69008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5" y="5250722"/>
            <a:ext cx="11620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JSU Spartan Light" panose="02000000000000000000" pitchFamily="50" charset="0"/>
              </a:rPr>
              <a:t>Ravneet Tiwana, Ph.D.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JSU Spartan Light" panose="02000000000000000000" pitchFamily="50" charset="0"/>
              </a:rPr>
              <a:t>Interim Associate Director of Evaluation, Research, and Assessment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SJSU Spartan Light" panose="02000000000000000000" pitchFamily="50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JSU Spartan Light" panose="02000000000000000000" pitchFamily="50" charset="0"/>
              </a:rPr>
              <a:t>SJSU </a:t>
            </a:r>
            <a:r>
              <a:rPr lang="en-US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SJSU Spartan Light" panose="02000000000000000000" pitchFamily="50" charset="0"/>
              </a:rPr>
              <a:t>Office of Institutional Research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JSU Spartan Light" panose="02000000000000000000" pitchFamily="50" charset="0"/>
              </a:rPr>
              <a:t>CSU Data Summit | February 13, 2020</a:t>
            </a:r>
            <a:endParaRPr lang="en-US" altLang="en-US" b="1" dirty="0">
              <a:solidFill>
                <a:schemeClr val="tx1">
                  <a:lumMod val="65000"/>
                  <a:lumOff val="35000"/>
                </a:schemeClr>
              </a:solidFill>
              <a:latin typeface="SJSU Spartan Light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CC2C32-905D-724D-AA81-44DB1D691AEB}"/>
              </a:ext>
            </a:extLst>
          </p:cNvPr>
          <p:cNvSpPr txBox="1"/>
          <p:nvPr/>
        </p:nvSpPr>
        <p:spPr>
          <a:xfrm>
            <a:off x="-73265" y="2266950"/>
            <a:ext cx="1218906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 b="1" dirty="0" smtClean="0">
                <a:solidFill>
                  <a:srgbClr val="002060"/>
                </a:solidFill>
                <a:latin typeface="SJSU Spartan Light" panose="02000000000000000000" pitchFamily="50" charset="0"/>
              </a:rPr>
              <a:t>Moving from Data to Action: San </a:t>
            </a:r>
            <a:r>
              <a:rPr lang="en-US" altLang="en-US" sz="2800" b="1" dirty="0">
                <a:solidFill>
                  <a:srgbClr val="002060"/>
                </a:solidFill>
                <a:latin typeface="SJSU Spartan Light" panose="02000000000000000000" pitchFamily="50" charset="0"/>
              </a:rPr>
              <a:t>José State University’s Continuous Improvement Effort in Implementing </a:t>
            </a:r>
            <a:r>
              <a:rPr lang="en-US" altLang="en-US" sz="2800" b="1" dirty="0" smtClean="0">
                <a:solidFill>
                  <a:srgbClr val="002060"/>
                </a:solidFill>
                <a:latin typeface="SJSU Spartan Light" panose="02000000000000000000" pitchFamily="50" charset="0"/>
              </a:rPr>
              <a:t>EO-1110 for Quantitative Reasoning</a:t>
            </a:r>
            <a:endParaRPr lang="en-US" altLang="en-US" sz="2800" b="1" dirty="0">
              <a:solidFill>
                <a:srgbClr val="002060"/>
              </a:solidFill>
              <a:latin typeface="SJSU Spartan Light" panose="02000000000000000000" pitchFamily="50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339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90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– Affective Outcomes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10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946794"/>
            <a:ext cx="7553325" cy="5864935"/>
          </a:xfrm>
        </p:spPr>
      </p:pic>
      <p:sp>
        <p:nvSpPr>
          <p:cNvPr id="8" name="TextBox 7"/>
          <p:cNvSpPr txBox="1"/>
          <p:nvPr/>
        </p:nvSpPr>
        <p:spPr>
          <a:xfrm>
            <a:off x="-34637" y="6580897"/>
            <a:ext cx="87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SJSU Spartan Light" panose="02000000000000000000" pitchFamily="50" charset="0"/>
              </a:rPr>
              <a:t>IRB# F18142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850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90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– Affective Outcomes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11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410" y="856540"/>
            <a:ext cx="7608564" cy="5864935"/>
          </a:xfrm>
        </p:spPr>
      </p:pic>
      <p:sp>
        <p:nvSpPr>
          <p:cNvPr id="7" name="TextBox 6"/>
          <p:cNvSpPr txBox="1"/>
          <p:nvPr/>
        </p:nvSpPr>
        <p:spPr>
          <a:xfrm>
            <a:off x="156050" y="6538912"/>
            <a:ext cx="87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SJSU Spartan Light" panose="02000000000000000000" pitchFamily="50" charset="0"/>
              </a:rPr>
              <a:t>IRB# F18142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60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90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– Affective Outcomes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12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509" y="827255"/>
            <a:ext cx="7578982" cy="5864935"/>
          </a:xfrm>
        </p:spPr>
      </p:pic>
      <p:sp>
        <p:nvSpPr>
          <p:cNvPr id="7" name="TextBox 6"/>
          <p:cNvSpPr txBox="1"/>
          <p:nvPr/>
        </p:nvSpPr>
        <p:spPr>
          <a:xfrm>
            <a:off x="153481" y="6490643"/>
            <a:ext cx="87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SJSU Spartan Light" panose="02000000000000000000" pitchFamily="50" charset="0"/>
              </a:rPr>
              <a:t>IRB# F18142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634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290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– Affective Outcomes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13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64" y="856540"/>
            <a:ext cx="7700249" cy="6001460"/>
          </a:xfrm>
        </p:spPr>
      </p:pic>
      <p:sp>
        <p:nvSpPr>
          <p:cNvPr id="7" name="TextBox 6"/>
          <p:cNvSpPr txBox="1"/>
          <p:nvPr/>
        </p:nvSpPr>
        <p:spPr>
          <a:xfrm>
            <a:off x="0" y="6538912"/>
            <a:ext cx="87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SJSU Spartan Light" panose="02000000000000000000" pitchFamily="50" charset="0"/>
              </a:rPr>
              <a:t>IRB# F18142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082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98" y="200025"/>
            <a:ext cx="11253051" cy="13335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latin typeface="SJSU Spartan Regular" panose="02000000000000000000"/>
              </a:rPr>
              <a:t>Implementation of Cross-Functional Community of Practice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398" y="1729770"/>
            <a:ext cx="106112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Cross-Functional Team </a:t>
            </a:r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Composition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B4 (Math/QR) Faculty whose students participated in </a:t>
            </a:r>
            <a:r>
              <a:rPr lang="en-US" b="1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the assessment</a:t>
            </a:r>
            <a:endParaRPr lang="en-US" b="1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Director of Academic Advising 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Director of Peer </a:t>
            </a:r>
            <a:r>
              <a:rPr lang="en-US" b="1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Connections </a:t>
            </a:r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(Supported Instruction)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Session Themes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S1 - Turning to the Literature: Ending Math Remediation During Students’ Collegiate Experience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S2 - Data Dive: Reflecting on Assessment Results (Tableau Dashboard Report)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S3 -  Action Planning to Improve Practice 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endParaRPr lang="en-US" sz="20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sz="2000" dirty="0">
                <a:solidFill>
                  <a:srgbClr val="0055A2"/>
                </a:solidFill>
                <a:latin typeface="SJSU Spartan Regular" panose="02000000000000000000" pitchFamily="50" charset="0"/>
              </a:rPr>
              <a:t> 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SJSU Spartan Regular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4599" y="6356350"/>
            <a:ext cx="183572" cy="365125"/>
          </a:xfrm>
        </p:spPr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14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0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Activity- Small Group Discussion</a:t>
            </a:r>
            <a:endParaRPr lang="en-US" sz="36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In your CSU campus team, have a reflective discussion on the one-page data-sheet or KPI dashboards you brought to the summit.</a:t>
            </a:r>
          </a:p>
          <a:p>
            <a:endParaRPr lang="en-US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Guiding questions located on “EO-1110 QR Community of Practice – Data Reflection &amp; Action Planning” Sheet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15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307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</a:schemeClr>
                </a:solidFill>
                <a:latin typeface="SJSU Spartan Regular" panose="02000000000000000000" pitchFamily="50" charset="0"/>
              </a:rPr>
              <a:t>Whole Group Reflection</a:t>
            </a:r>
            <a:endParaRPr lang="en-US" sz="3600" dirty="0">
              <a:solidFill>
                <a:schemeClr val="bg1">
                  <a:lumMod val="65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322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What new lines of interpretation of the data developed in your group because of the varied functional areas represented in your team?</a:t>
            </a:r>
          </a:p>
          <a:p>
            <a:endParaRPr lang="en-US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Any countering interpretations of the data based on functional area?</a:t>
            </a:r>
          </a:p>
          <a:p>
            <a:endParaRPr lang="en-US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Thoughts on the nitty-gritty of how to imbed</a:t>
            </a:r>
            <a:r>
              <a:rPr lang="en-US" dirty="0">
                <a:solidFill>
                  <a:srgbClr val="0055A2"/>
                </a:solidFill>
                <a:latin typeface="SJSU Spartan Regular" panose="02000000000000000000" pitchFamily="50" charset="0"/>
              </a:rPr>
              <a:t> </a:t>
            </a:r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             cross-functional reflection on data and action-planning at your campus?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16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6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5395" y="5023137"/>
            <a:ext cx="9316994" cy="1804087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rgbClr val="0070C0"/>
                </a:solidFill>
                <a:latin typeface="SJSU Spartan Regular" panose="02000000000000000000" pitchFamily="50" charset="0"/>
              </a:rPr>
              <a:t>Contact Information:  Ravneet Tiwana (ravneet.tiwana@sjsu.edu)</a:t>
            </a:r>
            <a:endParaRPr lang="en-US" sz="3600" dirty="0">
              <a:solidFill>
                <a:srgbClr val="0070C0"/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264" y="176193"/>
            <a:ext cx="1050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Best wishes on moving from data to action!</a:t>
            </a:r>
            <a:endParaRPr lang="en-US" sz="3600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627169"/>
            <a:ext cx="357110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JSU Spartan Regular" panose="02000000000000000000" pitchFamily="50" charset="0"/>
              </a:rPr>
              <a:t>Photo courtesy of David Schmitz, San Jose State University</a:t>
            </a:r>
            <a:endParaRPr lang="en-US" sz="700" i="1" dirty="0">
              <a:solidFill>
                <a:schemeClr val="tx1">
                  <a:lumMod val="50000"/>
                  <a:lumOff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448800" y="6508264"/>
            <a:ext cx="2743200" cy="365125"/>
          </a:xfrm>
        </p:spPr>
        <p:txBody>
          <a:bodyPr/>
          <a:lstStyle/>
          <a:p>
            <a:fld id="{70C1120C-1063-4072-8A6B-83A1A79E7B74}" type="slidenum">
              <a:rPr lang="en-US" sz="900" smtClean="0">
                <a:latin typeface="SJSU Spartan Regular" panose="02000000000000000000" pitchFamily="50" charset="0"/>
              </a:rPr>
              <a:t>17</a:t>
            </a:fld>
            <a:endParaRPr lang="en-US" sz="900" dirty="0">
              <a:latin typeface="SJSU Spartan Regular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38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08" y="39887"/>
            <a:ext cx="10515600" cy="777354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bg1">
                    <a:lumMod val="65000"/>
                  </a:schemeClr>
                </a:solidFill>
                <a:latin typeface="SJSU Spartan Regular" panose="02000000000000000000" pitchFamily="50" charset="0"/>
              </a:rPr>
              <a:t>A Few Things To Keep In Mind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08" y="2651795"/>
            <a:ext cx="9667203" cy="541613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Project Design</a:t>
            </a:r>
          </a:p>
          <a:p>
            <a:pPr marL="0" indent="0">
              <a:buNone/>
            </a:pPr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000" dirty="0">
              <a:latin typeface="SJSU Spartan Regular" panose="02000000000000000000" pitchFamily="50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92392" y="6420182"/>
            <a:ext cx="183572" cy="365125"/>
          </a:xfrm>
        </p:spPr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2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696" y="5231035"/>
            <a:ext cx="645840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0055A2"/>
                </a:solidFill>
                <a:latin typeface="SJSU Spartan Regular" panose="02000000000000000000"/>
              </a:rPr>
              <a:t>Implementation Process</a:t>
            </a:r>
            <a:endParaRPr lang="en-US" sz="2000" b="1" dirty="0">
              <a:solidFill>
                <a:srgbClr val="0055A2"/>
              </a:solidFill>
              <a:latin typeface="SJSU Spartan Regular" panose="02000000000000000000"/>
            </a:endParaRPr>
          </a:p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     Cross-Functional Team Composition</a:t>
            </a:r>
          </a:p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     Session </a:t>
            </a:r>
            <a:r>
              <a:rPr lang="en-US" b="1" dirty="0" smtClean="0">
                <a:solidFill>
                  <a:srgbClr val="E5A823"/>
                </a:solidFill>
                <a:latin typeface="SJSU Spartan Regular" panose="02000000000000000000"/>
              </a:rPr>
              <a:t>Themes</a:t>
            </a:r>
          </a:p>
          <a:p>
            <a:r>
              <a:rPr lang="en-US" b="1" dirty="0" smtClean="0">
                <a:solidFill>
                  <a:srgbClr val="E5A823"/>
                </a:solidFill>
                <a:latin typeface="SJSU Spartan Regular" panose="02000000000000000000"/>
              </a:rPr>
              <a:t>     Let’s Try It Out – Campus Team Discussions</a:t>
            </a:r>
            <a:endParaRPr lang="en-US" b="1" dirty="0">
              <a:solidFill>
                <a:srgbClr val="E5A823"/>
              </a:solidFill>
              <a:latin typeface="SJSU Spartan Regular" panose="02000000000000000000"/>
            </a:endParaRPr>
          </a:p>
          <a:p>
            <a:endParaRPr lang="en-US" sz="2100" b="1" dirty="0">
              <a:solidFill>
                <a:srgbClr val="E5A823"/>
              </a:solidFill>
              <a:latin typeface="SJSU Spartan Regular" panose="0200000000000000000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02808" y="694504"/>
            <a:ext cx="8674337" cy="523220"/>
            <a:chOff x="733903" y="834463"/>
            <a:chExt cx="8674337" cy="523220"/>
          </a:xfrm>
        </p:grpSpPr>
        <p:sp>
          <p:nvSpPr>
            <p:cNvPr id="5" name="TextBox 4"/>
            <p:cNvSpPr txBox="1"/>
            <p:nvPr/>
          </p:nvSpPr>
          <p:spPr>
            <a:xfrm>
              <a:off x="733903" y="834463"/>
              <a:ext cx="8149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JSU Spartan Regular" panose="02000000000000000000" pitchFamily="50" charset="0"/>
                </a:rPr>
                <a:t>Overview</a:t>
              </a:r>
              <a:r>
                <a:rPr lang="en-US" sz="2800" b="1" dirty="0">
                  <a:solidFill>
                    <a:srgbClr val="E5A823"/>
                  </a:solidFill>
                  <a:latin typeface="SJSU Spartan Regular" panose="02000000000000000000" pitchFamily="50" charset="0"/>
                </a:rPr>
                <a:t>   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726479" y="1096073"/>
              <a:ext cx="6681761" cy="0"/>
            </a:xfrm>
            <a:prstGeom prst="line">
              <a:avLst/>
            </a:prstGeom>
            <a:ln w="3175">
              <a:solidFill>
                <a:srgbClr val="E5A8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948642" y="2935745"/>
            <a:ext cx="617603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Vision</a:t>
            </a:r>
          </a:p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Outcomes Framework</a:t>
            </a:r>
          </a:p>
          <a:p>
            <a:endParaRPr lang="en-US" sz="2100" b="1" dirty="0">
              <a:solidFill>
                <a:srgbClr val="E5A823"/>
              </a:solidFill>
              <a:latin typeface="SJSU Spartan Regular" panose="02000000000000000000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CEB040B-3230-A34C-B39F-57B49C743AC1}"/>
              </a:ext>
            </a:extLst>
          </p:cNvPr>
          <p:cNvSpPr txBox="1">
            <a:spLocks/>
          </p:cNvSpPr>
          <p:nvPr/>
        </p:nvSpPr>
        <p:spPr>
          <a:xfrm>
            <a:off x="702808" y="3787088"/>
            <a:ext cx="9667203" cy="578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Assessment Design</a:t>
            </a:r>
            <a:r>
              <a:rPr lang="en-US" sz="2600" b="1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 </a:t>
            </a:r>
            <a:endParaRPr lang="en-US" sz="2600" b="1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pPr marL="0" indent="0">
              <a:buNone/>
            </a:pPr>
            <a:endParaRPr lang="en-US" sz="2600" b="1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1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pPr marL="0" indent="0">
              <a:buNone/>
            </a:pPr>
            <a:endParaRPr lang="en-US" sz="2000" dirty="0">
              <a:latin typeface="SJSU Spartan Regular" panose="02000000000000000000" pitchFamily="50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1FD90C6-E0C6-DD43-B192-5F1A91951FD2}"/>
              </a:ext>
            </a:extLst>
          </p:cNvPr>
          <p:cNvSpPr txBox="1"/>
          <p:nvPr/>
        </p:nvSpPr>
        <p:spPr>
          <a:xfrm>
            <a:off x="948642" y="4141575"/>
            <a:ext cx="617603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Constructs</a:t>
            </a:r>
          </a:p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Administration </a:t>
            </a:r>
          </a:p>
          <a:p>
            <a:r>
              <a:rPr lang="en-US" b="1" dirty="0">
                <a:solidFill>
                  <a:srgbClr val="E5A823"/>
                </a:solidFill>
                <a:latin typeface="SJSU Spartan Regular" panose="02000000000000000000"/>
              </a:rPr>
              <a:t>Results</a:t>
            </a:r>
          </a:p>
          <a:p>
            <a:endParaRPr lang="en-US" sz="2100" b="1" dirty="0">
              <a:solidFill>
                <a:srgbClr val="E5A823"/>
              </a:solidFill>
              <a:latin typeface="SJSU Spartan Regular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696" y="1434494"/>
            <a:ext cx="89680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Why build a culture of inquiry in organizations?</a:t>
            </a:r>
          </a:p>
          <a:p>
            <a:r>
              <a:rPr lang="en-US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     Data </a:t>
            </a:r>
            <a:r>
              <a:rPr lang="en-US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humanizes us</a:t>
            </a:r>
          </a:p>
          <a:p>
            <a:r>
              <a:rPr lang="en-US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     Our </a:t>
            </a:r>
            <a:r>
              <a:rPr lang="en-US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missions for equitable student </a:t>
            </a:r>
            <a:r>
              <a:rPr lang="en-US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outcomes and </a:t>
            </a:r>
            <a:r>
              <a:rPr lang="en-US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opportunities</a:t>
            </a:r>
          </a:p>
        </p:txBody>
      </p:sp>
    </p:spTree>
    <p:extLst>
      <p:ext uri="{BB962C8B-B14F-4D97-AF65-F5344CB8AC3E}">
        <p14:creationId xmlns:p14="http://schemas.microsoft.com/office/powerpoint/2010/main" val="63062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E5A823"/>
                </a:solidFill>
                <a:latin typeface="SJSU Spartan Regular"/>
              </a:rPr>
              <a:t>Data Can Humanize Us</a:t>
            </a:r>
          </a:p>
          <a:p>
            <a:pPr marL="0" indent="0" algn="ctr">
              <a:buNone/>
            </a:pPr>
            <a:endParaRPr lang="en-US" sz="3600" b="1" dirty="0">
              <a:solidFill>
                <a:srgbClr val="0055A2"/>
              </a:solidFill>
              <a:latin typeface="SJSU Spartan Regular"/>
            </a:endParaRPr>
          </a:p>
          <a:p>
            <a:pPr marL="0" indent="0" algn="ctr">
              <a:buNone/>
            </a:pPr>
            <a:r>
              <a:rPr lang="en-US" sz="3600" b="1" dirty="0">
                <a:solidFill>
                  <a:srgbClr val="0055A2"/>
                </a:solidFill>
                <a:latin typeface="SJSU Spartan Regular"/>
              </a:rPr>
              <a:t>“Hiding within those mounds of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55A2"/>
                </a:solidFill>
                <a:latin typeface="SJSU Spartan Regular"/>
              </a:rPr>
              <a:t>data is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JSU Spartan Regular"/>
              </a:rPr>
              <a:t>knowledge that could change a life 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0055A2"/>
                </a:solidFill>
                <a:latin typeface="SJSU Spartan Regular"/>
              </a:rPr>
              <a:t>or change the world.” – Atul Butte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24962" y="6356350"/>
            <a:ext cx="2743200" cy="365125"/>
          </a:xfrm>
        </p:spPr>
        <p:txBody>
          <a:bodyPr/>
          <a:lstStyle/>
          <a:p>
            <a:fld id="{5F68196B-24BF-48BA-9E66-C3DC6F5B0EC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15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99" y="400884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JSU Spartan Regular" panose="02000000000000000000" pitchFamily="50" charset="0"/>
              </a:rPr>
              <a:t>Building a Culture of Inquiry…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399" y="1803796"/>
            <a:ext cx="7574509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Data As a Source of Reflection</a:t>
            </a:r>
          </a:p>
          <a:p>
            <a:r>
              <a:rPr lang="en-US" sz="20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Widen Possibilities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8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Accountability &amp; Continuous Improvement </a:t>
            </a:r>
          </a:p>
          <a:p>
            <a:r>
              <a:rPr lang="en-US" sz="20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University &amp; Personal Missions</a:t>
            </a:r>
          </a:p>
          <a:p>
            <a:endParaRPr lang="en-US" sz="2000" b="1" dirty="0">
              <a:solidFill>
                <a:schemeClr val="tx2">
                  <a:lumMod val="75000"/>
                </a:schemeClr>
              </a:solidFill>
              <a:latin typeface="SJSU Spartan Regular" panose="02000000000000000000" pitchFamily="50" charset="0"/>
            </a:endParaRPr>
          </a:p>
          <a:p>
            <a:r>
              <a:rPr lang="en-US" sz="2800" b="1" dirty="0">
                <a:solidFill>
                  <a:schemeClr val="accent3"/>
                </a:solidFill>
                <a:latin typeface="SJSU Spartan Regular" panose="02000000000000000000" pitchFamily="50" charset="0"/>
              </a:rPr>
              <a:t>Passion for Social Good &amp; Effective Impact</a:t>
            </a:r>
          </a:p>
          <a:p>
            <a:r>
              <a:rPr lang="en-US" sz="20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Rubber Meets the Road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  <a:latin typeface="SJSU Spartan Regular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53433" y="6428099"/>
            <a:ext cx="183572" cy="365125"/>
          </a:xfrm>
        </p:spPr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4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5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99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>
                    <a:lumMod val="65000"/>
                  </a:schemeClr>
                </a:solidFill>
                <a:latin typeface="SJSU Spartan Regular" panose="02000000000000000000"/>
              </a:rPr>
              <a:t>Project Design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9399" y="1297405"/>
            <a:ext cx="10611204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Vision</a:t>
            </a:r>
          </a:p>
          <a:p>
            <a:r>
              <a:rPr lang="en-US" sz="21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Develop a cross-functional community of practice that is evidence-informed in order to successfully implement the end of math remediation at SJSU by viewing “success” at the intersection of students’ cognitive and socioemotional development.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800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Outcomes Framework</a:t>
            </a:r>
          </a:p>
          <a:p>
            <a:r>
              <a:rPr lang="en-US" sz="21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EO-1110 Sub-Committee developed academic &amp; affective student </a:t>
            </a:r>
            <a:r>
              <a:rPr lang="en-US" sz="2100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outcomes grounded in literature and measured through validated instruments along with original items.</a:t>
            </a:r>
            <a:endParaRPr lang="en-US" sz="21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endParaRPr lang="en-US" sz="20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sz="2000" dirty="0">
                <a:solidFill>
                  <a:srgbClr val="0055A2"/>
                </a:solidFill>
                <a:latin typeface="SJSU Spartan Regular" panose="02000000000000000000" pitchFamily="50" charset="0"/>
              </a:rPr>
              <a:t> 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SJSU Spartan Regular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4426" y="6356350"/>
            <a:ext cx="183572" cy="365125"/>
          </a:xfrm>
        </p:spPr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5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8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000"/>
            <a:ext cx="10515600" cy="77787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  <a:latin typeface="SJSU Spartan Regular" panose="02000000000000000000" pitchFamily="50" charset="0"/>
              </a:rPr>
              <a:t>EO-1110 QR Outcomes Plan</a:t>
            </a:r>
            <a:endParaRPr lang="en-US" sz="3600" b="1" dirty="0">
              <a:solidFill>
                <a:schemeClr val="bg1">
                  <a:lumMod val="65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Regular" panose="02000000000000000000" pitchFamily="50" charset="0"/>
              </a:rPr>
              <a:t>6</a:t>
            </a:fld>
            <a:endParaRPr lang="en-US" sz="900" dirty="0">
              <a:latin typeface="SJSU Spartan Regular" panose="020000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76486" y="1112132"/>
            <a:ext cx="4565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Example Student Academic Outcomes</a:t>
            </a:r>
            <a:endParaRPr lang="en-US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879" y="1555410"/>
            <a:ext cx="3657599" cy="487825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431899" y="1718631"/>
            <a:ext cx="0" cy="4741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07576" y="1113950"/>
            <a:ext cx="444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Example Student Affective Outcomes</a:t>
            </a:r>
            <a:endParaRPr lang="en-US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6" y="1578015"/>
            <a:ext cx="3802731" cy="4878252"/>
          </a:xfrm>
        </p:spPr>
      </p:pic>
    </p:spTree>
    <p:extLst>
      <p:ext uri="{BB962C8B-B14F-4D97-AF65-F5344CB8AC3E}">
        <p14:creationId xmlns:p14="http://schemas.microsoft.com/office/powerpoint/2010/main" val="161116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399" y="1"/>
            <a:ext cx="10515600" cy="92593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>
                    <a:lumMod val="65000"/>
                  </a:schemeClr>
                </a:solidFill>
                <a:latin typeface="SJSU Spartan Regular" panose="02000000000000000000"/>
              </a:rPr>
              <a:t>Assessment Design</a:t>
            </a:r>
            <a:endParaRPr lang="en-US" sz="4000" b="1" dirty="0">
              <a:solidFill>
                <a:schemeClr val="bg1">
                  <a:lumMod val="65000"/>
                </a:schemeClr>
              </a:solidFill>
              <a:latin typeface="SJSU Spartan Regular" panose="0200000000000000000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1597" y="925931"/>
            <a:ext cx="10563402" cy="6955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Constructs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Confidence, Extrinsic &amp; Intrinsic Motivation, Growth-Mindset, Math Anxiety, Sense of Belonging, &amp; College-Going Behavior.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Use of Validated Instruments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Math Attitudes &amp; Perceptions Surveys (MAPS) (Code et. al, 2016)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Abbreviated Math Anxiety Scale (AMAS) (Hopko, 2003)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Literature and Peer Review for Original Items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Administration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First-Time Freshmen enrolled in a B4 course in Fall 2018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November –December 2019</a:t>
            </a:r>
          </a:p>
          <a:p>
            <a:r>
              <a:rPr lang="en-US" b="1" dirty="0">
                <a:solidFill>
                  <a:srgbClr val="0055A2"/>
                </a:solidFill>
                <a:latin typeface="SJSU Spartan Regular" panose="02000000000000000000" pitchFamily="50" charset="0"/>
              </a:rPr>
              <a:t>Electronic Survey (Qualtrics)</a:t>
            </a: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Review </a:t>
            </a:r>
            <a:r>
              <a:rPr lang="en-US" sz="2400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Examples of Assessment Results </a:t>
            </a:r>
            <a:r>
              <a:rPr lang="en-US" sz="2400" b="1" dirty="0">
                <a:solidFill>
                  <a:srgbClr val="E5A823"/>
                </a:solidFill>
                <a:latin typeface="SJSU Spartan Regular" panose="02000000000000000000" pitchFamily="50" charset="0"/>
              </a:rPr>
              <a:t>(Tableau</a:t>
            </a:r>
            <a:r>
              <a:rPr lang="en-US" sz="2400" b="1" dirty="0" smtClean="0">
                <a:solidFill>
                  <a:srgbClr val="E5A823"/>
                </a:solidFill>
                <a:latin typeface="SJSU Spartan Regular" panose="02000000000000000000" pitchFamily="50" charset="0"/>
              </a:rPr>
              <a:t>)</a:t>
            </a:r>
          </a:p>
          <a:p>
            <a:r>
              <a:rPr lang="en-US" b="1" dirty="0" smtClean="0">
                <a:solidFill>
                  <a:srgbClr val="0055A2"/>
                </a:solidFill>
                <a:latin typeface="SJSU Spartan Regular" panose="02000000000000000000" pitchFamily="50" charset="0"/>
              </a:rPr>
              <a:t>Affective Outcomes</a:t>
            </a:r>
            <a:endParaRPr lang="en-US" b="1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endParaRPr lang="en-US" sz="2800" b="1" dirty="0">
              <a:solidFill>
                <a:srgbClr val="E5A823"/>
              </a:solidFill>
              <a:latin typeface="SJSU Spartan Regular" panose="02000000000000000000" pitchFamily="50" charset="0"/>
            </a:endParaRPr>
          </a:p>
          <a:p>
            <a:endParaRPr lang="en-US" sz="2000" dirty="0">
              <a:solidFill>
                <a:srgbClr val="0055A2"/>
              </a:solidFill>
              <a:latin typeface="SJSU Spartan Regular" panose="02000000000000000000" pitchFamily="50" charset="0"/>
            </a:endParaRPr>
          </a:p>
          <a:p>
            <a:r>
              <a:rPr lang="en-US" sz="2000" dirty="0">
                <a:solidFill>
                  <a:srgbClr val="0055A2"/>
                </a:solidFill>
                <a:latin typeface="SJSU Spartan Regular" panose="02000000000000000000" pitchFamily="50" charset="0"/>
              </a:rPr>
              <a:t>  </a:t>
            </a:r>
          </a:p>
          <a:p>
            <a:endParaRPr lang="en-US" sz="2000" dirty="0">
              <a:solidFill>
                <a:schemeClr val="tx2">
                  <a:lumMod val="75000"/>
                </a:schemeClr>
              </a:solidFill>
              <a:latin typeface="SJSU Spartan Regular" panose="02000000000000000000" pitchFamily="50" charset="0"/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5889" y="6356350"/>
            <a:ext cx="183572" cy="365125"/>
          </a:xfrm>
        </p:spPr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7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- Overview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" y="1425574"/>
            <a:ext cx="6191055" cy="4930775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8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88" y="1851024"/>
            <a:ext cx="4996312" cy="407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15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02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  <a:latin typeface="SJSU Spartan Regular" panose="02000000000000000000" pitchFamily="50" charset="0"/>
              </a:rPr>
              <a:t>Assessment Results - Overview</a:t>
            </a:r>
            <a:endParaRPr lang="en-US" sz="3200" dirty="0">
              <a:solidFill>
                <a:schemeClr val="bg1">
                  <a:lumMod val="50000"/>
                </a:schemeClr>
              </a:solidFill>
              <a:latin typeface="SJSU Spartan Regular" panose="020000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196B-24BF-48BA-9E66-C3DC6F5B0EC7}" type="slidenum">
              <a:rPr lang="en-US" sz="900" smtClean="0">
                <a:latin typeface="SJSU Spartan Light" panose="02000000000000000000" pitchFamily="50" charset="0"/>
              </a:rPr>
              <a:t>9</a:t>
            </a:fld>
            <a:endParaRPr lang="en-US" sz="900" dirty="0">
              <a:latin typeface="SJSU Spartan Light" panose="02000000000000000000" pitchFamily="50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272" y="1352550"/>
            <a:ext cx="6945456" cy="5297488"/>
          </a:xfrm>
        </p:spPr>
      </p:pic>
      <p:sp>
        <p:nvSpPr>
          <p:cNvPr id="8" name="TextBox 7"/>
          <p:cNvSpPr txBox="1"/>
          <p:nvPr/>
        </p:nvSpPr>
        <p:spPr>
          <a:xfrm>
            <a:off x="0" y="6606059"/>
            <a:ext cx="87283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  <a:latin typeface="SJSU Spartan Light" panose="02000000000000000000" pitchFamily="50" charset="0"/>
              </a:rPr>
              <a:t>IRB# F18142</a:t>
            </a:r>
            <a:endParaRPr lang="en-US" sz="900" dirty="0">
              <a:solidFill>
                <a:schemeClr val="bg1">
                  <a:lumMod val="65000"/>
                </a:schemeClr>
              </a:solidFill>
              <a:latin typeface="SJSU Spartan Light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241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JSU">
      <a:dk1>
        <a:sysClr val="windowText" lastClr="000000"/>
      </a:dk1>
      <a:lt1>
        <a:srgbClr val="FFFFFF"/>
      </a:lt1>
      <a:dk2>
        <a:srgbClr val="0055A2"/>
      </a:dk2>
      <a:lt2>
        <a:srgbClr val="939597"/>
      </a:lt2>
      <a:accent1>
        <a:srgbClr val="D2D2D2"/>
      </a:accent1>
      <a:accent2>
        <a:srgbClr val="666666"/>
      </a:accent2>
      <a:accent3>
        <a:srgbClr val="E5A823"/>
      </a:accent3>
      <a:accent4>
        <a:srgbClr val="AEABAB"/>
      </a:accent4>
      <a:accent5>
        <a:srgbClr val="68B1FF"/>
      </a:accent5>
      <a:accent6>
        <a:srgbClr val="E28689"/>
      </a:accent6>
      <a:hlink>
        <a:srgbClr val="004185"/>
      </a:hlink>
      <a:folHlink>
        <a:srgbClr val="00418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7407</TotalTime>
  <Words>616</Words>
  <Application>Microsoft Office PowerPoint</Application>
  <PresentationFormat>Widescreen</PresentationFormat>
  <Paragraphs>147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SJSU Spartan Light</vt:lpstr>
      <vt:lpstr>SJSU Spartan Regular</vt:lpstr>
      <vt:lpstr>Office Theme</vt:lpstr>
      <vt:lpstr>PowerPoint Presentation</vt:lpstr>
      <vt:lpstr>A Few Things To Keep In Mind …</vt:lpstr>
      <vt:lpstr>PowerPoint Presentation</vt:lpstr>
      <vt:lpstr>Building a Culture of Inquiry…</vt:lpstr>
      <vt:lpstr>Project Design</vt:lpstr>
      <vt:lpstr>EO-1110 QR Outcomes Plan</vt:lpstr>
      <vt:lpstr>Assessment Design</vt:lpstr>
      <vt:lpstr>Assessment Results - Overview</vt:lpstr>
      <vt:lpstr>Assessment Results - Overview</vt:lpstr>
      <vt:lpstr>Assessment Results – Affective Outcomes</vt:lpstr>
      <vt:lpstr>Assessment Results – Affective Outcomes</vt:lpstr>
      <vt:lpstr>Assessment Results – Affective Outcomes</vt:lpstr>
      <vt:lpstr>Assessment Results – Affective Outcomes</vt:lpstr>
      <vt:lpstr>Implementation of Cross-Functional Community of Practice</vt:lpstr>
      <vt:lpstr>Activity- Small Group Discussion</vt:lpstr>
      <vt:lpstr>Whole Group Reflection</vt:lpstr>
      <vt:lpstr>Contact Information:  Ravneet Tiwana (ravneet.tiwana@sjsu.edu)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Ravneet Tiwana</dc:creator>
  <cp:lastModifiedBy>Ravneet Tiwana</cp:lastModifiedBy>
  <cp:revision>1107</cp:revision>
  <cp:lastPrinted>2020-02-12T20:36:51Z</cp:lastPrinted>
  <dcterms:created xsi:type="dcterms:W3CDTF">2017-09-27T17:38:41Z</dcterms:created>
  <dcterms:modified xsi:type="dcterms:W3CDTF">2020-02-12T22:00:33Z</dcterms:modified>
</cp:coreProperties>
</file>