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7" r:id="rId1"/>
  </p:sldMasterIdLst>
  <p:notesMasterIdLst>
    <p:notesMasterId r:id="rId17"/>
  </p:notesMasterIdLst>
  <p:sldIdLst>
    <p:sldId id="256" r:id="rId2"/>
    <p:sldId id="257" r:id="rId3"/>
    <p:sldId id="258" r:id="rId4"/>
    <p:sldId id="271" r:id="rId5"/>
    <p:sldId id="259" r:id="rId6"/>
    <p:sldId id="260" r:id="rId7"/>
    <p:sldId id="272" r:id="rId8"/>
    <p:sldId id="261" r:id="rId9"/>
    <p:sldId id="264" r:id="rId10"/>
    <p:sldId id="273" r:id="rId11"/>
    <p:sldId id="274" r:id="rId12"/>
    <p:sldId id="268" r:id="rId13"/>
    <p:sldId id="269" r:id="rId14"/>
    <p:sldId id="270"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ubach, Silvia" initials="HS" lastIdx="4" clrIdx="0">
    <p:extLst>
      <p:ext uri="{19B8F6BF-5375-455C-9EA6-DF929625EA0E}">
        <p15:presenceInfo xmlns:p15="http://schemas.microsoft.com/office/powerpoint/2012/main" userId="S::sheubac@calstatela.edu::2ba9fa4e-77b9-4341-993c-6ca3ab98d4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7"/>
    <p:restoredTop sz="72301"/>
  </p:normalViewPr>
  <p:slideViewPr>
    <p:cSldViewPr snapToGrid="0" snapToObjects="1">
      <p:cViewPr varScale="1">
        <p:scale>
          <a:sx n="58" d="100"/>
          <a:sy n="58" d="100"/>
        </p:scale>
        <p:origin x="11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Grade Distribution - Fall 2018</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Sheet1!$D$18:$D$21</c:f>
              <c:strCache>
                <c:ptCount val="4"/>
                <c:pt idx="0">
                  <c:v>A</c:v>
                </c:pt>
                <c:pt idx="1">
                  <c:v>B</c:v>
                </c:pt>
                <c:pt idx="2">
                  <c:v>C</c:v>
                </c:pt>
                <c:pt idx="3">
                  <c:v>NC</c:v>
                </c:pt>
              </c:strCache>
            </c:strRef>
          </c:cat>
          <c:val>
            <c:numRef>
              <c:f>Sheet1!$E$18:$E$21</c:f>
              <c:numCache>
                <c:formatCode>General</c:formatCode>
                <c:ptCount val="4"/>
                <c:pt idx="0">
                  <c:v>618</c:v>
                </c:pt>
                <c:pt idx="1">
                  <c:v>610</c:v>
                </c:pt>
                <c:pt idx="2">
                  <c:v>438</c:v>
                </c:pt>
                <c:pt idx="3">
                  <c:v>535</c:v>
                </c:pt>
              </c:numCache>
            </c:numRef>
          </c:val>
          <c:extLst>
            <c:ext xmlns:c16="http://schemas.microsoft.com/office/drawing/2014/chart" uri="{C3380CC4-5D6E-409C-BE32-E72D297353CC}">
              <c16:uniqueId val="{00000000-576A-D747-95D8-65B84B83BC04}"/>
            </c:ext>
          </c:extLst>
        </c:ser>
        <c:dLbls>
          <c:dLblPos val="inEnd"/>
          <c:showLegendKey val="0"/>
          <c:showVal val="1"/>
          <c:showCatName val="0"/>
          <c:showSerName val="0"/>
          <c:showPercent val="0"/>
          <c:showBubbleSize val="0"/>
        </c:dLbls>
        <c:gapWidth val="41"/>
        <c:axId val="2139150527"/>
        <c:axId val="2138858191"/>
      </c:barChart>
      <c:catAx>
        <c:axId val="213915052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2138858191"/>
        <c:crosses val="autoZero"/>
        <c:auto val="1"/>
        <c:lblAlgn val="ctr"/>
        <c:lblOffset val="100"/>
        <c:noMultiLvlLbl val="0"/>
      </c:catAx>
      <c:valAx>
        <c:axId val="2138858191"/>
        <c:scaling>
          <c:orientation val="minMax"/>
        </c:scaling>
        <c:delete val="1"/>
        <c:axPos val="l"/>
        <c:numFmt formatCode="General" sourceLinked="1"/>
        <c:majorTickMark val="none"/>
        <c:minorTickMark val="none"/>
        <c:tickLblPos val="nextTo"/>
        <c:crossAx val="2139150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32F9B-2D52-9749-AEB7-60CAF0EAB2CA}" type="datetimeFigureOut">
              <a:rPr lang="en-US" smtClean="0"/>
              <a:t>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DC5A9-E876-A04D-B604-E9CA45FC0DD4}" type="slidenum">
              <a:rPr lang="en-US" smtClean="0"/>
              <a:t>‹#›</a:t>
            </a:fld>
            <a:endParaRPr lang="en-US"/>
          </a:p>
        </p:txBody>
      </p:sp>
    </p:spTree>
    <p:extLst>
      <p:ext uri="{BB962C8B-B14F-4D97-AF65-F5344CB8AC3E}">
        <p14:creationId xmlns:p14="http://schemas.microsoft.com/office/powerpoint/2010/main" val="4185332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ADC5A9-E876-A04D-B604-E9CA45FC0DD4}" type="slidenum">
              <a:rPr lang="en-US" smtClean="0"/>
              <a:t>1</a:t>
            </a:fld>
            <a:endParaRPr lang="en-US"/>
          </a:p>
        </p:txBody>
      </p:sp>
    </p:spTree>
    <p:extLst>
      <p:ext uri="{BB962C8B-B14F-4D97-AF65-F5344CB8AC3E}">
        <p14:creationId xmlns:p14="http://schemas.microsoft.com/office/powerpoint/2010/main" val="2409500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MBG is increased transparency and clarity of assessment. Fall 2018 fell short in this area, the improvements to the course for Spring 2019 should dramatically improve this.</a:t>
            </a:r>
          </a:p>
          <a:p>
            <a:endParaRPr lang="en-US" dirty="0"/>
          </a:p>
          <a:p>
            <a:r>
              <a:rPr lang="en-US" dirty="0"/>
              <a:t>We have an increased focus on higher level thinking through the content and reasoning standards. Students are empowered as they get to decide how hard to work to improve their grades.</a:t>
            </a:r>
          </a:p>
          <a:p>
            <a:endParaRPr lang="en-US" dirty="0"/>
          </a:p>
          <a:p>
            <a:r>
              <a:rPr lang="en-US" dirty="0"/>
              <a:t>Proves the need for learning outcomes that align with activities. </a:t>
            </a:r>
          </a:p>
          <a:p>
            <a:endParaRPr lang="en-US" dirty="0"/>
          </a:p>
          <a:p>
            <a:r>
              <a:rPr lang="en-US" dirty="0"/>
              <a:t>Growth mindset focused – every mastery graded assignment is an opportunity to learn from your mistakes, improve, and try again.</a:t>
            </a:r>
          </a:p>
        </p:txBody>
      </p:sp>
      <p:sp>
        <p:nvSpPr>
          <p:cNvPr id="4" name="Slide Number Placeholder 3"/>
          <p:cNvSpPr>
            <a:spLocks noGrp="1"/>
          </p:cNvSpPr>
          <p:nvPr>
            <p:ph type="sldNum" sz="quarter" idx="10"/>
          </p:nvPr>
        </p:nvSpPr>
        <p:spPr/>
        <p:txBody>
          <a:bodyPr/>
          <a:lstStyle/>
          <a:p>
            <a:fld id="{0EADC5A9-E876-A04D-B604-E9CA45FC0DD4}" type="slidenum">
              <a:rPr lang="en-US" smtClean="0"/>
              <a:t>15</a:t>
            </a:fld>
            <a:endParaRPr lang="en-US"/>
          </a:p>
        </p:txBody>
      </p:sp>
    </p:spTree>
    <p:extLst>
      <p:ext uri="{BB962C8B-B14F-4D97-AF65-F5344CB8AC3E}">
        <p14:creationId xmlns:p14="http://schemas.microsoft.com/office/powerpoint/2010/main" val="113072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Sharona </a:t>
            </a:r>
            <a:r>
              <a:rPr lang="en-US" dirty="0" err="1"/>
              <a:t>Krinsky</a:t>
            </a:r>
            <a:r>
              <a:rPr lang="en-US" dirty="0"/>
              <a:t>, I am an instructor in the math department. I have been teaching math at the university level off and on for over 25 years. Silvia </a:t>
            </a:r>
            <a:r>
              <a:rPr lang="en-US" dirty="0" err="1"/>
              <a:t>Heubach</a:t>
            </a:r>
            <a:r>
              <a:rPr lang="en-US" dirty="0"/>
              <a:t> and I were tasked at Cal state LA with getting our GE Statistics course ready for EO 1110 implementation. In Fall 2018, over 2,300 students took our GE Statistics course, in 90 sections with 37 instructors.  Given the scale of this implementation, we needed to think carefully about how we assess this course, which is not a prerequisite course for any other course in the University. At last year’s </a:t>
            </a:r>
            <a:r>
              <a:rPr lang="en-US" dirty="0" err="1"/>
              <a:t>Polyteach</a:t>
            </a:r>
            <a:r>
              <a:rPr lang="en-US" dirty="0"/>
              <a:t> event, Uri </a:t>
            </a:r>
            <a:r>
              <a:rPr lang="en-US" dirty="0" err="1"/>
              <a:t>Treisman</a:t>
            </a:r>
            <a:r>
              <a:rPr lang="en-US" dirty="0"/>
              <a:t> presented recent research that disruptive innovation at scale is the most likely to stick. </a:t>
            </a:r>
          </a:p>
          <a:p>
            <a:endParaRPr lang="en-US" dirty="0"/>
          </a:p>
          <a:p>
            <a:r>
              <a:rPr lang="en-US" dirty="0"/>
              <a:t>As we began looking at the GE statistics course and realizing the scale that we would be operating at, we realized that we had a tremendous need for tight coordination as you heard previously. One of the key areas we started asking questions in was assessment. This led us to ask the questions – “What does it mean to get an “A” or to “Pass” this course?”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Specifically in GE Statistics, at our campus, there was an acknowledgement that the GE Statistics course was going to be the main GE course our non-STEM students would take, which, since many students would be coming in deemed not college ready in Math, could also result in pressure to decrease the rigor of the course.</a:t>
            </a:r>
          </a:p>
          <a:p>
            <a:endParaRPr lang="en-US" dirty="0"/>
          </a:p>
          <a:p>
            <a:r>
              <a:rPr lang="en-US" dirty="0"/>
              <a:t>In answering these questions, we looked at some key research findings that have been percolating at the university level in Mathematics for several years. We will be providing the notes of this talk afterwards, which include the references to this research.</a:t>
            </a:r>
          </a:p>
          <a:p>
            <a:endParaRPr lang="en-US" dirty="0"/>
          </a:p>
          <a:p>
            <a:r>
              <a:rPr lang="en-US" sz="1200" i="1" kern="1200" dirty="0">
                <a:solidFill>
                  <a:schemeClr val="tx1"/>
                </a:solidFill>
                <a:effectLst/>
                <a:latin typeface="+mn-lt"/>
                <a:ea typeface="+mn-ea"/>
                <a:cs typeface="+mn-cs"/>
              </a:rPr>
              <a:t>In the journal “College Teaching”, Holly Hassel and Jessica </a:t>
            </a:r>
            <a:r>
              <a:rPr lang="en-US" sz="1200" i="1" kern="1200" dirty="0" err="1">
                <a:solidFill>
                  <a:schemeClr val="tx1"/>
                </a:solidFill>
                <a:effectLst/>
                <a:latin typeface="+mn-lt"/>
                <a:ea typeface="+mn-ea"/>
                <a:cs typeface="+mn-cs"/>
              </a:rPr>
              <a:t>Lourey</a:t>
            </a:r>
            <a:r>
              <a:rPr lang="en-US" sz="1200" i="1" kern="1200" dirty="0">
                <a:solidFill>
                  <a:schemeClr val="tx1"/>
                </a:solidFill>
                <a:effectLst/>
                <a:latin typeface="+mn-lt"/>
                <a:ea typeface="+mn-ea"/>
                <a:cs typeface="+mn-cs"/>
              </a:rPr>
              <a:t> published an article “The </a:t>
            </a:r>
            <a:r>
              <a:rPr lang="en-US" sz="1200" i="1" kern="1200" dirty="0" err="1">
                <a:solidFill>
                  <a:schemeClr val="tx1"/>
                </a:solidFill>
                <a:effectLst/>
                <a:latin typeface="+mn-lt"/>
                <a:ea typeface="+mn-ea"/>
                <a:cs typeface="+mn-cs"/>
              </a:rPr>
              <a:t>dea</a:t>
            </a:r>
            <a:r>
              <a:rPr lang="en-US" sz="1200" i="1" kern="1200" dirty="0">
                <a:solidFill>
                  <a:schemeClr val="tx1"/>
                </a:solidFill>
                <a:effectLst/>
                <a:latin typeface="+mn-lt"/>
                <a:ea typeface="+mn-ea"/>
                <a:cs typeface="+mn-cs"/>
              </a:rPr>
              <a:t>(r)</a:t>
            </a:r>
            <a:r>
              <a:rPr lang="en-US" sz="1200" i="1" kern="1200" dirty="0" err="1">
                <a:solidFill>
                  <a:schemeClr val="tx1"/>
                </a:solidFill>
                <a:effectLst/>
                <a:latin typeface="+mn-lt"/>
                <a:ea typeface="+mn-ea"/>
                <a:cs typeface="+mn-cs"/>
              </a:rPr>
              <a:t>th</a:t>
            </a:r>
            <a:r>
              <a:rPr lang="en-US" sz="1200" i="1" kern="1200" dirty="0">
                <a:solidFill>
                  <a:schemeClr val="tx1"/>
                </a:solidFill>
                <a:effectLst/>
                <a:latin typeface="+mn-lt"/>
                <a:ea typeface="+mn-ea"/>
                <a:cs typeface="+mn-cs"/>
              </a:rPr>
              <a:t> of student responsibility.”</a:t>
            </a:r>
          </a:p>
          <a:p>
            <a:r>
              <a:rPr lang="en-US" sz="1200" i="1" kern="1200" dirty="0">
                <a:solidFill>
                  <a:schemeClr val="tx1"/>
                </a:solidFill>
                <a:effectLst/>
                <a:latin typeface="+mn-lt"/>
                <a:ea typeface="+mn-ea"/>
                <a:cs typeface="+mn-cs"/>
              </a:rPr>
              <a:t> “[Grade] inflation,” as Hassel and </a:t>
            </a:r>
            <a:r>
              <a:rPr lang="en-US" sz="1200" i="1" kern="1200" dirty="0" err="1">
                <a:solidFill>
                  <a:schemeClr val="tx1"/>
                </a:solidFill>
                <a:effectLst/>
                <a:latin typeface="+mn-lt"/>
                <a:ea typeface="+mn-ea"/>
                <a:cs typeface="+mn-cs"/>
              </a:rPr>
              <a:t>Lourey</a:t>
            </a:r>
            <a:r>
              <a:rPr lang="en-US" sz="1200" i="1" kern="1200" dirty="0">
                <a:solidFill>
                  <a:schemeClr val="tx1"/>
                </a:solidFill>
                <a:effectLst/>
                <a:latin typeface="+mn-lt"/>
                <a:ea typeface="+mn-ea"/>
                <a:cs typeface="+mn-cs"/>
              </a:rPr>
              <a:t> (2005) go on to state, “is a direct consequence of seeing students as customers entitled to a product (credits) that they have paid for, rather than as apprentices, and the result is a weakening of standards and a skewing of instructor and student accountability” (p. 4)</a:t>
            </a:r>
            <a:endParaRPr lang="en-US" dirty="0"/>
          </a:p>
          <a:p>
            <a:endParaRPr lang="en-US" dirty="0"/>
          </a:p>
          <a:p>
            <a:r>
              <a:rPr lang="en-US" i="1" dirty="0"/>
              <a:t>From Linda </a:t>
            </a:r>
            <a:r>
              <a:rPr lang="en-US" i="1" dirty="0" err="1"/>
              <a:t>Nilson’s</a:t>
            </a:r>
            <a:r>
              <a:rPr lang="en-US" i="1" dirty="0"/>
              <a:t> Specifications Grading (2007) book – “In Theory, educators agree that an A should signify an exceptional level of achievement. The student should have to display a superb command of the subject matter and the ability to apply, analyze, evaluate, and even create with it. A grade of B is supposed to indicate a good but not outstanding level of achievement – that is, at least a solid grasp of the material and the ability to perform some higher-order cognitive operations on it. A grade of C should represent a fair level of achievement, implying some mastery of most of the material and perhaps some ability to use it.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working on the design of this course, we first looked to see how well traditional grading supports the goals of the class, the measurability of success on Student Learning Outcomes and the need to maintain the rigor and consistency of the course.</a:t>
            </a:r>
            <a:endParaRPr lang="en-US" i="1" dirty="0"/>
          </a:p>
          <a:p>
            <a:endParaRPr lang="en-US" dirty="0"/>
          </a:p>
        </p:txBody>
      </p:sp>
      <p:sp>
        <p:nvSpPr>
          <p:cNvPr id="4" name="Slide Number Placeholder 3"/>
          <p:cNvSpPr>
            <a:spLocks noGrp="1"/>
          </p:cNvSpPr>
          <p:nvPr>
            <p:ph type="sldNum" sz="quarter" idx="10"/>
          </p:nvPr>
        </p:nvSpPr>
        <p:spPr/>
        <p:txBody>
          <a:bodyPr/>
          <a:lstStyle/>
          <a:p>
            <a:fld id="{0EADC5A9-E876-A04D-B604-E9CA45FC0DD4}" type="slidenum">
              <a:rPr lang="en-US" smtClean="0"/>
              <a:t>2</a:t>
            </a:fld>
            <a:endParaRPr lang="en-US"/>
          </a:p>
        </p:txBody>
      </p:sp>
    </p:spTree>
    <p:extLst>
      <p:ext uri="{BB962C8B-B14F-4D97-AF65-F5344CB8AC3E}">
        <p14:creationId xmlns:p14="http://schemas.microsoft.com/office/powerpoint/2010/main" val="8258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know, there has been a huge push in recent years to focus on student learning outcomes at the institution, program and course levels. However, assessment has traditionally been focused at the institutional and program levels, with little work to tie assessment of the success in achieving student learning outcomes at the course level. Has a student who earned an A in a course achieve </a:t>
            </a:r>
            <a:r>
              <a:rPr lang="en-US" i="1" dirty="0"/>
              <a:t>all</a:t>
            </a:r>
            <a:r>
              <a:rPr lang="en-US" i="0" dirty="0"/>
              <a:t> of the learning outcomes at an </a:t>
            </a:r>
            <a:r>
              <a:rPr lang="en-US" i="1" dirty="0"/>
              <a:t>exceptionally high</a:t>
            </a:r>
            <a:r>
              <a:rPr lang="en-US" i="0" dirty="0"/>
              <a:t> level of competency or merely at a </a:t>
            </a:r>
            <a:r>
              <a:rPr lang="en-US" i="1" dirty="0"/>
              <a:t>satisfactory</a:t>
            </a:r>
            <a:r>
              <a:rPr lang="en-US" i="0" dirty="0"/>
              <a:t> level? Often a passing grade in a course does not certify competency in </a:t>
            </a:r>
            <a:r>
              <a:rPr lang="en-US" i="1" dirty="0"/>
              <a:t>any</a:t>
            </a:r>
            <a:r>
              <a:rPr lang="en-US" i="0" dirty="0"/>
              <a:t> of the outcomes. </a:t>
            </a:r>
          </a:p>
          <a:p>
            <a:endParaRPr lang="en-US" i="0" dirty="0"/>
          </a:p>
          <a:p>
            <a:r>
              <a:rPr lang="en-US" i="0" dirty="0"/>
              <a:t>Partial credit turns grades into a hunt for points, the object of which is to maximize the number of points towards one’s grade with the lowest possible investment of time and effort.</a:t>
            </a:r>
          </a:p>
          <a:p>
            <a:endParaRPr lang="en-US" i="0" dirty="0"/>
          </a:p>
          <a:p>
            <a:r>
              <a:rPr lang="en-US" i="0" dirty="0"/>
              <a:t>This process, which can be somewhat mean spirited, does not inspire students’ motivation to learn. Nor does it seem to further their desire to improve performance. New research actually points to a decrease in internal motivation from traditional grading systems. </a:t>
            </a:r>
            <a:r>
              <a:rPr lang="en-US" i="1" dirty="0"/>
              <a:t>(https://</a:t>
            </a:r>
            <a:r>
              <a:rPr lang="en-US" i="1" dirty="0" err="1"/>
              <a:t>journals.sagepub.com</a:t>
            </a:r>
            <a:r>
              <a:rPr lang="en-US" i="1" dirty="0"/>
              <a:t>/</a:t>
            </a:r>
            <a:r>
              <a:rPr lang="en-US" i="1" dirty="0" err="1"/>
              <a:t>doi</a:t>
            </a:r>
            <a:r>
              <a:rPr lang="en-US" i="1" dirty="0"/>
              <a:t>/pdf/10.1177/1469787418819728)  </a:t>
            </a:r>
            <a:r>
              <a:rPr lang="en-US" i="0" dirty="0"/>
              <a:t>If you lose “too many” points too early, you are potentially sunk. Students do not argue for points based on the quality of their work, but rather on any possible basis.  Additionally, students and professors can be adversarial, with students trying to wheedle, cajole, and otherwise gain points being “held” by the professor. This has the effect of the professor becoming the gatekeeper of the grades, and “owning” responsibility for the students’ grade (at lease in the students’ minds).</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change – putting responsibility for the grade back on the student. It is on them to succeed. In a minute, I’ll show you how I do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began to look at this, I brought the idea of Mastery Based Grading to Silvia, as I have been working with Mastery Grading for the last several years in Precalculus and Calculus.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i="0" dirty="0"/>
          </a:p>
        </p:txBody>
      </p:sp>
      <p:sp>
        <p:nvSpPr>
          <p:cNvPr id="4" name="Slide Number Placeholder 3"/>
          <p:cNvSpPr>
            <a:spLocks noGrp="1"/>
          </p:cNvSpPr>
          <p:nvPr>
            <p:ph type="sldNum" sz="quarter" idx="10"/>
          </p:nvPr>
        </p:nvSpPr>
        <p:spPr/>
        <p:txBody>
          <a:bodyPr/>
          <a:lstStyle/>
          <a:p>
            <a:fld id="{0EADC5A9-E876-A04D-B604-E9CA45FC0DD4}" type="slidenum">
              <a:rPr lang="en-US" smtClean="0"/>
              <a:t>3</a:t>
            </a:fld>
            <a:endParaRPr lang="en-US"/>
          </a:p>
        </p:txBody>
      </p:sp>
    </p:spTree>
    <p:extLst>
      <p:ext uri="{BB962C8B-B14F-4D97-AF65-F5344CB8AC3E}">
        <p14:creationId xmlns:p14="http://schemas.microsoft.com/office/powerpoint/2010/main" val="789569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DC5A9-E876-A04D-B604-E9CA45FC0DD4}" type="slidenum">
              <a:rPr lang="en-US" smtClean="0"/>
              <a:t>4</a:t>
            </a:fld>
            <a:endParaRPr lang="en-US"/>
          </a:p>
        </p:txBody>
      </p:sp>
    </p:spTree>
    <p:extLst>
      <p:ext uri="{BB962C8B-B14F-4D97-AF65-F5344CB8AC3E}">
        <p14:creationId xmlns:p14="http://schemas.microsoft.com/office/powerpoint/2010/main" val="628022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redesigned course, we choose to use Mastery-based grading. What is mastery-based grading?</a:t>
            </a:r>
          </a:p>
          <a:p>
            <a:endParaRPr lang="en-US" dirty="0"/>
          </a:p>
          <a:p>
            <a:r>
              <a:rPr lang="en-US" dirty="0"/>
              <a:t>In MBG, specific standards that tie course content directly to the learning outcomes of the course are developed.</a:t>
            </a:r>
          </a:p>
          <a:p>
            <a:endParaRPr lang="en-US" dirty="0"/>
          </a:p>
          <a:p>
            <a:r>
              <a:rPr lang="en-US" dirty="0"/>
              <a:t>In our initial implementation in Fall 2018, we decided to use what is known as a “specifications” style set of standards – bigger, broader standards that are assessed through many problems on an exam and with a project. This implementation was not as clear and transparent to the students as we would have preferred, so for Spring 2019 we have gone to a more specific standards implementation, with 10 content standards related to Descriptive Statistics, 10 related to Inferential Statistics, and 4 standards on Communication and Reasoning.</a:t>
            </a:r>
          </a:p>
          <a:p>
            <a:endParaRPr lang="en-US" dirty="0"/>
          </a:p>
          <a:p>
            <a:r>
              <a:rPr lang="en-US" dirty="0"/>
              <a:t>Two examples of content standards in this semester’s course are </a:t>
            </a:r>
            <a:r>
              <a:rPr lang="en-US" sz="1200" b="0" i="0" u="none" strike="noStrike" kern="1200" dirty="0">
                <a:solidFill>
                  <a:schemeClr val="tx1"/>
                </a:solidFill>
                <a:effectLst/>
                <a:latin typeface="+mn-lt"/>
                <a:ea typeface="+mn-ea"/>
                <a:cs typeface="+mn-cs"/>
              </a:rPr>
              <a:t>shown above, as is one of the </a:t>
            </a:r>
            <a:endParaRPr lang="en-US" dirty="0"/>
          </a:p>
          <a:p>
            <a:endParaRPr lang="en-US" dirty="0"/>
          </a:p>
          <a:p>
            <a:r>
              <a:rPr lang="en-US" dirty="0"/>
              <a:t>Show Outcomes in Canvas and Learning Mastery Gradebook….</a:t>
            </a:r>
          </a:p>
        </p:txBody>
      </p:sp>
      <p:sp>
        <p:nvSpPr>
          <p:cNvPr id="4" name="Slide Number Placeholder 3"/>
          <p:cNvSpPr>
            <a:spLocks noGrp="1"/>
          </p:cNvSpPr>
          <p:nvPr>
            <p:ph type="sldNum" sz="quarter" idx="10"/>
          </p:nvPr>
        </p:nvSpPr>
        <p:spPr/>
        <p:txBody>
          <a:bodyPr/>
          <a:lstStyle/>
          <a:p>
            <a:fld id="{0EADC5A9-E876-A04D-B604-E9CA45FC0DD4}" type="slidenum">
              <a:rPr lang="en-US" smtClean="0"/>
              <a:t>5</a:t>
            </a:fld>
            <a:endParaRPr lang="en-US"/>
          </a:p>
        </p:txBody>
      </p:sp>
    </p:spTree>
    <p:extLst>
      <p:ext uri="{BB962C8B-B14F-4D97-AF65-F5344CB8AC3E}">
        <p14:creationId xmlns:p14="http://schemas.microsoft.com/office/powerpoint/2010/main" val="230926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typical exam problem for descriptive statistics. </a:t>
            </a:r>
          </a:p>
          <a:p>
            <a:endParaRPr lang="en-US" dirty="0"/>
          </a:p>
          <a:p>
            <a:r>
              <a:rPr lang="en-US" dirty="0"/>
              <a:t>Using a rubric grading system, this one problem allows us to assess multiple standards, and see if the students has demonstrated mastery of the material. Especially in a GE statistics class focused on consuming statistics rather than producing them, the writing component of the course has a much heavier emphasis. Therefore, grading on a rubric allows for a nuanced evaluation of the students’ work, rather than a “right/wrong” assessment.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EADC5A9-E876-A04D-B604-E9CA45FC0DD4}" type="slidenum">
              <a:rPr lang="en-US" smtClean="0"/>
              <a:t>6</a:t>
            </a:fld>
            <a:endParaRPr lang="en-US"/>
          </a:p>
        </p:txBody>
      </p:sp>
    </p:spTree>
    <p:extLst>
      <p:ext uri="{BB962C8B-B14F-4D97-AF65-F5344CB8AC3E}">
        <p14:creationId xmlns:p14="http://schemas.microsoft.com/office/powerpoint/2010/main" val="1519246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EADC5A9-E876-A04D-B604-E9CA45FC0DD4}" type="slidenum">
              <a:rPr lang="en-US" smtClean="0"/>
              <a:t>7</a:t>
            </a:fld>
            <a:endParaRPr lang="en-US"/>
          </a:p>
        </p:txBody>
      </p:sp>
    </p:spTree>
    <p:extLst>
      <p:ext uri="{BB962C8B-B14F-4D97-AF65-F5344CB8AC3E}">
        <p14:creationId xmlns:p14="http://schemas.microsoft.com/office/powerpoint/2010/main" val="164415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assess the standards, students complete a lab assignment which is worked on in class in groups and then an individual report is written, a project that is individually developed and submitted, and an in class, timed exam.</a:t>
            </a:r>
          </a:p>
          <a:p>
            <a:endParaRPr lang="en-US" dirty="0"/>
          </a:p>
          <a:p>
            <a:r>
              <a:rPr lang="en-US" dirty="0"/>
              <a:t>For Fall 2018, if at the end of the two or three mastery graded assessments the students did not show sufficient mastery, there was one more opportunity to demonstrate mastery – the final exam. For Spring 2019, additional retesting is available, including resubmitting lab or project reports, and retesting on the midterm.</a:t>
            </a:r>
          </a:p>
          <a:p>
            <a:endParaRPr lang="en-US" dirty="0"/>
          </a:p>
          <a:p>
            <a:r>
              <a:rPr lang="en-US" dirty="0"/>
              <a:t>The other requirements allow for additional required work as necessary but not sufficient. Homework is necessary for success, but does not demonstrate mastery of the material. We developed digital badges, and different levels of the badges allowed students to become “eligible” for different grades, but did not contribute to them getting the grade.</a:t>
            </a:r>
          </a:p>
        </p:txBody>
      </p:sp>
      <p:sp>
        <p:nvSpPr>
          <p:cNvPr id="4" name="Slide Number Placeholder 3"/>
          <p:cNvSpPr>
            <a:spLocks noGrp="1"/>
          </p:cNvSpPr>
          <p:nvPr>
            <p:ph type="sldNum" sz="quarter" idx="10"/>
          </p:nvPr>
        </p:nvSpPr>
        <p:spPr/>
        <p:txBody>
          <a:bodyPr/>
          <a:lstStyle/>
          <a:p>
            <a:fld id="{0EADC5A9-E876-A04D-B604-E9CA45FC0DD4}" type="slidenum">
              <a:rPr lang="en-US" smtClean="0"/>
              <a:t>8</a:t>
            </a:fld>
            <a:endParaRPr lang="en-US"/>
          </a:p>
        </p:txBody>
      </p:sp>
    </p:spTree>
    <p:extLst>
      <p:ext uri="{BB962C8B-B14F-4D97-AF65-F5344CB8AC3E}">
        <p14:creationId xmlns:p14="http://schemas.microsoft.com/office/powerpoint/2010/main" val="813426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you can get better, but its on you.</a:t>
            </a:r>
          </a:p>
          <a:p>
            <a:r>
              <a:rPr lang="en-US" dirty="0"/>
              <a:t>Moving away from points systems – what do the students think? They love it, but they don’t. They like points, but they game it.</a:t>
            </a:r>
          </a:p>
          <a:p>
            <a:endParaRPr lang="en-US"/>
          </a:p>
          <a:p>
            <a:endParaRPr lang="en-US" dirty="0"/>
          </a:p>
          <a:p>
            <a:endParaRPr lang="en-US" dirty="0"/>
          </a:p>
        </p:txBody>
      </p:sp>
      <p:sp>
        <p:nvSpPr>
          <p:cNvPr id="4" name="Slide Number Placeholder 3"/>
          <p:cNvSpPr>
            <a:spLocks noGrp="1"/>
          </p:cNvSpPr>
          <p:nvPr>
            <p:ph type="sldNum" sz="quarter" idx="10"/>
          </p:nvPr>
        </p:nvSpPr>
        <p:spPr/>
        <p:txBody>
          <a:bodyPr/>
          <a:lstStyle/>
          <a:p>
            <a:fld id="{0EADC5A9-E876-A04D-B604-E9CA45FC0DD4}" type="slidenum">
              <a:rPr lang="en-US" smtClean="0"/>
              <a:t>9</a:t>
            </a:fld>
            <a:endParaRPr lang="en-US"/>
          </a:p>
        </p:txBody>
      </p:sp>
    </p:spTree>
    <p:extLst>
      <p:ext uri="{BB962C8B-B14F-4D97-AF65-F5344CB8AC3E}">
        <p14:creationId xmlns:p14="http://schemas.microsoft.com/office/powerpoint/2010/main" val="4226148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33F1F00-2A5D-AA49-BD9B-27F3CFC56328}" type="datetimeFigureOut">
              <a:rPr lang="en-US" smtClean="0"/>
              <a:t>2/1/19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1BE53339-E56B-3942-8B24-963E3673077D}" type="slidenum">
              <a:rPr lang="en-US" smtClean="0"/>
              <a:t>‹#›</a:t>
            </a:fld>
            <a:endParaRPr lang="en-US"/>
          </a:p>
        </p:txBody>
      </p:sp>
    </p:spTree>
    <p:extLst>
      <p:ext uri="{BB962C8B-B14F-4D97-AF65-F5344CB8AC3E}">
        <p14:creationId xmlns:p14="http://schemas.microsoft.com/office/powerpoint/2010/main" val="32392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3F1F00-2A5D-AA49-BD9B-27F3CFC56328}" type="datetimeFigureOut">
              <a:rPr lang="en-US" smtClean="0"/>
              <a:t>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53339-E56B-3942-8B24-963E3673077D}" type="slidenum">
              <a:rPr lang="en-US" smtClean="0"/>
              <a:t>‹#›</a:t>
            </a:fld>
            <a:endParaRPr lang="en-US"/>
          </a:p>
        </p:txBody>
      </p:sp>
    </p:spTree>
    <p:extLst>
      <p:ext uri="{BB962C8B-B14F-4D97-AF65-F5344CB8AC3E}">
        <p14:creationId xmlns:p14="http://schemas.microsoft.com/office/powerpoint/2010/main" val="790849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33F1F00-2A5D-AA49-BD9B-27F3CFC56328}" type="datetimeFigureOut">
              <a:rPr lang="en-US" smtClean="0"/>
              <a:t>2/1/19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BE53339-E56B-3942-8B24-963E3673077D}" type="slidenum">
              <a:rPr lang="en-US" smtClean="0"/>
              <a:t>‹#›</a:t>
            </a:fld>
            <a:endParaRPr lang="en-US"/>
          </a:p>
        </p:txBody>
      </p:sp>
    </p:spTree>
    <p:extLst>
      <p:ext uri="{BB962C8B-B14F-4D97-AF65-F5344CB8AC3E}">
        <p14:creationId xmlns:p14="http://schemas.microsoft.com/office/powerpoint/2010/main" val="1649024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33F1F00-2A5D-AA49-BD9B-27F3CFC56328}" type="datetimeFigureOut">
              <a:rPr lang="en-US" smtClean="0"/>
              <a:t>2/1/19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BE53339-E56B-3942-8B24-963E3673077D}"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1326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33F1F00-2A5D-AA49-BD9B-27F3CFC56328}" type="datetimeFigureOut">
              <a:rPr lang="en-US" smtClean="0"/>
              <a:t>2/1/19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BE53339-E56B-3942-8B24-963E3673077D}" type="slidenum">
              <a:rPr lang="en-US" smtClean="0"/>
              <a:t>‹#›</a:t>
            </a:fld>
            <a:endParaRPr lang="en-US"/>
          </a:p>
        </p:txBody>
      </p:sp>
    </p:spTree>
    <p:extLst>
      <p:ext uri="{BB962C8B-B14F-4D97-AF65-F5344CB8AC3E}">
        <p14:creationId xmlns:p14="http://schemas.microsoft.com/office/powerpoint/2010/main" val="3747907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33F1F00-2A5D-AA49-BD9B-27F3CFC56328}" type="datetimeFigureOut">
              <a:rPr lang="en-US" smtClean="0"/>
              <a:t>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E53339-E56B-3942-8B24-963E3673077D}" type="slidenum">
              <a:rPr lang="en-US" smtClean="0"/>
              <a:t>‹#›</a:t>
            </a:fld>
            <a:endParaRPr lang="en-US"/>
          </a:p>
        </p:txBody>
      </p:sp>
    </p:spTree>
    <p:extLst>
      <p:ext uri="{BB962C8B-B14F-4D97-AF65-F5344CB8AC3E}">
        <p14:creationId xmlns:p14="http://schemas.microsoft.com/office/powerpoint/2010/main" val="2133897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33F1F00-2A5D-AA49-BD9B-27F3CFC56328}" type="datetimeFigureOut">
              <a:rPr lang="en-US" smtClean="0"/>
              <a:t>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E53339-E56B-3942-8B24-963E3673077D}" type="slidenum">
              <a:rPr lang="en-US" smtClean="0"/>
              <a:t>‹#›</a:t>
            </a:fld>
            <a:endParaRPr lang="en-US"/>
          </a:p>
        </p:txBody>
      </p:sp>
    </p:spTree>
    <p:extLst>
      <p:ext uri="{BB962C8B-B14F-4D97-AF65-F5344CB8AC3E}">
        <p14:creationId xmlns:p14="http://schemas.microsoft.com/office/powerpoint/2010/main" val="4230746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F1F00-2A5D-AA49-BD9B-27F3CFC56328}" type="datetimeFigureOut">
              <a:rPr lang="en-US" smtClean="0"/>
              <a:t>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53339-E56B-3942-8B24-963E3673077D}" type="slidenum">
              <a:rPr lang="en-US" smtClean="0"/>
              <a:t>‹#›</a:t>
            </a:fld>
            <a:endParaRPr lang="en-US"/>
          </a:p>
        </p:txBody>
      </p:sp>
    </p:spTree>
    <p:extLst>
      <p:ext uri="{BB962C8B-B14F-4D97-AF65-F5344CB8AC3E}">
        <p14:creationId xmlns:p14="http://schemas.microsoft.com/office/powerpoint/2010/main" val="578506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33F1F00-2A5D-AA49-BD9B-27F3CFC56328}" type="datetimeFigureOut">
              <a:rPr lang="en-US" smtClean="0"/>
              <a:t>2/1/19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BE53339-E56B-3942-8B24-963E3673077D}" type="slidenum">
              <a:rPr lang="en-US" smtClean="0"/>
              <a:t>‹#›</a:t>
            </a:fld>
            <a:endParaRPr lang="en-US"/>
          </a:p>
        </p:txBody>
      </p:sp>
    </p:spTree>
    <p:extLst>
      <p:ext uri="{BB962C8B-B14F-4D97-AF65-F5344CB8AC3E}">
        <p14:creationId xmlns:p14="http://schemas.microsoft.com/office/powerpoint/2010/main" val="126968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F1F00-2A5D-AA49-BD9B-27F3CFC56328}" type="datetimeFigureOut">
              <a:rPr lang="en-US" smtClean="0"/>
              <a:t>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E53339-E56B-3942-8B24-963E3673077D}" type="slidenum">
              <a:rPr lang="en-US" smtClean="0"/>
              <a:t>‹#›</a:t>
            </a:fld>
            <a:endParaRPr lang="en-US"/>
          </a:p>
        </p:txBody>
      </p:sp>
    </p:spTree>
    <p:extLst>
      <p:ext uri="{BB962C8B-B14F-4D97-AF65-F5344CB8AC3E}">
        <p14:creationId xmlns:p14="http://schemas.microsoft.com/office/powerpoint/2010/main" val="135122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33F1F00-2A5D-AA49-BD9B-27F3CFC56328}" type="datetimeFigureOut">
              <a:rPr lang="en-US" smtClean="0"/>
              <a:t>2/1/19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BE53339-E56B-3942-8B24-963E3673077D}" type="slidenum">
              <a:rPr lang="en-US" smtClean="0"/>
              <a:t>‹#›</a:t>
            </a:fld>
            <a:endParaRPr lang="en-US"/>
          </a:p>
        </p:txBody>
      </p:sp>
    </p:spTree>
    <p:extLst>
      <p:ext uri="{BB962C8B-B14F-4D97-AF65-F5344CB8AC3E}">
        <p14:creationId xmlns:p14="http://schemas.microsoft.com/office/powerpoint/2010/main" val="211078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3F1F00-2A5D-AA49-BD9B-27F3CFC56328}" type="datetimeFigureOut">
              <a:rPr lang="en-US" smtClean="0"/>
              <a:t>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53339-E56B-3942-8B24-963E3673077D}" type="slidenum">
              <a:rPr lang="en-US" smtClean="0"/>
              <a:t>‹#›</a:t>
            </a:fld>
            <a:endParaRPr lang="en-US"/>
          </a:p>
        </p:txBody>
      </p:sp>
    </p:spTree>
    <p:extLst>
      <p:ext uri="{BB962C8B-B14F-4D97-AF65-F5344CB8AC3E}">
        <p14:creationId xmlns:p14="http://schemas.microsoft.com/office/powerpoint/2010/main" val="1911783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3F1F00-2A5D-AA49-BD9B-27F3CFC56328}" type="datetimeFigureOut">
              <a:rPr lang="en-US" smtClean="0"/>
              <a:t>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E53339-E56B-3942-8B24-963E3673077D}" type="slidenum">
              <a:rPr lang="en-US" smtClean="0"/>
              <a:t>‹#›</a:t>
            </a:fld>
            <a:endParaRPr lang="en-US"/>
          </a:p>
        </p:txBody>
      </p:sp>
    </p:spTree>
    <p:extLst>
      <p:ext uri="{BB962C8B-B14F-4D97-AF65-F5344CB8AC3E}">
        <p14:creationId xmlns:p14="http://schemas.microsoft.com/office/powerpoint/2010/main" val="317259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3F1F00-2A5D-AA49-BD9B-27F3CFC56328}" type="datetimeFigureOut">
              <a:rPr lang="en-US" smtClean="0"/>
              <a:t>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E53339-E56B-3942-8B24-963E3673077D}" type="slidenum">
              <a:rPr lang="en-US" smtClean="0"/>
              <a:t>‹#›</a:t>
            </a:fld>
            <a:endParaRPr lang="en-US"/>
          </a:p>
        </p:txBody>
      </p:sp>
    </p:spTree>
    <p:extLst>
      <p:ext uri="{BB962C8B-B14F-4D97-AF65-F5344CB8AC3E}">
        <p14:creationId xmlns:p14="http://schemas.microsoft.com/office/powerpoint/2010/main" val="1873082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F1F00-2A5D-AA49-BD9B-27F3CFC56328}" type="datetimeFigureOut">
              <a:rPr lang="en-US" smtClean="0"/>
              <a:t>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E53339-E56B-3942-8B24-963E3673077D}" type="slidenum">
              <a:rPr lang="en-US" smtClean="0"/>
              <a:t>‹#›</a:t>
            </a:fld>
            <a:endParaRPr lang="en-US"/>
          </a:p>
        </p:txBody>
      </p:sp>
    </p:spTree>
    <p:extLst>
      <p:ext uri="{BB962C8B-B14F-4D97-AF65-F5344CB8AC3E}">
        <p14:creationId xmlns:p14="http://schemas.microsoft.com/office/powerpoint/2010/main" val="1686101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3F1F00-2A5D-AA49-BD9B-27F3CFC56328}" type="datetimeFigureOut">
              <a:rPr lang="en-US" smtClean="0"/>
              <a:t>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53339-E56B-3942-8B24-963E3673077D}" type="slidenum">
              <a:rPr lang="en-US" smtClean="0"/>
              <a:t>‹#›</a:t>
            </a:fld>
            <a:endParaRPr lang="en-US"/>
          </a:p>
        </p:txBody>
      </p:sp>
    </p:spTree>
    <p:extLst>
      <p:ext uri="{BB962C8B-B14F-4D97-AF65-F5344CB8AC3E}">
        <p14:creationId xmlns:p14="http://schemas.microsoft.com/office/powerpoint/2010/main" val="201358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3F1F00-2A5D-AA49-BD9B-27F3CFC56328}" type="datetimeFigureOut">
              <a:rPr lang="en-US" smtClean="0"/>
              <a:t>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E53339-E56B-3942-8B24-963E3673077D}" type="slidenum">
              <a:rPr lang="en-US" smtClean="0"/>
              <a:t>‹#›</a:t>
            </a:fld>
            <a:endParaRPr lang="en-US"/>
          </a:p>
        </p:txBody>
      </p:sp>
    </p:spTree>
    <p:extLst>
      <p:ext uri="{BB962C8B-B14F-4D97-AF65-F5344CB8AC3E}">
        <p14:creationId xmlns:p14="http://schemas.microsoft.com/office/powerpoint/2010/main" val="315281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33F1F00-2A5D-AA49-BD9B-27F3CFC56328}" type="datetimeFigureOut">
              <a:rPr lang="en-US" smtClean="0"/>
              <a:t>2/1/19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BE53339-E56B-3942-8B24-963E3673077D}" type="slidenum">
              <a:rPr lang="en-US" smtClean="0"/>
              <a:t>‹#›</a:t>
            </a:fld>
            <a:endParaRPr lang="en-US"/>
          </a:p>
        </p:txBody>
      </p:sp>
    </p:spTree>
    <p:extLst>
      <p:ext uri="{BB962C8B-B14F-4D97-AF65-F5344CB8AC3E}">
        <p14:creationId xmlns:p14="http://schemas.microsoft.com/office/powerpoint/2010/main" val="200210931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5CAE-4454-5A4A-9B6D-19A1B7051674}"/>
              </a:ext>
            </a:extLst>
          </p:cNvPr>
          <p:cNvSpPr>
            <a:spLocks noGrp="1"/>
          </p:cNvSpPr>
          <p:nvPr>
            <p:ph type="ctrTitle"/>
          </p:nvPr>
        </p:nvSpPr>
        <p:spPr>
          <a:xfrm>
            <a:off x="1876424" y="308759"/>
            <a:ext cx="9690142" cy="2693116"/>
          </a:xfrm>
        </p:spPr>
        <p:txBody>
          <a:bodyPr>
            <a:normAutofit/>
          </a:bodyPr>
          <a:lstStyle/>
          <a:p>
            <a:pPr algn="ctr"/>
            <a:r>
              <a:rPr lang="en-US" sz="5400" dirty="0"/>
              <a:t>Mastery-based grading at scale in GE Statistics </a:t>
            </a:r>
            <a:endParaRPr lang="en-US" sz="6000" dirty="0"/>
          </a:p>
        </p:txBody>
      </p:sp>
      <p:sp>
        <p:nvSpPr>
          <p:cNvPr id="3" name="Subtitle 2">
            <a:extLst>
              <a:ext uri="{FF2B5EF4-FFF2-40B4-BE49-F238E27FC236}">
                <a16:creationId xmlns:a16="http://schemas.microsoft.com/office/drawing/2014/main" id="{12B008CD-9084-E340-97A3-B1110A96FB0E}"/>
              </a:ext>
            </a:extLst>
          </p:cNvPr>
          <p:cNvSpPr>
            <a:spLocks noGrp="1"/>
          </p:cNvSpPr>
          <p:nvPr>
            <p:ph type="subTitle" idx="1"/>
          </p:nvPr>
        </p:nvSpPr>
        <p:spPr>
          <a:xfrm>
            <a:off x="1876424" y="3042573"/>
            <a:ext cx="9690142" cy="1177319"/>
          </a:xfrm>
        </p:spPr>
        <p:txBody>
          <a:bodyPr>
            <a:normAutofit/>
          </a:bodyPr>
          <a:lstStyle/>
          <a:p>
            <a:pPr algn="ctr"/>
            <a:r>
              <a:rPr lang="en-US" sz="3600" dirty="0"/>
              <a:t>Introducing students (and instructors) to Mastery-Based Grading using rubrics</a:t>
            </a:r>
          </a:p>
          <a:p>
            <a:pPr algn="ctr"/>
            <a:endParaRPr lang="en-US" sz="3600" dirty="0"/>
          </a:p>
        </p:txBody>
      </p:sp>
      <p:sp>
        <p:nvSpPr>
          <p:cNvPr id="4" name="TextBox 3">
            <a:extLst>
              <a:ext uri="{FF2B5EF4-FFF2-40B4-BE49-F238E27FC236}">
                <a16:creationId xmlns:a16="http://schemas.microsoft.com/office/drawing/2014/main" id="{6760CA46-D659-1C46-BDFF-E4D3A0D615B6}"/>
              </a:ext>
            </a:extLst>
          </p:cNvPr>
          <p:cNvSpPr txBox="1"/>
          <p:nvPr/>
        </p:nvSpPr>
        <p:spPr>
          <a:xfrm>
            <a:off x="2087218" y="4181078"/>
            <a:ext cx="9419714" cy="1015663"/>
          </a:xfrm>
          <a:prstGeom prst="rect">
            <a:avLst/>
          </a:prstGeom>
          <a:noFill/>
        </p:spPr>
        <p:txBody>
          <a:bodyPr wrap="square" rtlCol="0">
            <a:spAutoFit/>
          </a:bodyPr>
          <a:lstStyle/>
          <a:p>
            <a:pPr algn="ctr"/>
            <a:r>
              <a:rPr lang="en-US" sz="2000" dirty="0"/>
              <a:t>Friday, Feb 1, 2019 </a:t>
            </a:r>
          </a:p>
          <a:p>
            <a:pPr algn="ctr"/>
            <a:r>
              <a:rPr lang="en-US" sz="2000" dirty="0"/>
              <a:t>Sharona </a:t>
            </a:r>
            <a:r>
              <a:rPr lang="en-US" sz="2000" dirty="0" err="1"/>
              <a:t>Krinsky</a:t>
            </a:r>
            <a:r>
              <a:rPr lang="en-US" sz="2000" dirty="0"/>
              <a:t> and Silvia </a:t>
            </a:r>
            <a:r>
              <a:rPr lang="en-US" sz="2000" dirty="0" err="1"/>
              <a:t>Heubach</a:t>
            </a:r>
            <a:r>
              <a:rPr lang="en-US" sz="2000" dirty="0"/>
              <a:t> </a:t>
            </a:r>
          </a:p>
          <a:p>
            <a:pPr algn="ctr"/>
            <a:r>
              <a:rPr lang="en-US" sz="2000" dirty="0"/>
              <a:t>California State University Los Angeles</a:t>
            </a:r>
            <a:endParaRPr lang="en-US" sz="1600" dirty="0"/>
          </a:p>
        </p:txBody>
      </p:sp>
    </p:spTree>
    <p:extLst>
      <p:ext uri="{BB962C8B-B14F-4D97-AF65-F5344CB8AC3E}">
        <p14:creationId xmlns:p14="http://schemas.microsoft.com/office/powerpoint/2010/main" val="3447359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CE5A-ABDA-C247-8464-60D0713D9DDF}"/>
              </a:ext>
            </a:extLst>
          </p:cNvPr>
          <p:cNvSpPr>
            <a:spLocks noGrp="1"/>
          </p:cNvSpPr>
          <p:nvPr>
            <p:ph type="title"/>
          </p:nvPr>
        </p:nvSpPr>
        <p:spPr/>
        <p:txBody>
          <a:bodyPr/>
          <a:lstStyle/>
          <a:p>
            <a:r>
              <a:rPr lang="en-US" dirty="0"/>
              <a:t>Fall 2018 Standards &amp; Results</a:t>
            </a:r>
          </a:p>
        </p:txBody>
      </p:sp>
      <p:sp>
        <p:nvSpPr>
          <p:cNvPr id="3" name="Content Placeholder 2">
            <a:extLst>
              <a:ext uri="{FF2B5EF4-FFF2-40B4-BE49-F238E27FC236}">
                <a16:creationId xmlns:a16="http://schemas.microsoft.com/office/drawing/2014/main" id="{6175AB0E-D8D8-2A4A-861A-C19881F18E77}"/>
              </a:ext>
            </a:extLst>
          </p:cNvPr>
          <p:cNvSpPr>
            <a:spLocks noGrp="1"/>
          </p:cNvSpPr>
          <p:nvPr>
            <p:ph idx="1"/>
          </p:nvPr>
        </p:nvSpPr>
        <p:spPr/>
        <p:txBody>
          <a:bodyPr/>
          <a:lstStyle/>
          <a:p>
            <a:r>
              <a:rPr lang="en-US" dirty="0"/>
              <a:t>3 broad standards – Data production, Data Analysis, and Inferential Statistics</a:t>
            </a:r>
          </a:p>
          <a:p>
            <a:r>
              <a:rPr lang="en-US" dirty="0"/>
              <a:t>Each assessed with three assignments</a:t>
            </a:r>
          </a:p>
          <a:p>
            <a:r>
              <a:rPr lang="en-US" dirty="0"/>
              <a:t>Mastery score from 1 – 6: </a:t>
            </a:r>
          </a:p>
          <a:p>
            <a:pPr lvl="1"/>
            <a:r>
              <a:rPr lang="en-US" dirty="0"/>
              <a:t>6 – Exceeds Mastery</a:t>
            </a:r>
          </a:p>
          <a:p>
            <a:pPr lvl="1"/>
            <a:r>
              <a:rPr lang="en-US" dirty="0"/>
              <a:t>4 – Meets Mastery</a:t>
            </a:r>
          </a:p>
          <a:p>
            <a:pPr lvl="1"/>
            <a:r>
              <a:rPr lang="en-US" dirty="0"/>
              <a:t>2 – Near Mastery</a:t>
            </a:r>
          </a:p>
          <a:p>
            <a:pPr lvl="1"/>
            <a:r>
              <a:rPr lang="en-US" dirty="0"/>
              <a:t>1 – Well Below Mastery</a:t>
            </a:r>
          </a:p>
          <a:p>
            <a:pPr lvl="1"/>
            <a:endParaRPr lang="en-US" dirty="0"/>
          </a:p>
          <a:p>
            <a:r>
              <a:rPr lang="en-US" dirty="0"/>
              <a:t>To Pass, students needed to on average, obtain a mastery score of 2.7 on all three standards.</a:t>
            </a:r>
          </a:p>
          <a:p>
            <a:pPr marL="457200" lvl="1" indent="0">
              <a:buNone/>
            </a:pPr>
            <a:endParaRPr lang="en-US" dirty="0"/>
          </a:p>
        </p:txBody>
      </p:sp>
    </p:spTree>
    <p:extLst>
      <p:ext uri="{BB962C8B-B14F-4D97-AF65-F5344CB8AC3E}">
        <p14:creationId xmlns:p14="http://schemas.microsoft.com/office/powerpoint/2010/main" val="2897281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8917C9F-06EE-BA47-A320-180B03D83E0D}"/>
              </a:ext>
            </a:extLst>
          </p:cNvPr>
          <p:cNvGraphicFramePr>
            <a:graphicFrameLocks/>
          </p:cNvGraphicFramePr>
          <p:nvPr>
            <p:extLst>
              <p:ext uri="{D42A27DB-BD31-4B8C-83A1-F6EECF244321}">
                <p14:modId xmlns:p14="http://schemas.microsoft.com/office/powerpoint/2010/main" val="129907654"/>
              </p:ext>
            </p:extLst>
          </p:nvPr>
        </p:nvGraphicFramePr>
        <p:xfrm>
          <a:off x="2003502" y="1186489"/>
          <a:ext cx="8255619" cy="49533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1582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82539" y="3626768"/>
            <a:ext cx="3799366" cy="2866106"/>
          </a:xfrm>
        </p:spPr>
      </p:pic>
      <p:sp>
        <p:nvSpPr>
          <p:cNvPr id="5" name="Title 1">
            <a:extLst>
              <a:ext uri="{FF2B5EF4-FFF2-40B4-BE49-F238E27FC236}">
                <a16:creationId xmlns:a16="http://schemas.microsoft.com/office/drawing/2014/main" id="{0DCA3F80-4E6E-3247-88CC-C2884CE35479}"/>
              </a:ext>
            </a:extLst>
          </p:cNvPr>
          <p:cNvSpPr txBox="1">
            <a:spLocks/>
          </p:cNvSpPr>
          <p:nvPr/>
        </p:nvSpPr>
        <p:spPr>
          <a:xfrm>
            <a:off x="232755" y="1916285"/>
            <a:ext cx="7430787" cy="10062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Data Production Mastery Score for Students who Passed</a:t>
            </a:r>
          </a:p>
        </p:txBody>
      </p:sp>
      <p:pic>
        <p:nvPicPr>
          <p:cNvPr id="6" name="Content Placeholder 3">
            <a:extLst>
              <a:ext uri="{FF2B5EF4-FFF2-40B4-BE49-F238E27FC236}">
                <a16:creationId xmlns:a16="http://schemas.microsoft.com/office/drawing/2014/main" id="{56D9FC99-C648-8E42-8632-859C4EB42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5915" y="501378"/>
            <a:ext cx="3799366" cy="2867268"/>
          </a:xfrm>
          <a:prstGeom prst="rect">
            <a:avLst/>
          </a:prstGeom>
        </p:spPr>
      </p:pic>
      <p:cxnSp>
        <p:nvCxnSpPr>
          <p:cNvPr id="7" name="Straight Connector 6">
            <a:extLst>
              <a:ext uri="{FF2B5EF4-FFF2-40B4-BE49-F238E27FC236}">
                <a16:creationId xmlns:a16="http://schemas.microsoft.com/office/drawing/2014/main" id="{0F65BE8E-6345-6F49-B5AD-76DE6294E6D1}"/>
              </a:ext>
            </a:extLst>
          </p:cNvPr>
          <p:cNvCxnSpPr>
            <a:cxnSpLocks/>
          </p:cNvCxnSpPr>
          <p:nvPr/>
        </p:nvCxnSpPr>
        <p:spPr>
          <a:xfrm>
            <a:off x="9843313" y="69630"/>
            <a:ext cx="1" cy="6343246"/>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BB8234CE-1379-2C43-891E-385FDD1FF95B}"/>
              </a:ext>
            </a:extLst>
          </p:cNvPr>
          <p:cNvSpPr txBox="1">
            <a:spLocks/>
          </p:cNvSpPr>
          <p:nvPr/>
        </p:nvSpPr>
        <p:spPr>
          <a:xfrm>
            <a:off x="232754" y="4668805"/>
            <a:ext cx="7733161" cy="78203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Data Production Mastery Score for Students who did not pass</a:t>
            </a:r>
          </a:p>
        </p:txBody>
      </p:sp>
      <p:sp>
        <p:nvSpPr>
          <p:cNvPr id="8" name="Title 1">
            <a:extLst>
              <a:ext uri="{FF2B5EF4-FFF2-40B4-BE49-F238E27FC236}">
                <a16:creationId xmlns:a16="http://schemas.microsoft.com/office/drawing/2014/main" id="{3C521647-A36D-0546-87B3-FB71910AF8D2}"/>
              </a:ext>
            </a:extLst>
          </p:cNvPr>
          <p:cNvSpPr>
            <a:spLocks noGrp="1"/>
          </p:cNvSpPr>
          <p:nvPr>
            <p:ph type="title"/>
          </p:nvPr>
        </p:nvSpPr>
        <p:spPr>
          <a:xfrm>
            <a:off x="2924075" y="501378"/>
            <a:ext cx="4890654" cy="1293028"/>
          </a:xfrm>
        </p:spPr>
        <p:txBody>
          <a:bodyPr/>
          <a:lstStyle/>
          <a:p>
            <a:r>
              <a:rPr lang="en-US" dirty="0"/>
              <a:t>Fall 2018 Results</a:t>
            </a:r>
          </a:p>
        </p:txBody>
      </p:sp>
    </p:spTree>
    <p:extLst>
      <p:ext uri="{BB962C8B-B14F-4D97-AF65-F5344CB8AC3E}">
        <p14:creationId xmlns:p14="http://schemas.microsoft.com/office/powerpoint/2010/main" val="3831029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94618" y="3556355"/>
            <a:ext cx="3918617" cy="2936520"/>
          </a:xfrm>
        </p:spPr>
      </p:pic>
      <p:pic>
        <p:nvPicPr>
          <p:cNvPr id="6" name="Content Placeholder 3">
            <a:extLst>
              <a:ext uri="{FF2B5EF4-FFF2-40B4-BE49-F238E27FC236}">
                <a16:creationId xmlns:a16="http://schemas.microsoft.com/office/drawing/2014/main" id="{C7CAAD86-D9EB-BA49-91DC-0F1E370DD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4993" y="360239"/>
            <a:ext cx="3918617" cy="2941406"/>
          </a:xfrm>
          <a:prstGeom prst="rect">
            <a:avLst/>
          </a:prstGeom>
        </p:spPr>
      </p:pic>
      <p:cxnSp>
        <p:nvCxnSpPr>
          <p:cNvPr id="7" name="Straight Connector 6">
            <a:extLst>
              <a:ext uri="{FF2B5EF4-FFF2-40B4-BE49-F238E27FC236}">
                <a16:creationId xmlns:a16="http://schemas.microsoft.com/office/drawing/2014/main" id="{373B9F23-EDA6-5C4F-AB2A-237720FFF18A}"/>
              </a:ext>
            </a:extLst>
          </p:cNvPr>
          <p:cNvCxnSpPr>
            <a:cxnSpLocks/>
          </p:cNvCxnSpPr>
          <p:nvPr/>
        </p:nvCxnSpPr>
        <p:spPr>
          <a:xfrm>
            <a:off x="9890050" y="149629"/>
            <a:ext cx="1" cy="6343246"/>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74B21977-4EDA-0344-BAD8-C101F51AD45D}"/>
              </a:ext>
            </a:extLst>
          </p:cNvPr>
          <p:cNvSpPr txBox="1">
            <a:spLocks/>
          </p:cNvSpPr>
          <p:nvPr/>
        </p:nvSpPr>
        <p:spPr>
          <a:xfrm>
            <a:off x="232755" y="1916285"/>
            <a:ext cx="7430787" cy="10062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Data Analysis Mastery Score for Students who Passed</a:t>
            </a:r>
          </a:p>
        </p:txBody>
      </p:sp>
      <p:sp>
        <p:nvSpPr>
          <p:cNvPr id="10" name="Title 1">
            <a:extLst>
              <a:ext uri="{FF2B5EF4-FFF2-40B4-BE49-F238E27FC236}">
                <a16:creationId xmlns:a16="http://schemas.microsoft.com/office/drawing/2014/main" id="{B16EA846-EF6A-454A-8F43-0E096459F74A}"/>
              </a:ext>
            </a:extLst>
          </p:cNvPr>
          <p:cNvSpPr txBox="1">
            <a:spLocks/>
          </p:cNvSpPr>
          <p:nvPr/>
        </p:nvSpPr>
        <p:spPr>
          <a:xfrm>
            <a:off x="232754" y="4157809"/>
            <a:ext cx="7733161" cy="12930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Data Analysis Mastery Score for Students who did not pass</a:t>
            </a:r>
          </a:p>
        </p:txBody>
      </p:sp>
      <p:sp>
        <p:nvSpPr>
          <p:cNvPr id="11" name="Title 1">
            <a:extLst>
              <a:ext uri="{FF2B5EF4-FFF2-40B4-BE49-F238E27FC236}">
                <a16:creationId xmlns:a16="http://schemas.microsoft.com/office/drawing/2014/main" id="{7710142C-3346-5E4F-AFF7-C8201F913F1A}"/>
              </a:ext>
            </a:extLst>
          </p:cNvPr>
          <p:cNvSpPr>
            <a:spLocks noGrp="1"/>
          </p:cNvSpPr>
          <p:nvPr>
            <p:ph type="title"/>
          </p:nvPr>
        </p:nvSpPr>
        <p:spPr>
          <a:xfrm>
            <a:off x="2924075" y="501378"/>
            <a:ext cx="4890654" cy="1293028"/>
          </a:xfrm>
        </p:spPr>
        <p:txBody>
          <a:bodyPr/>
          <a:lstStyle/>
          <a:p>
            <a:r>
              <a:rPr lang="en-US" dirty="0"/>
              <a:t>Fall 2018 Results</a:t>
            </a:r>
          </a:p>
        </p:txBody>
      </p:sp>
    </p:spTree>
    <p:extLst>
      <p:ext uri="{BB962C8B-B14F-4D97-AF65-F5344CB8AC3E}">
        <p14:creationId xmlns:p14="http://schemas.microsoft.com/office/powerpoint/2010/main" val="3295991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7567" y="3609477"/>
            <a:ext cx="3829757" cy="2886679"/>
          </a:xfrm>
        </p:spPr>
      </p:pic>
      <p:pic>
        <p:nvPicPr>
          <p:cNvPr id="6" name="Content Placeholder 7">
            <a:extLst>
              <a:ext uri="{FF2B5EF4-FFF2-40B4-BE49-F238E27FC236}">
                <a16:creationId xmlns:a16="http://schemas.microsoft.com/office/drawing/2014/main" id="{602BA59A-C775-A648-8407-8DBA6FD09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07567" y="537213"/>
            <a:ext cx="3829757" cy="290220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5BE50093-459E-7845-B3BD-551E7DFB59C9}"/>
              </a:ext>
            </a:extLst>
          </p:cNvPr>
          <p:cNvCxnSpPr>
            <a:cxnSpLocks/>
          </p:cNvCxnSpPr>
          <p:nvPr/>
        </p:nvCxnSpPr>
        <p:spPr>
          <a:xfrm>
            <a:off x="9933592" y="149629"/>
            <a:ext cx="1" cy="6343246"/>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2313B4A3-337B-4B46-B93D-F66622F3F37C}"/>
              </a:ext>
            </a:extLst>
          </p:cNvPr>
          <p:cNvSpPr txBox="1">
            <a:spLocks/>
          </p:cNvSpPr>
          <p:nvPr/>
        </p:nvSpPr>
        <p:spPr>
          <a:xfrm>
            <a:off x="232755" y="1916285"/>
            <a:ext cx="7430787" cy="12930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Statistical Inference Mastery Score for Students who Passed</a:t>
            </a:r>
          </a:p>
        </p:txBody>
      </p:sp>
      <p:sp>
        <p:nvSpPr>
          <p:cNvPr id="10" name="Title 1">
            <a:extLst>
              <a:ext uri="{FF2B5EF4-FFF2-40B4-BE49-F238E27FC236}">
                <a16:creationId xmlns:a16="http://schemas.microsoft.com/office/drawing/2014/main" id="{AB662680-DDDA-5647-8603-DC7E2F7C528A}"/>
              </a:ext>
            </a:extLst>
          </p:cNvPr>
          <p:cNvSpPr txBox="1">
            <a:spLocks/>
          </p:cNvSpPr>
          <p:nvPr/>
        </p:nvSpPr>
        <p:spPr>
          <a:xfrm>
            <a:off x="232754" y="4668805"/>
            <a:ext cx="7733161" cy="94310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Statistical Inference Mastery Score for Students who did not pass</a:t>
            </a:r>
          </a:p>
        </p:txBody>
      </p:sp>
      <p:sp>
        <p:nvSpPr>
          <p:cNvPr id="11" name="Title 1">
            <a:extLst>
              <a:ext uri="{FF2B5EF4-FFF2-40B4-BE49-F238E27FC236}">
                <a16:creationId xmlns:a16="http://schemas.microsoft.com/office/drawing/2014/main" id="{FDD6BB8D-8207-9144-8F61-02382702EDAA}"/>
              </a:ext>
            </a:extLst>
          </p:cNvPr>
          <p:cNvSpPr>
            <a:spLocks noGrp="1"/>
          </p:cNvSpPr>
          <p:nvPr>
            <p:ph type="title"/>
          </p:nvPr>
        </p:nvSpPr>
        <p:spPr>
          <a:xfrm>
            <a:off x="2924075" y="501378"/>
            <a:ext cx="4890654" cy="1293028"/>
          </a:xfrm>
        </p:spPr>
        <p:txBody>
          <a:bodyPr/>
          <a:lstStyle/>
          <a:p>
            <a:r>
              <a:rPr lang="en-US" dirty="0"/>
              <a:t>Fall 2018 Results</a:t>
            </a:r>
          </a:p>
        </p:txBody>
      </p:sp>
    </p:spTree>
    <p:extLst>
      <p:ext uri="{BB962C8B-B14F-4D97-AF65-F5344CB8AC3E}">
        <p14:creationId xmlns:p14="http://schemas.microsoft.com/office/powerpoint/2010/main" val="239904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F557-2D57-7045-9E94-72EC0338FCFD}"/>
              </a:ext>
            </a:extLst>
          </p:cNvPr>
          <p:cNvSpPr>
            <a:spLocks noGrp="1"/>
          </p:cNvSpPr>
          <p:nvPr>
            <p:ph type="title"/>
          </p:nvPr>
        </p:nvSpPr>
        <p:spPr>
          <a:xfrm>
            <a:off x="3472070" y="265043"/>
            <a:ext cx="8610600" cy="1295400"/>
          </a:xfrm>
        </p:spPr>
        <p:txBody>
          <a:bodyPr/>
          <a:lstStyle/>
          <a:p>
            <a:r>
              <a:rPr lang="en-US" dirty="0"/>
              <a:t>What worked and what didn’t</a:t>
            </a:r>
          </a:p>
        </p:txBody>
      </p:sp>
      <p:sp>
        <p:nvSpPr>
          <p:cNvPr id="4" name="Text Placeholder 3">
            <a:extLst>
              <a:ext uri="{FF2B5EF4-FFF2-40B4-BE49-F238E27FC236}">
                <a16:creationId xmlns:a16="http://schemas.microsoft.com/office/drawing/2014/main" id="{2269E47D-91A6-CF44-A37E-F05AFCA43DB2}"/>
              </a:ext>
            </a:extLst>
          </p:cNvPr>
          <p:cNvSpPr>
            <a:spLocks noGrp="1"/>
          </p:cNvSpPr>
          <p:nvPr>
            <p:ph type="body" idx="1"/>
          </p:nvPr>
        </p:nvSpPr>
        <p:spPr>
          <a:xfrm>
            <a:off x="914409" y="1388672"/>
            <a:ext cx="5079991" cy="823912"/>
          </a:xfrm>
        </p:spPr>
        <p:txBody>
          <a:bodyPr/>
          <a:lstStyle/>
          <a:p>
            <a:r>
              <a:rPr lang="en-US" dirty="0"/>
              <a:t>FALL 2018</a:t>
            </a:r>
          </a:p>
        </p:txBody>
      </p:sp>
      <p:sp>
        <p:nvSpPr>
          <p:cNvPr id="3" name="Content Placeholder 2">
            <a:extLst>
              <a:ext uri="{FF2B5EF4-FFF2-40B4-BE49-F238E27FC236}">
                <a16:creationId xmlns:a16="http://schemas.microsoft.com/office/drawing/2014/main" id="{A1DB66F2-F716-DF40-8070-BCB4201BC303}"/>
              </a:ext>
            </a:extLst>
          </p:cNvPr>
          <p:cNvSpPr>
            <a:spLocks noGrp="1"/>
          </p:cNvSpPr>
          <p:nvPr>
            <p:ph sz="half" idx="2"/>
          </p:nvPr>
        </p:nvSpPr>
        <p:spPr>
          <a:xfrm>
            <a:off x="258418" y="2212584"/>
            <a:ext cx="5739158" cy="4327364"/>
          </a:xfrm>
        </p:spPr>
        <p:txBody>
          <a:bodyPr>
            <a:normAutofit fontScale="92500" lnSpcReduction="20000"/>
          </a:bodyPr>
          <a:lstStyle/>
          <a:p>
            <a:r>
              <a:rPr lang="en-US" sz="2400" i="1" dirty="0">
                <a:latin typeface="+mj-lt"/>
              </a:rPr>
              <a:t>Instructors were cautiously supportive but unclear &amp; not convinced</a:t>
            </a:r>
          </a:p>
          <a:p>
            <a:r>
              <a:rPr lang="en-US" sz="2400" i="1" dirty="0">
                <a:latin typeface="+mj-lt"/>
              </a:rPr>
              <a:t>Students were confused</a:t>
            </a:r>
          </a:p>
          <a:p>
            <a:r>
              <a:rPr lang="en-US" sz="2400" i="1" dirty="0">
                <a:latin typeface="+mj-lt"/>
              </a:rPr>
              <a:t>Initial three standards were too broad &amp; vague</a:t>
            </a:r>
          </a:p>
          <a:p>
            <a:r>
              <a:rPr lang="en-US" sz="2400" b="1" dirty="0">
                <a:latin typeface="+mj-lt"/>
              </a:rPr>
              <a:t>Overall pass rates increased from previous years</a:t>
            </a:r>
            <a:endParaRPr lang="en-US" sz="2400" i="1" dirty="0">
              <a:latin typeface="+mj-lt"/>
            </a:endParaRPr>
          </a:p>
          <a:p>
            <a:r>
              <a:rPr lang="en-US" sz="2400" b="1" dirty="0">
                <a:latin typeface="+mj-lt"/>
              </a:rPr>
              <a:t>Increased focus on higher level thinking (analyze, model, create, critique)</a:t>
            </a:r>
          </a:p>
          <a:p>
            <a:r>
              <a:rPr lang="en-US" sz="2400" b="1" dirty="0">
                <a:latin typeface="+mj-lt"/>
              </a:rPr>
              <a:t>Student Empowerment</a:t>
            </a:r>
          </a:p>
          <a:p>
            <a:r>
              <a:rPr lang="en-US" sz="2400" b="1" dirty="0">
                <a:latin typeface="+mj-lt"/>
              </a:rPr>
              <a:t>Growth Mindset focused – opportunities to Fail Forward</a:t>
            </a:r>
          </a:p>
        </p:txBody>
      </p:sp>
      <p:sp>
        <p:nvSpPr>
          <p:cNvPr id="5" name="Text Placeholder 4">
            <a:extLst>
              <a:ext uri="{FF2B5EF4-FFF2-40B4-BE49-F238E27FC236}">
                <a16:creationId xmlns:a16="http://schemas.microsoft.com/office/drawing/2014/main" id="{E1214D19-DB71-154F-9011-2D7C39F544E4}"/>
              </a:ext>
            </a:extLst>
          </p:cNvPr>
          <p:cNvSpPr>
            <a:spLocks noGrp="1"/>
          </p:cNvSpPr>
          <p:nvPr>
            <p:ph type="body" sz="quarter" idx="3"/>
          </p:nvPr>
        </p:nvSpPr>
        <p:spPr>
          <a:xfrm>
            <a:off x="6400800" y="1368793"/>
            <a:ext cx="5105400" cy="823912"/>
          </a:xfrm>
        </p:spPr>
        <p:txBody>
          <a:bodyPr/>
          <a:lstStyle/>
          <a:p>
            <a:r>
              <a:rPr lang="en-US" dirty="0"/>
              <a:t>SPRING 2019</a:t>
            </a:r>
          </a:p>
        </p:txBody>
      </p:sp>
      <p:sp>
        <p:nvSpPr>
          <p:cNvPr id="6" name="Content Placeholder 5">
            <a:extLst>
              <a:ext uri="{FF2B5EF4-FFF2-40B4-BE49-F238E27FC236}">
                <a16:creationId xmlns:a16="http://schemas.microsoft.com/office/drawing/2014/main" id="{0C505E1D-F691-814A-93CA-A2230D3FEF2B}"/>
              </a:ext>
            </a:extLst>
          </p:cNvPr>
          <p:cNvSpPr>
            <a:spLocks noGrp="1"/>
          </p:cNvSpPr>
          <p:nvPr>
            <p:ph sz="quarter" idx="4"/>
          </p:nvPr>
        </p:nvSpPr>
        <p:spPr>
          <a:xfrm>
            <a:off x="5994400" y="2212584"/>
            <a:ext cx="6088270" cy="4380373"/>
          </a:xfrm>
        </p:spPr>
        <p:txBody>
          <a:bodyPr>
            <a:normAutofit fontScale="92500" lnSpcReduction="20000"/>
          </a:bodyPr>
          <a:lstStyle/>
          <a:p>
            <a:pPr>
              <a:lnSpc>
                <a:spcPts val="2000"/>
              </a:lnSpc>
            </a:pPr>
            <a:r>
              <a:rPr lang="en-US" sz="2400" dirty="0"/>
              <a:t>Instructors are very supportive of new, more detailed standards &amp; of MBG in general</a:t>
            </a:r>
          </a:p>
          <a:p>
            <a:pPr>
              <a:lnSpc>
                <a:spcPts val="2000"/>
              </a:lnSpc>
            </a:pPr>
            <a:r>
              <a:rPr lang="en-US" sz="2400" dirty="0"/>
              <a:t>24 total standards –  additional detail &amp; clarity, opportunity for consistent grading w/ maintained focus on higher level thinking</a:t>
            </a:r>
          </a:p>
          <a:p>
            <a:pPr>
              <a:lnSpc>
                <a:spcPts val="2000"/>
              </a:lnSpc>
            </a:pPr>
            <a:r>
              <a:rPr lang="en-US" sz="2400" dirty="0"/>
              <a:t>Student feedback incorporated into design of new standards</a:t>
            </a:r>
          </a:p>
          <a:p>
            <a:pPr>
              <a:lnSpc>
                <a:spcPts val="2000"/>
              </a:lnSpc>
            </a:pPr>
            <a:r>
              <a:rPr lang="en-US" sz="2400" dirty="0"/>
              <a:t>Videos explaining the grading system added to LMS</a:t>
            </a:r>
          </a:p>
          <a:p>
            <a:pPr>
              <a:lnSpc>
                <a:spcPts val="2000"/>
              </a:lnSpc>
            </a:pPr>
            <a:r>
              <a:rPr lang="en-US" sz="2400" dirty="0"/>
              <a:t>Increased student empowerment through additional retesting/resubmission</a:t>
            </a:r>
          </a:p>
        </p:txBody>
      </p:sp>
    </p:spTree>
    <p:extLst>
      <p:ext uri="{BB962C8B-B14F-4D97-AF65-F5344CB8AC3E}">
        <p14:creationId xmlns:p14="http://schemas.microsoft.com/office/powerpoint/2010/main" val="3735188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B22DF-CA0F-D54E-92FB-1A8B5752CF0C}"/>
              </a:ext>
            </a:extLst>
          </p:cNvPr>
          <p:cNvSpPr>
            <a:spLocks noGrp="1"/>
          </p:cNvSpPr>
          <p:nvPr>
            <p:ph type="title"/>
          </p:nvPr>
        </p:nvSpPr>
        <p:spPr/>
        <p:txBody>
          <a:bodyPr>
            <a:normAutofit/>
          </a:bodyPr>
          <a:lstStyle/>
          <a:p>
            <a:r>
              <a:rPr lang="en-US" sz="4800" dirty="0"/>
              <a:t>Today’s environment</a:t>
            </a:r>
          </a:p>
        </p:txBody>
      </p:sp>
      <p:sp>
        <p:nvSpPr>
          <p:cNvPr id="3" name="Content Placeholder 2">
            <a:extLst>
              <a:ext uri="{FF2B5EF4-FFF2-40B4-BE49-F238E27FC236}">
                <a16:creationId xmlns:a16="http://schemas.microsoft.com/office/drawing/2014/main" id="{05759D60-BD2C-A049-9955-78CEF9A97A13}"/>
              </a:ext>
            </a:extLst>
          </p:cNvPr>
          <p:cNvSpPr>
            <a:spLocks noGrp="1"/>
          </p:cNvSpPr>
          <p:nvPr>
            <p:ph idx="1"/>
          </p:nvPr>
        </p:nvSpPr>
        <p:spPr/>
        <p:txBody>
          <a:bodyPr/>
          <a:lstStyle/>
          <a:p>
            <a:r>
              <a:rPr lang="en-US" sz="3200" dirty="0"/>
              <a:t>EO 1110 Implementation</a:t>
            </a:r>
          </a:p>
          <a:p>
            <a:r>
              <a:rPr lang="en-US" sz="3200" dirty="0"/>
              <a:t>Statistics at Scale</a:t>
            </a:r>
          </a:p>
          <a:p>
            <a:r>
              <a:rPr lang="en-US" sz="3200" dirty="0"/>
              <a:t>Lack of Preparation</a:t>
            </a:r>
          </a:p>
          <a:p>
            <a:r>
              <a:rPr lang="en-US" sz="3200" dirty="0"/>
              <a:t>Need for coordination and consistency due to scale of implementation</a:t>
            </a:r>
          </a:p>
          <a:p>
            <a:r>
              <a:rPr lang="en-US" sz="3200" dirty="0"/>
              <a:t>What does an “A” mean? What does “passing” mean?</a:t>
            </a:r>
            <a:endParaRPr lang="en-US" dirty="0"/>
          </a:p>
        </p:txBody>
      </p:sp>
    </p:spTree>
    <p:extLst>
      <p:ext uri="{BB962C8B-B14F-4D97-AF65-F5344CB8AC3E}">
        <p14:creationId xmlns:p14="http://schemas.microsoft.com/office/powerpoint/2010/main" val="85174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3E3AB-74EE-174F-9718-B4CD3A95DF44}"/>
              </a:ext>
            </a:extLst>
          </p:cNvPr>
          <p:cNvSpPr>
            <a:spLocks noGrp="1"/>
          </p:cNvSpPr>
          <p:nvPr>
            <p:ph type="title"/>
          </p:nvPr>
        </p:nvSpPr>
        <p:spPr>
          <a:xfrm>
            <a:off x="412376" y="1326773"/>
            <a:ext cx="11654118" cy="838201"/>
          </a:xfrm>
        </p:spPr>
        <p:txBody>
          <a:bodyPr>
            <a:normAutofit fontScale="90000"/>
          </a:bodyPr>
          <a:lstStyle/>
          <a:p>
            <a:r>
              <a:rPr lang="en-US" dirty="0"/>
              <a:t>Traditional grading systems – Why Change?</a:t>
            </a:r>
          </a:p>
        </p:txBody>
      </p:sp>
      <p:sp>
        <p:nvSpPr>
          <p:cNvPr id="3" name="Content Placeholder 2">
            <a:extLst>
              <a:ext uri="{FF2B5EF4-FFF2-40B4-BE49-F238E27FC236}">
                <a16:creationId xmlns:a16="http://schemas.microsoft.com/office/drawing/2014/main" id="{A6BB27CB-9EDC-7347-B01C-B0954D0C7080}"/>
              </a:ext>
            </a:extLst>
          </p:cNvPr>
          <p:cNvSpPr>
            <a:spLocks noGrp="1"/>
          </p:cNvSpPr>
          <p:nvPr>
            <p:ph idx="1"/>
          </p:nvPr>
        </p:nvSpPr>
        <p:spPr>
          <a:xfrm>
            <a:off x="685800" y="2676293"/>
            <a:ext cx="10820400" cy="3542392"/>
          </a:xfrm>
        </p:spPr>
        <p:txBody>
          <a:bodyPr>
            <a:normAutofit/>
          </a:bodyPr>
          <a:lstStyle/>
          <a:p>
            <a:r>
              <a:rPr lang="en-US" sz="3200" dirty="0"/>
              <a:t>Student learning outcomes at the course level</a:t>
            </a:r>
          </a:p>
          <a:p>
            <a:pPr lvl="1"/>
            <a:r>
              <a:rPr lang="en-US" sz="2800" dirty="0"/>
              <a:t>How to assess them?</a:t>
            </a:r>
          </a:p>
          <a:p>
            <a:r>
              <a:rPr lang="en-US" sz="3200" dirty="0"/>
              <a:t>Hunting for Partial Credit</a:t>
            </a:r>
          </a:p>
          <a:p>
            <a:r>
              <a:rPr lang="en-US" sz="3200" dirty="0"/>
              <a:t>Who has the responsibility for a grade?</a:t>
            </a:r>
          </a:p>
        </p:txBody>
      </p:sp>
    </p:spTree>
    <p:extLst>
      <p:ext uri="{BB962C8B-B14F-4D97-AF65-F5344CB8AC3E}">
        <p14:creationId xmlns:p14="http://schemas.microsoft.com/office/powerpoint/2010/main" val="1326733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95B45-2664-0A4A-81F0-48A499EA73AE}"/>
              </a:ext>
            </a:extLst>
          </p:cNvPr>
          <p:cNvSpPr>
            <a:spLocks noGrp="1"/>
          </p:cNvSpPr>
          <p:nvPr>
            <p:ph type="title"/>
          </p:nvPr>
        </p:nvSpPr>
        <p:spPr/>
        <p:txBody>
          <a:bodyPr/>
          <a:lstStyle/>
          <a:p>
            <a:r>
              <a:rPr lang="en-US" dirty="0"/>
              <a:t>What is Mastery-Based Grading?</a:t>
            </a:r>
          </a:p>
        </p:txBody>
      </p:sp>
      <p:sp>
        <p:nvSpPr>
          <p:cNvPr id="3" name="Content Placeholder 2">
            <a:extLst>
              <a:ext uri="{FF2B5EF4-FFF2-40B4-BE49-F238E27FC236}">
                <a16:creationId xmlns:a16="http://schemas.microsoft.com/office/drawing/2014/main" id="{3FDDF203-D69A-8C4B-9387-609F642AB558}"/>
              </a:ext>
            </a:extLst>
          </p:cNvPr>
          <p:cNvSpPr>
            <a:spLocks noGrp="1"/>
          </p:cNvSpPr>
          <p:nvPr>
            <p:ph idx="1"/>
          </p:nvPr>
        </p:nvSpPr>
        <p:spPr/>
        <p:txBody>
          <a:bodyPr>
            <a:normAutofit/>
          </a:bodyPr>
          <a:lstStyle/>
          <a:p>
            <a:r>
              <a:rPr lang="en-US" sz="2800" dirty="0"/>
              <a:t>Clear Standards relating course content to SLOs</a:t>
            </a:r>
          </a:p>
          <a:p>
            <a:r>
              <a:rPr lang="en-US" sz="2800" dirty="0"/>
              <a:t>Student grades dependent on quantity of material mastery at a sufficient level</a:t>
            </a:r>
          </a:p>
          <a:p>
            <a:r>
              <a:rPr lang="en-US" sz="2800" dirty="0"/>
              <a:t>Opportunities to demonstrate mastery throughout the semester</a:t>
            </a:r>
          </a:p>
          <a:p>
            <a:r>
              <a:rPr lang="en-US" sz="2800" dirty="0"/>
              <a:t>Material not related to demonstrating mastery is not assessed for final grading</a:t>
            </a:r>
          </a:p>
        </p:txBody>
      </p:sp>
    </p:spTree>
    <p:extLst>
      <p:ext uri="{BB962C8B-B14F-4D97-AF65-F5344CB8AC3E}">
        <p14:creationId xmlns:p14="http://schemas.microsoft.com/office/powerpoint/2010/main" val="353408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F3559-3A43-9340-8D65-C6E42DC416F9}"/>
              </a:ext>
            </a:extLst>
          </p:cNvPr>
          <p:cNvSpPr>
            <a:spLocks noGrp="1"/>
          </p:cNvSpPr>
          <p:nvPr>
            <p:ph type="title"/>
          </p:nvPr>
        </p:nvSpPr>
        <p:spPr>
          <a:xfrm>
            <a:off x="0" y="1062547"/>
            <a:ext cx="11506200" cy="1293028"/>
          </a:xfrm>
        </p:spPr>
        <p:txBody>
          <a:bodyPr>
            <a:normAutofit/>
          </a:bodyPr>
          <a:lstStyle/>
          <a:p>
            <a:r>
              <a:rPr lang="en-US" dirty="0"/>
              <a:t>Mastery-based grading(MBG) </a:t>
            </a:r>
            <a:br>
              <a:rPr lang="en-US" dirty="0"/>
            </a:br>
            <a:r>
              <a:rPr lang="en-US" dirty="0"/>
              <a:t>the Standards</a:t>
            </a:r>
          </a:p>
        </p:txBody>
      </p:sp>
      <p:sp>
        <p:nvSpPr>
          <p:cNvPr id="3" name="Content Placeholder 2">
            <a:extLst>
              <a:ext uri="{FF2B5EF4-FFF2-40B4-BE49-F238E27FC236}">
                <a16:creationId xmlns:a16="http://schemas.microsoft.com/office/drawing/2014/main" id="{140B9CB0-B8EE-994D-A80D-F7D3A4073D8C}"/>
              </a:ext>
            </a:extLst>
          </p:cNvPr>
          <p:cNvSpPr>
            <a:spLocks noGrp="1"/>
          </p:cNvSpPr>
          <p:nvPr>
            <p:ph idx="1"/>
          </p:nvPr>
        </p:nvSpPr>
        <p:spPr>
          <a:xfrm>
            <a:off x="685800" y="2427637"/>
            <a:ext cx="10820400" cy="4024125"/>
          </a:xfrm>
        </p:spPr>
        <p:txBody>
          <a:bodyPr>
            <a:normAutofit lnSpcReduction="10000"/>
          </a:bodyPr>
          <a:lstStyle/>
          <a:p>
            <a:r>
              <a:rPr lang="en-US" dirty="0"/>
              <a:t>Developed specific standards that tie course content directly to student learning outcomes</a:t>
            </a:r>
          </a:p>
          <a:p>
            <a:r>
              <a:rPr lang="en-US" dirty="0"/>
              <a:t>Sample Descriptive Statistics Standards;</a:t>
            </a:r>
          </a:p>
          <a:p>
            <a:pPr lvl="1"/>
            <a:r>
              <a:rPr lang="en-US" dirty="0"/>
              <a:t>D3: Describe, use and identify different types of statistical studies, including observational study, experiment, census, and sample survey.</a:t>
            </a:r>
          </a:p>
          <a:p>
            <a:pPr lvl="1"/>
            <a:r>
              <a:rPr lang="en-US" dirty="0"/>
              <a:t>D4: Critique and modify the design of statistical studies, including finding and repairing flaws in the study design and data collection methodologies, such as issues of confounding and blinding.</a:t>
            </a:r>
            <a:endParaRPr lang="en-US" i="1" dirty="0">
              <a:solidFill>
                <a:srgbClr val="FF0000"/>
              </a:solidFill>
            </a:endParaRPr>
          </a:p>
          <a:p>
            <a:r>
              <a:rPr lang="en-US" dirty="0"/>
              <a:t>Sample Communications and Reasoning Standard:</a:t>
            </a:r>
          </a:p>
          <a:p>
            <a:pPr lvl="1"/>
            <a:r>
              <a:rPr lang="en-US" dirty="0"/>
              <a:t>CR3: Use both graphical and numerical summary statistics to draw conclusions about a data set or to compare different data sets. Properly use sample statistics to draw conclusions about the population, recognizing any underlying assumptions or limits of the analysis. </a:t>
            </a:r>
          </a:p>
          <a:p>
            <a:endParaRPr lang="en-US" dirty="0"/>
          </a:p>
          <a:p>
            <a:endParaRPr lang="en-US" dirty="0"/>
          </a:p>
        </p:txBody>
      </p:sp>
    </p:spTree>
    <p:extLst>
      <p:ext uri="{BB962C8B-B14F-4D97-AF65-F5344CB8AC3E}">
        <p14:creationId xmlns:p14="http://schemas.microsoft.com/office/powerpoint/2010/main" val="110139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47691-DE8C-AC45-AD18-92B1BA5327AF}"/>
              </a:ext>
            </a:extLst>
          </p:cNvPr>
          <p:cNvSpPr>
            <a:spLocks noGrp="1"/>
          </p:cNvSpPr>
          <p:nvPr>
            <p:ph type="title"/>
          </p:nvPr>
        </p:nvSpPr>
        <p:spPr>
          <a:xfrm>
            <a:off x="1141413" y="777542"/>
            <a:ext cx="9905998" cy="767830"/>
          </a:xfrm>
        </p:spPr>
        <p:txBody>
          <a:bodyPr>
            <a:normAutofit/>
          </a:bodyPr>
          <a:lstStyle/>
          <a:p>
            <a:r>
              <a:rPr lang="en-US" dirty="0"/>
              <a:t>Example - assessing content</a:t>
            </a:r>
          </a:p>
        </p:txBody>
      </p:sp>
      <p:sp>
        <p:nvSpPr>
          <p:cNvPr id="3" name="Content Placeholder 2">
            <a:extLst>
              <a:ext uri="{FF2B5EF4-FFF2-40B4-BE49-F238E27FC236}">
                <a16:creationId xmlns:a16="http://schemas.microsoft.com/office/drawing/2014/main" id="{6CB45930-F71D-5E4D-9FAC-08D6A498F526}"/>
              </a:ext>
            </a:extLst>
          </p:cNvPr>
          <p:cNvSpPr>
            <a:spLocks noGrp="1"/>
          </p:cNvSpPr>
          <p:nvPr>
            <p:ph idx="1"/>
          </p:nvPr>
        </p:nvSpPr>
        <p:spPr>
          <a:xfrm>
            <a:off x="536713" y="1888435"/>
            <a:ext cx="11211339" cy="4731025"/>
          </a:xfrm>
        </p:spPr>
        <p:txBody>
          <a:bodyPr>
            <a:normAutofit fontScale="92500" lnSpcReduction="10000"/>
          </a:bodyPr>
          <a:lstStyle/>
          <a:p>
            <a:pPr marL="0" lvl="0" indent="0">
              <a:buNone/>
            </a:pPr>
            <a:r>
              <a:rPr lang="en-US" sz="3200" dirty="0"/>
              <a:t>Researchers are interested in evaluating the effectiveness of fertilizer and irrigation on poplar tree health. Fertilizer is used with one group of 75 poplar trees in a sunny region, and irrigation is used with 51 poplar trees in a cloudy region. The researchers doing the measurements of tree health are aware of which trees receive fertilizer and which trees receive irrigation. </a:t>
            </a:r>
            <a:br>
              <a:rPr lang="en-US" sz="3200" dirty="0"/>
            </a:br>
            <a:endParaRPr lang="en-US" sz="3200" dirty="0"/>
          </a:p>
          <a:p>
            <a:pPr marL="914400" lvl="1" indent="-457200">
              <a:buFont typeface="+mj-lt"/>
              <a:buAutoNum type="alphaLcParenR"/>
            </a:pPr>
            <a:r>
              <a:rPr lang="en-US" sz="2800" dirty="0"/>
              <a:t>Is this an experiment or an observational study? Explain why.</a:t>
            </a:r>
          </a:p>
          <a:p>
            <a:pPr marL="914400" lvl="1" indent="-457200">
              <a:buFont typeface="+mj-lt"/>
              <a:buAutoNum type="alphaLcParenR"/>
            </a:pPr>
            <a:r>
              <a:rPr lang="en-US" sz="2800" dirty="0"/>
              <a:t>Identify any problems with the design that are likely to cause confounding and explain how the problems could be avoided.</a:t>
            </a:r>
            <a:endParaRPr lang="en-US" dirty="0"/>
          </a:p>
        </p:txBody>
      </p:sp>
    </p:spTree>
    <p:extLst>
      <p:ext uri="{BB962C8B-B14F-4D97-AF65-F5344CB8AC3E}">
        <p14:creationId xmlns:p14="http://schemas.microsoft.com/office/powerpoint/2010/main" val="2934004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F3559-3A43-9340-8D65-C6E42DC416F9}"/>
              </a:ext>
            </a:extLst>
          </p:cNvPr>
          <p:cNvSpPr>
            <a:spLocks noGrp="1"/>
          </p:cNvSpPr>
          <p:nvPr>
            <p:ph type="title"/>
          </p:nvPr>
        </p:nvSpPr>
        <p:spPr/>
        <p:txBody>
          <a:bodyPr>
            <a:normAutofit/>
          </a:bodyPr>
          <a:lstStyle/>
          <a:p>
            <a:r>
              <a:rPr lang="en-US" dirty="0"/>
              <a:t>Mastery-based grading – Course Grade</a:t>
            </a:r>
          </a:p>
        </p:txBody>
      </p:sp>
      <p:sp>
        <p:nvSpPr>
          <p:cNvPr id="3" name="Content Placeholder 2">
            <a:extLst>
              <a:ext uri="{FF2B5EF4-FFF2-40B4-BE49-F238E27FC236}">
                <a16:creationId xmlns:a16="http://schemas.microsoft.com/office/drawing/2014/main" id="{140B9CB0-B8EE-994D-A80D-F7D3A4073D8C}"/>
              </a:ext>
            </a:extLst>
          </p:cNvPr>
          <p:cNvSpPr>
            <a:spLocks noGrp="1"/>
          </p:cNvSpPr>
          <p:nvPr>
            <p:ph sz="half" idx="1"/>
          </p:nvPr>
        </p:nvSpPr>
        <p:spPr/>
        <p:txBody>
          <a:bodyPr>
            <a:normAutofit/>
          </a:bodyPr>
          <a:lstStyle/>
          <a:p>
            <a:pPr marL="0" indent="0">
              <a:buNone/>
            </a:pPr>
            <a:endParaRPr lang="en-US" dirty="0"/>
          </a:p>
          <a:p>
            <a:r>
              <a:rPr lang="en-US" dirty="0"/>
              <a:t>Assessment of mastery in three  rubric graded assignments</a:t>
            </a:r>
          </a:p>
          <a:p>
            <a:r>
              <a:rPr lang="en-US" dirty="0"/>
              <a:t>Levels of mastery: </a:t>
            </a:r>
          </a:p>
          <a:p>
            <a:pPr lvl="1"/>
            <a:r>
              <a:rPr lang="en-US" dirty="0"/>
              <a:t>Exceeds Mastery, Meets Mastery, Near Mastery, Well Below Mastery, Not Assessable</a:t>
            </a:r>
          </a:p>
          <a:p>
            <a:r>
              <a:rPr lang="en-US" dirty="0"/>
              <a:t>Digital badges for low-stakes participation assignments and attendance</a:t>
            </a:r>
          </a:p>
          <a:p>
            <a:endParaRPr lang="en-US" dirty="0"/>
          </a:p>
          <a:p>
            <a:endParaRPr lang="en-US" dirty="0"/>
          </a:p>
          <a:p>
            <a:pPr marL="0" indent="0">
              <a:buNone/>
            </a:pPr>
            <a:endParaRPr lang="en-US" dirty="0"/>
          </a:p>
          <a:p>
            <a:endParaRPr lang="en-US" dirty="0"/>
          </a:p>
          <a:p>
            <a:endParaRPr lang="en-US" dirty="0"/>
          </a:p>
        </p:txBody>
      </p:sp>
      <p:sp>
        <p:nvSpPr>
          <p:cNvPr id="4" name="Content Placeholder 3">
            <a:extLst>
              <a:ext uri="{FF2B5EF4-FFF2-40B4-BE49-F238E27FC236}">
                <a16:creationId xmlns:a16="http://schemas.microsoft.com/office/drawing/2014/main" id="{68CA6648-BA9B-2240-BEE1-83C3F78149F0}"/>
              </a:ext>
            </a:extLst>
          </p:cNvPr>
          <p:cNvSpPr>
            <a:spLocks noGrp="1"/>
          </p:cNvSpPr>
          <p:nvPr>
            <p:ph sz="half" idx="2"/>
          </p:nvPr>
        </p:nvSpPr>
        <p:spPr/>
        <p:txBody>
          <a:bodyPr/>
          <a:lstStyle/>
          <a:p>
            <a:pPr marL="0" indent="0">
              <a:buNone/>
            </a:pPr>
            <a:r>
              <a:rPr lang="en-US" dirty="0"/>
              <a:t>Overall Course grade</a:t>
            </a:r>
          </a:p>
        </p:txBody>
      </p:sp>
      <p:pic>
        <p:nvPicPr>
          <p:cNvPr id="6" name="Picture 5">
            <a:extLst>
              <a:ext uri="{FF2B5EF4-FFF2-40B4-BE49-F238E27FC236}">
                <a16:creationId xmlns:a16="http://schemas.microsoft.com/office/drawing/2014/main" id="{B99BF665-EAA8-AA46-B6B6-FC81B6F8EAE7}"/>
              </a:ext>
            </a:extLst>
          </p:cNvPr>
          <p:cNvPicPr>
            <a:picLocks noChangeAspect="1"/>
          </p:cNvPicPr>
          <p:nvPr/>
        </p:nvPicPr>
        <p:blipFill>
          <a:blip r:embed="rId3"/>
          <a:stretch>
            <a:fillRect/>
          </a:stretch>
        </p:blipFill>
        <p:spPr>
          <a:xfrm>
            <a:off x="5860079" y="2771355"/>
            <a:ext cx="5958241" cy="2870531"/>
          </a:xfrm>
          <a:prstGeom prst="rect">
            <a:avLst/>
          </a:prstGeom>
        </p:spPr>
      </p:pic>
    </p:spTree>
    <p:extLst>
      <p:ext uri="{BB962C8B-B14F-4D97-AF65-F5344CB8AC3E}">
        <p14:creationId xmlns:p14="http://schemas.microsoft.com/office/powerpoint/2010/main" val="6383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81FC-1CEE-ED40-A2DF-DC99E36907BF}"/>
              </a:ext>
            </a:extLst>
          </p:cNvPr>
          <p:cNvSpPr>
            <a:spLocks noGrp="1"/>
          </p:cNvSpPr>
          <p:nvPr>
            <p:ph type="title"/>
          </p:nvPr>
        </p:nvSpPr>
        <p:spPr/>
        <p:txBody>
          <a:bodyPr/>
          <a:lstStyle/>
          <a:p>
            <a:r>
              <a:rPr lang="en-US" dirty="0"/>
              <a:t>Reassessment to allow for demonstration of mastery</a:t>
            </a:r>
          </a:p>
        </p:txBody>
      </p:sp>
      <p:sp>
        <p:nvSpPr>
          <p:cNvPr id="3" name="Content Placeholder 2">
            <a:extLst>
              <a:ext uri="{FF2B5EF4-FFF2-40B4-BE49-F238E27FC236}">
                <a16:creationId xmlns:a16="http://schemas.microsoft.com/office/drawing/2014/main" id="{F567BBEE-5C44-5A4C-9C5F-2A053F99F702}"/>
              </a:ext>
            </a:extLst>
          </p:cNvPr>
          <p:cNvSpPr>
            <a:spLocks noGrp="1"/>
          </p:cNvSpPr>
          <p:nvPr>
            <p:ph idx="1"/>
          </p:nvPr>
        </p:nvSpPr>
        <p:spPr/>
        <p:txBody>
          <a:bodyPr>
            <a:normAutofit/>
          </a:bodyPr>
          <a:lstStyle/>
          <a:p>
            <a:r>
              <a:rPr lang="en-US" sz="3200" dirty="0"/>
              <a:t>Each statistics standard is assessed in three major assignments: in-class lab, project, and midterm</a:t>
            </a:r>
          </a:p>
          <a:p>
            <a:r>
              <a:rPr lang="en-US" sz="3200" dirty="0"/>
              <a:t>One assessment trio for descriptive and one for inferential statistics</a:t>
            </a:r>
          </a:p>
          <a:p>
            <a:r>
              <a:rPr lang="en-US" sz="3200" dirty="0"/>
              <a:t>Reassessment:</a:t>
            </a:r>
          </a:p>
          <a:p>
            <a:pPr lvl="1"/>
            <a:r>
              <a:rPr lang="en-US" sz="3000" dirty="0"/>
              <a:t>Fall 2018: final exam</a:t>
            </a:r>
          </a:p>
          <a:p>
            <a:pPr lvl="1"/>
            <a:r>
              <a:rPr lang="en-US" sz="3000" dirty="0"/>
              <a:t>Spring 2019: resubmission of assessments, retesting, final exam </a:t>
            </a:r>
          </a:p>
        </p:txBody>
      </p:sp>
    </p:spTree>
    <p:extLst>
      <p:ext uri="{BB962C8B-B14F-4D97-AF65-F5344CB8AC3E}">
        <p14:creationId xmlns:p14="http://schemas.microsoft.com/office/powerpoint/2010/main" val="2179925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F167-8375-F645-8C66-8E81C141E27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B8322467-966E-B042-A87C-FAC439CA96EA}"/>
              </a:ext>
            </a:extLst>
          </p:cNvPr>
          <p:cNvSpPr>
            <a:spLocks noGrp="1"/>
          </p:cNvSpPr>
          <p:nvPr>
            <p:ph idx="1"/>
          </p:nvPr>
        </p:nvSpPr>
        <p:spPr>
          <a:xfrm>
            <a:off x="1141412" y="2057401"/>
            <a:ext cx="9905999" cy="4004185"/>
          </a:xfrm>
        </p:spPr>
        <p:txBody>
          <a:bodyPr>
            <a:normAutofit lnSpcReduction="10000"/>
          </a:bodyPr>
          <a:lstStyle/>
          <a:p>
            <a:pPr marL="0" indent="0">
              <a:buNone/>
            </a:pPr>
            <a:r>
              <a:rPr lang="en-US" sz="3500" dirty="0"/>
              <a:t>Mastery-Based Grading:</a:t>
            </a:r>
          </a:p>
          <a:p>
            <a:r>
              <a:rPr lang="en-US" sz="3500" dirty="0"/>
              <a:t>Reduces scheming and grade grubbing</a:t>
            </a:r>
          </a:p>
          <a:p>
            <a:r>
              <a:rPr lang="en-US" sz="3500" dirty="0"/>
              <a:t>Places the responsibility on students for their grades</a:t>
            </a:r>
          </a:p>
          <a:p>
            <a:r>
              <a:rPr lang="en-US" sz="3500" dirty="0"/>
              <a:t>Provides assessments that are more forgiving and track with studies in cognition</a:t>
            </a:r>
          </a:p>
          <a:p>
            <a:r>
              <a:rPr lang="en-US" sz="3200" dirty="0"/>
              <a:t>Increases metacognition and self-awareness in students</a:t>
            </a:r>
          </a:p>
        </p:txBody>
      </p:sp>
    </p:spTree>
    <p:extLst>
      <p:ext uri="{BB962C8B-B14F-4D97-AF65-F5344CB8AC3E}">
        <p14:creationId xmlns:p14="http://schemas.microsoft.com/office/powerpoint/2010/main" val="42435346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{6F7764A6-7FF0-2041-8457-6AE43A6CBBEA}tf10001079</Template>
  <TotalTime>3191</TotalTime>
  <Words>2005</Words>
  <Application>Microsoft Macintosh PowerPoint</Application>
  <PresentationFormat>Widescreen</PresentationFormat>
  <Paragraphs>151</Paragraphs>
  <Slides>15</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Vapor Trail</vt:lpstr>
      <vt:lpstr>Mastery-based grading at scale in GE Statistics </vt:lpstr>
      <vt:lpstr>Today’s environment</vt:lpstr>
      <vt:lpstr>Traditional grading systems – Why Change?</vt:lpstr>
      <vt:lpstr>What is Mastery-Based Grading?</vt:lpstr>
      <vt:lpstr>Mastery-based grading(MBG)  the Standards</vt:lpstr>
      <vt:lpstr>Example - assessing content</vt:lpstr>
      <vt:lpstr>Mastery-based grading – Course Grade</vt:lpstr>
      <vt:lpstr>Reassessment to allow for demonstration of mastery</vt:lpstr>
      <vt:lpstr>SUMMARY</vt:lpstr>
      <vt:lpstr>Fall 2018 Standards &amp; Results</vt:lpstr>
      <vt:lpstr>PowerPoint Presentation</vt:lpstr>
      <vt:lpstr>Fall 2018 Results</vt:lpstr>
      <vt:lpstr>Fall 2018 Results</vt:lpstr>
      <vt:lpstr>Fall 2018 Results</vt:lpstr>
      <vt:lpstr>What worked and what didn’t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Mastery-based grading in the calculus classroom</dc:title>
  <dc:creator>Byrnes, Sharona L</dc:creator>
  <cp:lastModifiedBy>Byrnes, Sharona L</cp:lastModifiedBy>
  <cp:revision>52</cp:revision>
  <cp:lastPrinted>2018-04-06T13:13:23Z</cp:lastPrinted>
  <dcterms:created xsi:type="dcterms:W3CDTF">2018-04-03T16:01:55Z</dcterms:created>
  <dcterms:modified xsi:type="dcterms:W3CDTF">2019-02-01T20:08:49Z</dcterms:modified>
</cp:coreProperties>
</file>