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00" r:id="rId3"/>
    <p:sldId id="261" r:id="rId4"/>
    <p:sldId id="273" r:id="rId5"/>
    <p:sldId id="301" r:id="rId6"/>
    <p:sldId id="258" r:id="rId7"/>
    <p:sldId id="260" r:id="rId8"/>
    <p:sldId id="257" r:id="rId9"/>
    <p:sldId id="282" r:id="rId10"/>
    <p:sldId id="288" r:id="rId11"/>
    <p:sldId id="305" r:id="rId12"/>
    <p:sldId id="306" r:id="rId13"/>
    <p:sldId id="281" r:id="rId14"/>
    <p:sldId id="307" r:id="rId15"/>
    <p:sldId id="259" r:id="rId16"/>
    <p:sldId id="308" r:id="rId17"/>
    <p:sldId id="311" r:id="rId18"/>
    <p:sldId id="310" r:id="rId19"/>
    <p:sldId id="30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851"/>
    <a:srgbClr val="6293E8"/>
    <a:srgbClr val="0B3D29"/>
    <a:srgbClr val="DEA924"/>
    <a:srgbClr val="9B0708"/>
    <a:srgbClr val="99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E680F-D551-3C43-9E5E-E511F0A09D99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2D78-313D-8545-A0CE-E5FC3163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CBMS statement, MAA instructional practices guide,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B2D78-313D-8545-A0CE-E5FC3163E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CBMS statement, MAA instructional practices guide,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B2D78-313D-8545-A0CE-E5FC3163EE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2027" y="1887278"/>
            <a:ext cx="6162686" cy="633027"/>
          </a:xfrm>
        </p:spPr>
        <p:txBody>
          <a:bodyPr anchor="t"/>
          <a:lstStyle>
            <a:lvl1pPr algn="l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32027" y="2520306"/>
            <a:ext cx="6162686" cy="332622"/>
          </a:xfrm>
        </p:spPr>
        <p:txBody>
          <a:bodyPr anchor="b"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3242" y="204789"/>
            <a:ext cx="6635750" cy="35503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ght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2027" y="1887278"/>
            <a:ext cx="6162686" cy="633027"/>
          </a:xfrm>
        </p:spPr>
        <p:txBody>
          <a:bodyPr anchor="t"/>
          <a:lstStyle>
            <a:lvl1pPr algn="l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32027" y="2520306"/>
            <a:ext cx="6162686" cy="332622"/>
          </a:xfrm>
        </p:spPr>
        <p:txBody>
          <a:bodyPr anchor="b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5465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52030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B3D29"/>
                </a:solidFill>
              </a:defRPr>
            </a:lvl1pPr>
            <a:lvl2pPr>
              <a:defRPr sz="1800">
                <a:solidFill>
                  <a:srgbClr val="0B3D29"/>
                </a:solidFill>
              </a:defRPr>
            </a:lvl2pPr>
            <a:lvl3pPr>
              <a:defRPr sz="1500">
                <a:solidFill>
                  <a:srgbClr val="0B3D29"/>
                </a:solidFill>
              </a:defRPr>
            </a:lvl3pPr>
            <a:lvl4pPr>
              <a:defRPr sz="1350">
                <a:solidFill>
                  <a:srgbClr val="0B3D29"/>
                </a:solidFill>
              </a:defRPr>
            </a:lvl4pPr>
            <a:lvl5pPr>
              <a:defRPr sz="1350">
                <a:solidFill>
                  <a:srgbClr val="0B3D2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B3D29"/>
                </a:solidFill>
              </a:defRPr>
            </a:lvl1pPr>
            <a:lvl2pPr>
              <a:defRPr sz="1800">
                <a:solidFill>
                  <a:srgbClr val="0B3D29"/>
                </a:solidFill>
              </a:defRPr>
            </a:lvl2pPr>
            <a:lvl3pPr>
              <a:defRPr sz="1500">
                <a:solidFill>
                  <a:srgbClr val="0B3D29"/>
                </a:solidFill>
              </a:defRPr>
            </a:lvl3pPr>
            <a:lvl4pPr>
              <a:defRPr sz="1350">
                <a:solidFill>
                  <a:srgbClr val="0B3D29"/>
                </a:solidFill>
              </a:defRPr>
            </a:lvl4pPr>
            <a:lvl5pPr>
              <a:defRPr sz="1350">
                <a:solidFill>
                  <a:srgbClr val="0B3D2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B3D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rgbClr val="0B3D29"/>
                </a:solidFill>
              </a:defRPr>
            </a:lvl1pPr>
            <a:lvl2pPr>
              <a:defRPr sz="1500">
                <a:solidFill>
                  <a:srgbClr val="0B3D29"/>
                </a:solidFill>
              </a:defRPr>
            </a:lvl2pPr>
            <a:lvl3pPr>
              <a:defRPr sz="1350">
                <a:solidFill>
                  <a:srgbClr val="0B3D29"/>
                </a:solidFill>
              </a:defRPr>
            </a:lvl3pPr>
            <a:lvl4pPr>
              <a:defRPr sz="1200">
                <a:solidFill>
                  <a:srgbClr val="0B3D29"/>
                </a:solidFill>
              </a:defRPr>
            </a:lvl4pPr>
            <a:lvl5pPr>
              <a:defRPr sz="1200">
                <a:solidFill>
                  <a:srgbClr val="0B3D29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B3D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rgbClr val="0B3D29"/>
                </a:solidFill>
              </a:defRPr>
            </a:lvl1pPr>
            <a:lvl2pPr>
              <a:defRPr sz="1500">
                <a:solidFill>
                  <a:srgbClr val="0B3D29"/>
                </a:solidFill>
              </a:defRPr>
            </a:lvl2pPr>
            <a:lvl3pPr>
              <a:defRPr sz="1350">
                <a:solidFill>
                  <a:srgbClr val="0B3D29"/>
                </a:solidFill>
              </a:defRPr>
            </a:lvl3pPr>
            <a:lvl4pPr>
              <a:defRPr sz="1200">
                <a:solidFill>
                  <a:srgbClr val="0B3D29"/>
                </a:solidFill>
              </a:defRPr>
            </a:lvl4pPr>
            <a:lvl5pPr>
              <a:defRPr sz="1200">
                <a:solidFill>
                  <a:srgbClr val="0B3D29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" y="378651"/>
            <a:ext cx="6864350" cy="311435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612451"/>
            <a:ext cx="6864350" cy="429197"/>
          </a:xfrm>
        </p:spPr>
        <p:txBody>
          <a:bodyPr anchor="b"/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Capti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rgbClr val="0B3D2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85934" y="16256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92801" y="17843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5465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light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63242" y="204789"/>
            <a:ext cx="6635750" cy="35503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" y="378651"/>
            <a:ext cx="6864350" cy="311435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3612451"/>
            <a:ext cx="6864350" cy="429197"/>
          </a:xfrm>
        </p:spPr>
        <p:txBody>
          <a:bodyPr anchor="b"/>
          <a:lstStyle>
            <a:lvl1pPr algn="l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94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8" r:id="rId6"/>
    <p:sldLayoutId id="2147483654" r:id="rId7"/>
    <p:sldLayoutId id="2147483673" r:id="rId8"/>
    <p:sldLayoutId id="2147483655" r:id="rId9"/>
    <p:sldLayoutId id="2147483671" r:id="rId10"/>
    <p:sldLayoutId id="2147483669" r:id="rId11"/>
    <p:sldLayoutId id="2147483663" r:id="rId12"/>
    <p:sldLayoutId id="2147483659" r:id="rId13"/>
    <p:sldLayoutId id="2147483661" r:id="rId14"/>
    <p:sldLayoutId id="2147483662" r:id="rId15"/>
    <p:sldLayoutId id="2147483664" r:id="rId16"/>
    <p:sldLayoutId id="2147483674" r:id="rId17"/>
    <p:sldLayoutId id="2147483665" r:id="rId18"/>
    <p:sldLayoutId id="2147483670" r:id="rId19"/>
    <p:sldLayoutId id="2147483666" r:id="rId20"/>
    <p:sldLayoutId id="2147483672" r:id="rId2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w_/b_x9dt496kv7zsyzk2g9ld_9j9dbn5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Redesigning College Algebra for Inquiry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Topaz </a:t>
            </a:r>
            <a:r>
              <a:rPr lang="en-US" err="1"/>
              <a:t>Wiscons</a:t>
            </a:r>
            <a:r>
              <a:rPr lang="en-US"/>
              <a:t>, Department of Mathematics and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9DB28-75FB-EF46-9BF1-8D981F52ECB0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891F14-1474-1C4B-B8F6-9D2F672B6F62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3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6EE3-DA11-4F41-A229-A4379C33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7492"/>
            <a:ext cx="8229600" cy="472699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Playfair Display" pitchFamily="2" charset="77"/>
              </a:rPr>
              <a:t>Old Materials, Systems of Linear Equations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07E1FF-F8AB-8F46-81BB-476719027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409" y="550192"/>
            <a:ext cx="6916756" cy="3355382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4260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6EE3-DA11-4F41-A229-A4379C33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5241"/>
            <a:ext cx="8229600" cy="150482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Playfair Display" pitchFamily="2" charset="77"/>
              </a:rPr>
            </a:br>
            <a:r>
              <a:rPr lang="en-US" sz="2800" dirty="0">
                <a:latin typeface="Playfair Display" pitchFamily="2" charset="77"/>
              </a:rPr>
              <a:t>Old Materials, Systems of Linear Equations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9C03F7-172E-1542-A37C-B79E3A0F1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355" y="658679"/>
            <a:ext cx="5943105" cy="3293389"/>
          </a:xfrm>
        </p:spPr>
      </p:pic>
    </p:spTree>
    <p:extLst>
      <p:ext uri="{BB962C8B-B14F-4D97-AF65-F5344CB8AC3E}">
        <p14:creationId xmlns:p14="http://schemas.microsoft.com/office/powerpoint/2010/main" val="215106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6EE3-DA11-4F41-A229-A4379C33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242"/>
            <a:ext cx="8229600" cy="5501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layfair Display" pitchFamily="2" charset="77"/>
              </a:rPr>
              <a:t>Old Materials, Systems of Linear Equations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C5C1DA-1294-BC47-9055-C894FF85E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758" y="635431"/>
            <a:ext cx="4808517" cy="3412603"/>
          </a:xfrm>
        </p:spPr>
      </p:pic>
    </p:spTree>
    <p:extLst>
      <p:ext uri="{BB962C8B-B14F-4D97-AF65-F5344CB8AC3E}">
        <p14:creationId xmlns:p14="http://schemas.microsoft.com/office/powerpoint/2010/main" val="412641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6EE3-DA11-4F41-A229-A4379C33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1" y="193728"/>
            <a:ext cx="8229600" cy="489792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Playfair Display" pitchFamily="2" charset="77"/>
              </a:rPr>
            </a:br>
            <a:r>
              <a:rPr lang="en-US" sz="2800" dirty="0">
                <a:latin typeface="Playfair Display" pitchFamily="2" charset="77"/>
              </a:rPr>
              <a:t>New Materials, Systems of Linear Equations</a:t>
            </a:r>
            <a:endParaRPr lang="en-US" sz="2800" dirty="0"/>
          </a:p>
        </p:txBody>
      </p:sp>
      <p:pic>
        <p:nvPicPr>
          <p:cNvPr id="1026" name="Picture 2" descr="https://lh6.googleusercontent.com/fFYy6AnFLNu0u5cSclw57vq_ayclyBJ4qJwAQWYMbrtmr4eNFvJUrVy4e6EhU4YEdMU6Oz6OQp0Kf09gjNMFMsCOVzdh9FjNU3wkw4VYgw00LChnzE4Il5EPtrpOVWwERju7FUJohfs">
            <a:extLst>
              <a:ext uri="{FF2B5EF4-FFF2-40B4-BE49-F238E27FC236}">
                <a16:creationId xmlns:a16="http://schemas.microsoft.com/office/drawing/2014/main" id="{1F63C29C-65AF-D44C-8B08-43F2F1D8A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1" y="1063229"/>
            <a:ext cx="4592295" cy="286931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4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6EE3-DA11-4F41-A229-A4379C33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Playfair Display" pitchFamily="2" charset="77"/>
              </a:rPr>
              <a:t>New Materials, Systems of Linear Equations</a:t>
            </a:r>
            <a:endParaRPr lang="en-US" sz="2800" dirty="0"/>
          </a:p>
        </p:txBody>
      </p:sp>
      <p:pic>
        <p:nvPicPr>
          <p:cNvPr id="1026" name="Picture 2" descr="https://lh6.googleusercontent.com/fFYy6AnFLNu0u5cSclw57vq_ayclyBJ4qJwAQWYMbrtmr4eNFvJUrVy4e6EhU4YEdMU6Oz6OQp0Kf09gjNMFMsCOVzdh9FjNU3wkw4VYgw00LChnzE4Il5EPtrpOVWwERju7FUJohfs">
            <a:extLst>
              <a:ext uri="{FF2B5EF4-FFF2-40B4-BE49-F238E27FC236}">
                <a16:creationId xmlns:a16="http://schemas.microsoft.com/office/drawing/2014/main" id="{1F63C29C-65AF-D44C-8B08-43F2F1D8A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1" y="1063229"/>
            <a:ext cx="4592295" cy="286931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b61or-ZDyTpjBBSP0ZWAuS0w1loSksKmJKbzQaERMFz44kzrrKxNynVkuwkGguuyM752nuKdEDx94nI99WW04JxiXhi5898BxZA_zadMmjHFaZia_te1xZmDI_cGC3KHGQVltsxiTeY">
            <a:extLst>
              <a:ext uri="{FF2B5EF4-FFF2-40B4-BE49-F238E27FC236}">
                <a16:creationId xmlns:a16="http://schemas.microsoft.com/office/drawing/2014/main" id="{1C15BEBC-B70E-654D-9183-586129B9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15" y="1063230"/>
            <a:ext cx="3266747" cy="286931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7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4142-F247-C744-BB53-AF834528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191091" y="241701"/>
            <a:ext cx="4037238" cy="908275"/>
          </a:xfrm>
        </p:spPr>
        <p:txBody>
          <a:bodyPr>
            <a:normAutofit/>
          </a:bodyPr>
          <a:lstStyle/>
          <a:p>
            <a:r>
              <a:rPr lang="en-US" dirty="0"/>
              <a:t>Support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049BD-FCA5-4F61-BA53-70B7FA14B4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Instructors</a:t>
            </a:r>
          </a:p>
          <a:p>
            <a:pPr>
              <a:buFont typeface="Wingdings"/>
              <a:buChar char="§"/>
            </a:pPr>
            <a:r>
              <a:rPr lang="en-US" sz="1800" dirty="0"/>
              <a:t>Across section coordination of both course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Weekly meetings 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Weekly overview topics &amp; structure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Shared groupwork assignments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Shared homework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Common exams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Created community among instructors</a:t>
            </a:r>
          </a:p>
          <a:p>
            <a:pPr>
              <a:buFont typeface="Wingdings"/>
              <a:buChar char="§"/>
            </a:pPr>
            <a:r>
              <a:rPr lang="en-US" sz="1800" dirty="0"/>
              <a:t>IBL workshop (October 2018)</a:t>
            </a:r>
          </a:p>
          <a:p>
            <a:pPr>
              <a:buFont typeface="Wingdings"/>
              <a:buChar char="§"/>
            </a:pPr>
            <a:r>
              <a:rPr lang="en-US" sz="1800" dirty="0"/>
              <a:t>Pre-empt potential impact of student evals by having dialog with Chair</a:t>
            </a:r>
          </a:p>
          <a:p>
            <a:pPr>
              <a:buFont typeface="Wingdings"/>
              <a:buChar char="§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28FCD-A59E-4235-AF11-4EF89569A4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Students</a:t>
            </a:r>
          </a:p>
          <a:p>
            <a:pPr>
              <a:buFont typeface="Wingdings"/>
              <a:buChar char="§"/>
            </a:pPr>
            <a:r>
              <a:rPr lang="en-US" sz="1800" dirty="0"/>
              <a:t>Supplemental Instruction (SI)</a:t>
            </a:r>
          </a:p>
          <a:p>
            <a:pPr marL="556895" lvl="1" indent="-213995">
              <a:buFont typeface="Wingdings"/>
              <a:buChar char="§"/>
            </a:pPr>
            <a:r>
              <a:rPr lang="en-US" dirty="0"/>
              <a:t>Math 10 – PARC (1 unit)</a:t>
            </a:r>
          </a:p>
          <a:p>
            <a:pPr marL="556895" lvl="1" indent="-213995">
              <a:buFont typeface="Wingdings"/>
              <a:buChar char="§"/>
            </a:pPr>
            <a:r>
              <a:rPr lang="en-US" dirty="0"/>
              <a:t>Math 12 – PAL (1 unit)</a:t>
            </a:r>
          </a:p>
          <a:p>
            <a:pPr>
              <a:buFont typeface="Wingdings,Sans-Serif"/>
              <a:buChar char="§"/>
            </a:pPr>
            <a:r>
              <a:rPr lang="en-US" sz="1800" dirty="0"/>
              <a:t>Commit to 2 hours/week in Math Lab</a:t>
            </a:r>
          </a:p>
          <a:p>
            <a:pPr>
              <a:buFont typeface="Wingdings,Sans-Serif"/>
              <a:buChar char="§"/>
            </a:pPr>
            <a:r>
              <a:rPr lang="en-US" sz="1800" dirty="0"/>
              <a:t>Small class size</a:t>
            </a:r>
          </a:p>
          <a:p>
            <a:pPr marL="556895" lvl="1" indent="-213995">
              <a:buFont typeface="Wingdings,Sans-Serif"/>
              <a:buChar char="§"/>
            </a:pPr>
            <a:r>
              <a:rPr lang="en-US" sz="1500" dirty="0"/>
              <a:t>Facilitates groupwork and creates community among student</a:t>
            </a:r>
          </a:p>
          <a:p>
            <a:pPr>
              <a:buFont typeface="Wingdings,Sans-Serif"/>
              <a:buChar char="§"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7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4142-F247-C744-BB53-AF834528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191091" y="241701"/>
            <a:ext cx="4037238" cy="908275"/>
          </a:xfrm>
        </p:spPr>
        <p:txBody>
          <a:bodyPr>
            <a:normAutofit/>
          </a:bodyPr>
          <a:lstStyle/>
          <a:p>
            <a:r>
              <a:rPr lang="en-US" dirty="0"/>
              <a:t>Support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049BD-FCA5-4F61-BA53-70B7FA14B4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Instructors</a:t>
            </a:r>
          </a:p>
          <a:p>
            <a:pPr>
              <a:buFont typeface="Wingdings"/>
              <a:buChar char="§"/>
            </a:pPr>
            <a:r>
              <a:rPr lang="en-US" sz="1800" dirty="0"/>
              <a:t>Across section coordination of both course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Weekly meetings 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Weekly overview topics &amp; structure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Shared groupwork assignments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Shared homework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Common exams</a:t>
            </a:r>
          </a:p>
          <a:p>
            <a:pPr marL="556895" lvl="1" indent="-213995">
              <a:buFont typeface="Wingdings"/>
              <a:buChar char="§"/>
            </a:pPr>
            <a:r>
              <a:rPr lang="en-US" sz="1600" dirty="0"/>
              <a:t>Created community among instructors</a:t>
            </a:r>
          </a:p>
          <a:p>
            <a:pPr>
              <a:buFont typeface="Wingdings"/>
              <a:buChar char="§"/>
            </a:pPr>
            <a:r>
              <a:rPr lang="en-US" sz="1800" dirty="0"/>
              <a:t>IBL workshop (October 2018)</a:t>
            </a:r>
          </a:p>
          <a:p>
            <a:pPr>
              <a:buFont typeface="Wingdings"/>
              <a:buChar char="§"/>
            </a:pPr>
            <a:r>
              <a:rPr lang="en-US" sz="1800" dirty="0"/>
              <a:t>Pre-empt potential impact of student evals by having dialog with Chair</a:t>
            </a:r>
          </a:p>
          <a:p>
            <a:pPr>
              <a:buFont typeface="Wingdings"/>
              <a:buChar char="§"/>
            </a:pPr>
            <a:endParaRPr lang="en-US" sz="1800" dirty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28FCD-A59E-4235-AF11-4EF89569A4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Students</a:t>
            </a:r>
          </a:p>
          <a:p>
            <a:pPr>
              <a:buFont typeface="Wingdings"/>
              <a:buChar char="§"/>
            </a:pPr>
            <a:r>
              <a:rPr lang="en-US" sz="1800" dirty="0"/>
              <a:t>Supplemental Instruction (SI)</a:t>
            </a:r>
          </a:p>
          <a:p>
            <a:pPr marL="556895" lvl="1" indent="-213995">
              <a:buFont typeface="Wingdings"/>
              <a:buChar char="§"/>
            </a:pPr>
            <a:r>
              <a:rPr lang="en-US" dirty="0"/>
              <a:t>Math 10 – PARC (1 unit)</a:t>
            </a:r>
          </a:p>
          <a:p>
            <a:pPr marL="556895" lvl="1" indent="-213995">
              <a:buFont typeface="Wingdings"/>
              <a:buChar char="§"/>
            </a:pPr>
            <a:r>
              <a:rPr lang="en-US" dirty="0"/>
              <a:t>Math 12 – PAL (1 unit)</a:t>
            </a:r>
          </a:p>
          <a:p>
            <a:pPr>
              <a:buFont typeface="Wingdings,Sans-Serif"/>
              <a:buChar char="§"/>
            </a:pPr>
            <a:r>
              <a:rPr lang="en-US" sz="1800" dirty="0"/>
              <a:t>Commit to 2 hours/week in Math Lab</a:t>
            </a:r>
          </a:p>
          <a:p>
            <a:pPr>
              <a:buFont typeface="Wingdings,Sans-Serif"/>
              <a:buChar char="§"/>
            </a:pPr>
            <a:r>
              <a:rPr lang="en-US" sz="1800" dirty="0"/>
              <a:t>Small class size</a:t>
            </a:r>
          </a:p>
          <a:p>
            <a:pPr marL="556895" lvl="1" indent="-213995">
              <a:buFont typeface="Wingdings,Sans-Serif"/>
              <a:buChar char="§"/>
            </a:pPr>
            <a:r>
              <a:rPr lang="en-US" sz="1500" dirty="0"/>
              <a:t>Facilitates groupwork and creates community among student</a:t>
            </a:r>
          </a:p>
          <a:p>
            <a:pPr>
              <a:buFont typeface="Wingdings,Sans-Serif"/>
              <a:buChar char="§"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  <a:p>
            <a:pPr marL="556895" lvl="1" indent="-213995">
              <a:buFont typeface="Wingdings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43D2-41EC-DF4F-9FE9-6C7EE0B1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from Instructor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4D12-A0C6-864B-AA59-3E8C9D26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Student-buy in</a:t>
            </a:r>
          </a:p>
          <a:p>
            <a:r>
              <a:rPr lang="en-US" sz="2000" dirty="0"/>
              <a:t>Facilitating productive group learning can be difficult</a:t>
            </a:r>
          </a:p>
          <a:p>
            <a:pPr lvl="1"/>
            <a:r>
              <a:rPr lang="en-US" sz="1700" dirty="0"/>
              <a:t>Rooms designed for lecture format, not cooperative learning</a:t>
            </a:r>
            <a:endParaRPr lang="en-US" sz="2000" dirty="0"/>
          </a:p>
          <a:p>
            <a:r>
              <a:rPr lang="en-US" sz="2000" dirty="0"/>
              <a:t>Preparing for the unknown is time consuming</a:t>
            </a:r>
          </a:p>
          <a:p>
            <a:r>
              <a:rPr lang="en-US" sz="2000" dirty="0"/>
              <a:t>Lack of confidence among instructors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8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43D2-41EC-DF4F-9FE9-6C7EE0B1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Outcomes from Instructor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4D12-A0C6-864B-AA59-3E8C9D26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Common theme: having a teaching community was helpful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“There was significantly more communication between students… students became comfortable asking each other questions and working together”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“It’s </a:t>
            </a:r>
            <a:r>
              <a:rPr lang="en-US" sz="2000" dirty="0" err="1"/>
              <a:t>waaaaaay</a:t>
            </a:r>
            <a:r>
              <a:rPr lang="en-US" sz="2000" dirty="0"/>
              <a:t> more fun to teach this way…”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4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1DF0-07CF-7B46-91F8-EA9D0996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layfair Display" pitchFamily="2" charset="77"/>
              </a:rPr>
              <a:t>Preliminary Student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0B28-9D1F-9B4E-A030-EEC08E5B1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Math 10:  7% DFW rate </a:t>
            </a:r>
          </a:p>
          <a:p>
            <a:pPr lvl="1">
              <a:buFontTx/>
              <a:buChar char="-"/>
            </a:pPr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Average grade: 2.85</a:t>
            </a:r>
          </a:p>
          <a:p>
            <a:pPr>
              <a:buFontTx/>
              <a:buChar char="-"/>
            </a:pPr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Math 12:  14.5% DFW rate</a:t>
            </a:r>
          </a:p>
          <a:p>
            <a:pPr lvl="1">
              <a:buFontTx/>
              <a:buChar char="-"/>
            </a:pPr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Average grade:  2.59</a:t>
            </a:r>
          </a:p>
        </p:txBody>
      </p:sp>
    </p:spTree>
    <p:extLst>
      <p:ext uri="{BB962C8B-B14F-4D97-AF65-F5344CB8AC3E}">
        <p14:creationId xmlns:p14="http://schemas.microsoft.com/office/powerpoint/2010/main" val="408655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1829-01CB-324B-A6CF-67D760C8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9" y="146134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0">
                <a:solidFill>
                  <a:schemeClr val="bg1"/>
                </a:solidFill>
                <a:latin typeface="Playfair Display" pitchFamily="2" charset="77"/>
                <a:ea typeface="Tinos" panose="02020603050405020304" pitchFamily="18" charset="0"/>
                <a:cs typeface="Tinos" panose="02020603050405020304" pitchFamily="18" charset="0"/>
              </a:rPr>
              <a:t>An elusive and persistent gulf exists between research in mathematics education and the</a:t>
            </a:r>
            <a:br>
              <a:rPr lang="en-US" b="0">
                <a:solidFill>
                  <a:schemeClr val="bg1"/>
                </a:solidFill>
                <a:latin typeface="Playfair Display" pitchFamily="2" charset="77"/>
                <a:ea typeface="Tinos" panose="02020603050405020304" pitchFamily="18" charset="0"/>
                <a:cs typeface="Tinos" panose="02020603050405020304" pitchFamily="18" charset="0"/>
              </a:rPr>
            </a:br>
            <a:r>
              <a:rPr lang="en-US" b="0">
                <a:solidFill>
                  <a:schemeClr val="bg1"/>
                </a:solidFill>
                <a:latin typeface="Playfair Display" pitchFamily="2" charset="77"/>
                <a:ea typeface="Tinos" panose="02020603050405020304" pitchFamily="18" charset="0"/>
                <a:cs typeface="Tinos" panose="02020603050405020304" pitchFamily="18" charset="0"/>
              </a:rPr>
              <a:t> practices of mathematics classrooms, in many countries in the world.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5767D-6764-9C46-9D38-26ABF9015F71}"/>
              </a:ext>
            </a:extLst>
          </p:cNvPr>
          <p:cNvSpPr txBox="1"/>
          <p:nvPr/>
        </p:nvSpPr>
        <p:spPr>
          <a:xfrm>
            <a:off x="1182406" y="2939970"/>
            <a:ext cx="673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-Jo </a:t>
            </a:r>
            <a:r>
              <a:rPr lang="en-US" err="1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Boaler</a:t>
            </a:r>
            <a:r>
              <a:rPr lang="en-US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i="1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Bridging the gap between research and practice: international examples of success</a:t>
            </a:r>
            <a:r>
              <a:rPr lang="en-US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43973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5A01-F3EB-F743-AE9E-E1AA5E3C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layfair Display" pitchFamily="2" charset="77"/>
              </a:rPr>
              <a:t>Literature Review: Benefits of IBL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FEC6-DC85-DE47-888A-EAC99950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Increased student learning outcomes (</a:t>
            </a:r>
            <a:r>
              <a:rPr lang="en-US" sz="2000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Laursen</a:t>
            </a:r>
            <a: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000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Hassi</a:t>
            </a:r>
            <a: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Kogan, Hunter, &amp; Weston, 2011)</a:t>
            </a:r>
            <a:b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</a:br>
            <a:endParaRPr lang="en-US" sz="200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Attitudinal gains, especially for women and lower-achieving students (</a:t>
            </a:r>
            <a:r>
              <a:rPr lang="en-US" sz="2000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Laursen</a:t>
            </a:r>
            <a: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et al., 2011)</a:t>
            </a:r>
            <a:b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</a:br>
            <a:endParaRPr lang="en-US" sz="200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Increased motivation, development of beliefs about mathematics (</a:t>
            </a:r>
            <a:r>
              <a:rPr lang="en-US" sz="2000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Bruder</a:t>
            </a:r>
            <a: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&amp; Prescott, 2013) </a:t>
            </a:r>
            <a:b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</a:br>
            <a:endParaRPr lang="en-US" sz="200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r>
              <a:rPr lang="en-US" sz="20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Active learning increases student performance in STEM (Freeman et al., 2014)</a:t>
            </a:r>
          </a:p>
        </p:txBody>
      </p:sp>
    </p:spTree>
    <p:extLst>
      <p:ext uri="{BB962C8B-B14F-4D97-AF65-F5344CB8AC3E}">
        <p14:creationId xmlns:p14="http://schemas.microsoft.com/office/powerpoint/2010/main" val="98740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5A01-F3EB-F743-AE9E-E1AA5E3C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Playfair Display" pitchFamily="2" charset="77"/>
              </a:rPr>
              <a:t>Literature Review: Challenges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FEC6-DC85-DE47-888A-EAC999508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3278065"/>
          </a:xfrm>
        </p:spPr>
        <p:txBody>
          <a:bodyPr>
            <a:normAutofit/>
          </a:bodyPr>
          <a:lstStyle/>
          <a:p>
            <a:pPr marL="2749550" indent="-211138"/>
            <a:r>
              <a:rPr lang="en-US" sz="21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Instructors did not learn via IBL; this is new </a:t>
            </a:r>
          </a:p>
          <a:p>
            <a:pPr marL="2749550" indent="-211138"/>
            <a:r>
              <a:rPr lang="en-US" sz="21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Workload</a:t>
            </a:r>
          </a:p>
          <a:p>
            <a:pPr marL="2749550" indent="-211138"/>
            <a:r>
              <a:rPr lang="en-US" sz="21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Being alone, lack of institutional support </a:t>
            </a:r>
            <a:br>
              <a:rPr lang="en-US" sz="21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</a:br>
            <a:endParaRPr lang="en-US" sz="210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marL="2749550" indent="-211138"/>
            <a:r>
              <a:rPr lang="en-US" sz="21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Student resistance </a:t>
            </a:r>
          </a:p>
          <a:p>
            <a:pPr marL="2749550" indent="-211138"/>
            <a:r>
              <a:rPr lang="en-US" sz="21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Tenure/evaluation concerns </a:t>
            </a:r>
          </a:p>
          <a:p>
            <a:pPr marL="2749550" indent="-211138"/>
            <a:r>
              <a:rPr lang="en-US" sz="21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Relinquishing control in the classroom</a:t>
            </a:r>
          </a:p>
          <a:p>
            <a:pPr marL="342900" lvl="1" indent="0">
              <a:buNone/>
            </a:pPr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lvl="1"/>
            <a:endParaRPr lang="en-US" sz="170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lvl="1"/>
            <a:endParaRPr lang="en-US" sz="200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lvl="1"/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lvl="1"/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67C6BE8-1D5D-8C4A-8D85-1CB0F0833075}"/>
              </a:ext>
            </a:extLst>
          </p:cNvPr>
          <p:cNvSpPr/>
          <p:nvPr/>
        </p:nvSpPr>
        <p:spPr>
          <a:xfrm flipH="1">
            <a:off x="2754924" y="1303477"/>
            <a:ext cx="348646" cy="10564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DC2432D-2F06-D94D-A883-52D117AA78C4}"/>
              </a:ext>
            </a:extLst>
          </p:cNvPr>
          <p:cNvSpPr/>
          <p:nvPr/>
        </p:nvSpPr>
        <p:spPr>
          <a:xfrm flipH="1">
            <a:off x="2754924" y="2739457"/>
            <a:ext cx="348646" cy="11030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88A4A-BE42-BD4E-890E-68D9B76CA80C}"/>
              </a:ext>
            </a:extLst>
          </p:cNvPr>
          <p:cNvSpPr txBox="1"/>
          <p:nvPr/>
        </p:nvSpPr>
        <p:spPr>
          <a:xfrm>
            <a:off x="457200" y="1647031"/>
            <a:ext cx="229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(Chin &amp; Lin, 2013)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8E561-C111-0542-8008-2936E2E9270A}"/>
              </a:ext>
            </a:extLst>
          </p:cNvPr>
          <p:cNvSpPr txBox="1"/>
          <p:nvPr/>
        </p:nvSpPr>
        <p:spPr>
          <a:xfrm>
            <a:off x="457200" y="2967796"/>
            <a:ext cx="22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(Hayward, Kogan, &amp; </a:t>
            </a:r>
            <a:r>
              <a:rPr lang="en-US" err="1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Laursen</a:t>
            </a:r>
            <a:r>
              <a:rPr lang="en-US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402992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1DF0-07CF-7B46-91F8-EA9D0996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Playfair Display" pitchFamily="2" charset="77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0B28-9D1F-9B4E-A030-EEC08E5B1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We know…</a:t>
            </a:r>
          </a:p>
          <a:p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IBL instruction is good</a:t>
            </a:r>
          </a:p>
          <a:p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IBL instruction is difficult to implement</a:t>
            </a:r>
          </a:p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How do we implement IBL instruction course-wide </a:t>
            </a:r>
          </a:p>
          <a:p>
            <a:pPr marL="0" indent="0">
              <a:buNone/>
            </a:pPr>
            <a:r>
              <a:rPr lang="en-US" dirty="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with instructors who are new to IBL? </a:t>
            </a:r>
          </a:p>
        </p:txBody>
      </p:sp>
    </p:spTree>
    <p:extLst>
      <p:ext uri="{BB962C8B-B14F-4D97-AF65-F5344CB8AC3E}">
        <p14:creationId xmlns:p14="http://schemas.microsoft.com/office/powerpoint/2010/main" val="85349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7412B2-0118-3A40-A186-9263E1BC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0BB964-B36A-2D45-B65C-9F914AAED770}"/>
              </a:ext>
            </a:extLst>
          </p:cNvPr>
          <p:cNvSpPr/>
          <p:nvPr/>
        </p:nvSpPr>
        <p:spPr>
          <a:xfrm>
            <a:off x="170481" y="1751308"/>
            <a:ext cx="1828800" cy="19140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August 2017: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Executive Order 1110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F221BF-3D41-FB45-8C1A-AB4B4710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478" y="1751308"/>
            <a:ext cx="1828800" cy="19140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>
                <a:solidFill>
                  <a:schemeClr val="tx1"/>
                </a:solidFill>
              </a:rPr>
              <a:t>Redesign Both College Algebra Courses 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2D6EBD-7811-9444-BD27-BE736D53F631}"/>
              </a:ext>
            </a:extLst>
          </p:cNvPr>
          <p:cNvSpPr/>
          <p:nvPr/>
        </p:nvSpPr>
        <p:spPr>
          <a:xfrm>
            <a:off x="4817389" y="1759057"/>
            <a:ext cx="1828799" cy="19140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Let’s Use IBL!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(Inquiry Based Learning)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7A90F7-2753-E046-AD51-E4EB50B5096C}"/>
              </a:ext>
            </a:extLst>
          </p:cNvPr>
          <p:cNvSpPr/>
          <p:nvPr/>
        </p:nvSpPr>
        <p:spPr>
          <a:xfrm>
            <a:off x="7134386" y="1751308"/>
            <a:ext cx="1828799" cy="19140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How do we Support our Instructors and Our Students?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6AB40C9-EACB-7E47-99DF-5F9BD1284F1B}"/>
              </a:ext>
            </a:extLst>
          </p:cNvPr>
          <p:cNvSpPr/>
          <p:nvPr/>
        </p:nvSpPr>
        <p:spPr>
          <a:xfrm>
            <a:off x="2082222" y="2611463"/>
            <a:ext cx="343263" cy="246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85FC890-ADDA-914D-BEF2-01045F5E3543}"/>
              </a:ext>
            </a:extLst>
          </p:cNvPr>
          <p:cNvSpPr/>
          <p:nvPr/>
        </p:nvSpPr>
        <p:spPr>
          <a:xfrm>
            <a:off x="4401659" y="2611463"/>
            <a:ext cx="343263" cy="246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841FCFA-6E15-6449-A19E-8BC956A1997F}"/>
              </a:ext>
            </a:extLst>
          </p:cNvPr>
          <p:cNvSpPr/>
          <p:nvPr/>
        </p:nvSpPr>
        <p:spPr>
          <a:xfrm>
            <a:off x="6718655" y="2611463"/>
            <a:ext cx="343263" cy="246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7412B2-0118-3A40-A186-9263E1BC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Talk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0BB964-B36A-2D45-B65C-9F914AAED770}"/>
              </a:ext>
            </a:extLst>
          </p:cNvPr>
          <p:cNvSpPr/>
          <p:nvPr/>
        </p:nvSpPr>
        <p:spPr>
          <a:xfrm>
            <a:off x="883404" y="1439328"/>
            <a:ext cx="2278251" cy="22880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Design Process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F221BF-3D41-FB45-8C1A-AB4B4710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102" y="1439327"/>
            <a:ext cx="2286000" cy="22880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Support Structures</a:t>
            </a:r>
          </a:p>
          <a:p>
            <a:pPr marL="0" indent="0" algn="ctr">
              <a:buNone/>
            </a:pPr>
            <a:r>
              <a:rPr lang="en-US" sz="1200">
                <a:solidFill>
                  <a:schemeClr val="tx1"/>
                </a:solidFill>
              </a:rPr>
              <a:t>(Students and Faculty)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2D6EBD-7811-9444-BD27-BE736D53F631}"/>
              </a:ext>
            </a:extLst>
          </p:cNvPr>
          <p:cNvSpPr/>
          <p:nvPr/>
        </p:nvSpPr>
        <p:spPr>
          <a:xfrm>
            <a:off x="6408549" y="1439328"/>
            <a:ext cx="2278251" cy="22880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08065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9B6F19-FAF3-1A4F-B422-92FAE4EA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0" dirty="0">
                <a:solidFill>
                  <a:schemeClr val="accent6"/>
                </a:solidFill>
              </a:rPr>
              <a:t>Design</a:t>
            </a:r>
            <a:r>
              <a:rPr lang="en-US" sz="3200" b="0" dirty="0"/>
              <a:t> </a:t>
            </a:r>
            <a:r>
              <a:rPr lang="en-US" sz="3300" b="0" dirty="0">
                <a:solidFill>
                  <a:schemeClr val="accent6"/>
                </a:solidFill>
              </a:rPr>
              <a:t>Process</a:t>
            </a:r>
            <a:br>
              <a:rPr lang="en-US" sz="3300" dirty="0">
                <a:solidFill>
                  <a:schemeClr val="accent6"/>
                </a:solidFill>
              </a:rPr>
            </a:b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D745EB-A31E-754A-A0E9-E4C18B107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922116" y="-51586"/>
            <a:ext cx="3391837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F439C7-0A7B-1B4E-B5C6-49053311A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830" y="1076325"/>
            <a:ext cx="3482410" cy="3518298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600" dirty="0"/>
              <a:t>Learning Outcomes for Math 10/12:  </a:t>
            </a:r>
            <a:r>
              <a:rPr lang="en-US" sz="1400" dirty="0"/>
              <a:t>Cull the foundational topics and concepts for downstream success</a:t>
            </a:r>
            <a:endParaRPr lang="en-US" sz="1600" dirty="0"/>
          </a:p>
          <a:p>
            <a:pPr marL="171450" indent="-171450">
              <a:buFont typeface="Wingdings" pitchFamily="2" charset="2"/>
              <a:buChar char="§"/>
            </a:pPr>
            <a:endParaRPr lang="en-US" sz="1600" dirty="0"/>
          </a:p>
          <a:p>
            <a:pPr marL="171450" indent="-171450">
              <a:buFont typeface="Wingdings" pitchFamily="2" charset="2"/>
              <a:buChar char="§"/>
            </a:pPr>
            <a:r>
              <a:rPr lang="en-US" sz="1600" dirty="0"/>
              <a:t>Assemble a document of exercises to achieve these goals:</a:t>
            </a:r>
          </a:p>
          <a:p>
            <a:pPr marL="514350" lvl="1" indent="-171450">
              <a:buFont typeface="Wingdings" pitchFamily="2" charset="2"/>
              <a:buChar char="§"/>
            </a:pPr>
            <a:r>
              <a:rPr lang="en-US" sz="1400" dirty="0"/>
              <a:t>Promote Inquiry</a:t>
            </a:r>
          </a:p>
          <a:p>
            <a:pPr marL="514350" lvl="1" indent="-171450">
              <a:buFont typeface="Wingdings" pitchFamily="2" charset="2"/>
              <a:buChar char="§"/>
            </a:pPr>
            <a:r>
              <a:rPr lang="en-US" sz="1400" dirty="0"/>
              <a:t>Develop Analytical Skills</a:t>
            </a:r>
          </a:p>
          <a:p>
            <a:pPr marL="514350" lvl="1" indent="-171450">
              <a:buFont typeface="Wingdings" pitchFamily="2" charset="2"/>
              <a:buChar char="§"/>
            </a:pPr>
            <a:r>
              <a:rPr lang="en-US" sz="1400" dirty="0"/>
              <a:t>Contextualize/Decontextualize info</a:t>
            </a:r>
          </a:p>
          <a:p>
            <a:pPr marL="514350" lvl="1" indent="-171450">
              <a:buFont typeface="Wingdings" pitchFamily="2" charset="2"/>
              <a:buChar char="§"/>
            </a:pPr>
            <a:r>
              <a:rPr lang="en-US" sz="1400" dirty="0"/>
              <a:t>”Soft-Skills”</a:t>
            </a:r>
          </a:p>
          <a:p>
            <a:pPr marL="857250" lvl="2" indent="-171450">
              <a:buFont typeface="Wingdings" pitchFamily="2" charset="2"/>
              <a:buChar char="§"/>
            </a:pPr>
            <a:r>
              <a:rPr lang="en-US" sz="1400" dirty="0"/>
              <a:t>How to effectively use the textbook/office hours/SI</a:t>
            </a:r>
          </a:p>
          <a:p>
            <a:pPr marL="857250" lvl="2" indent="-171450">
              <a:buFont typeface="Wingdings" pitchFamily="2" charset="2"/>
              <a:buChar char="§"/>
            </a:pPr>
            <a:r>
              <a:rPr lang="en-US" sz="1400" dirty="0"/>
              <a:t>Promote Mathematical Identities</a:t>
            </a:r>
          </a:p>
          <a:p>
            <a:pPr marL="857250" lvl="2" indent="-171450">
              <a:buFont typeface="Wingdings" pitchFamily="2" charset="2"/>
              <a:buChar char="§"/>
            </a:pPr>
            <a:r>
              <a:rPr lang="en-US" sz="1400" dirty="0"/>
              <a:t>Encourage Mathematical Confidence</a:t>
            </a:r>
          </a:p>
          <a:p>
            <a:pPr marL="1543050" lvl="4" indent="-171450">
              <a:buFont typeface="Wingdings" pitchFamily="2" charset="2"/>
              <a:buChar char="§"/>
            </a:pPr>
            <a:endParaRPr lang="en-US" sz="1225" dirty="0"/>
          </a:p>
          <a:p>
            <a:pPr marL="1200150" lvl="3" indent="-171450">
              <a:buFont typeface="Wingdings" pitchFamily="2" charset="2"/>
              <a:buChar char="§"/>
            </a:pPr>
            <a:endParaRPr lang="en-US" sz="1225" dirty="0"/>
          </a:p>
        </p:txBody>
      </p:sp>
    </p:spTree>
    <p:extLst>
      <p:ext uri="{BB962C8B-B14F-4D97-AF65-F5344CB8AC3E}">
        <p14:creationId xmlns:p14="http://schemas.microsoft.com/office/powerpoint/2010/main" val="184033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6EE3-DA11-4F41-A229-A4379C33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4983"/>
            <a:ext cx="8229600" cy="505289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Playfair Display" pitchFamily="2" charset="77"/>
              </a:rPr>
              <a:t>Old Materials, Systems of Linear Equations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32C1A5-EC7F-8C4B-B8B6-D73760644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553" y="590529"/>
            <a:ext cx="5378971" cy="3414851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4384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B3D29"/>
      </a:dk1>
      <a:lt1>
        <a:sysClr val="window" lastClr="FFFFFF"/>
      </a:lt1>
      <a:dk2>
        <a:srgbClr val="147242"/>
      </a:dk2>
      <a:lt2>
        <a:srgbClr val="E4E0B8"/>
      </a:lt2>
      <a:accent1>
        <a:srgbClr val="DEA924"/>
      </a:accent1>
      <a:accent2>
        <a:srgbClr val="701851"/>
      </a:accent2>
      <a:accent3>
        <a:srgbClr val="B6521F"/>
      </a:accent3>
      <a:accent4>
        <a:srgbClr val="4CAE3D"/>
      </a:accent4>
      <a:accent5>
        <a:srgbClr val="D28423"/>
      </a:accent5>
      <a:accent6>
        <a:srgbClr val="F5BB24"/>
      </a:accent6>
      <a:hlink>
        <a:srgbClr val="1C9B40"/>
      </a:hlink>
      <a:folHlink>
        <a:srgbClr val="FAAA2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487</Words>
  <Application>Microsoft Macintosh PowerPoint</Application>
  <PresentationFormat>On-screen Show (16:9)</PresentationFormat>
  <Paragraphs>129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Playfair Display</vt:lpstr>
      <vt:lpstr>Tinos</vt:lpstr>
      <vt:lpstr>Wingdings</vt:lpstr>
      <vt:lpstr>Wingdings,Sans-Serif</vt:lpstr>
      <vt:lpstr>Office Theme</vt:lpstr>
      <vt:lpstr>Redesigning College Algebra for Inquiry</vt:lpstr>
      <vt:lpstr>An elusive and persistent gulf exists between research in mathematics education and the  practices of mathematics classrooms, in many countries in the world.</vt:lpstr>
      <vt:lpstr>Literature Review: Benefits of IBL</vt:lpstr>
      <vt:lpstr>Literature Review: Challenges for Implementation</vt:lpstr>
      <vt:lpstr>Introduction</vt:lpstr>
      <vt:lpstr>Background</vt:lpstr>
      <vt:lpstr>Goals for this Talk</vt:lpstr>
      <vt:lpstr>Design Process </vt:lpstr>
      <vt:lpstr>Old Materials, Systems of Linear Equations</vt:lpstr>
      <vt:lpstr>Old Materials, Systems of Linear Equations</vt:lpstr>
      <vt:lpstr> Old Materials, Systems of Linear Equations</vt:lpstr>
      <vt:lpstr>Old Materials, Systems of Linear Equations</vt:lpstr>
      <vt:lpstr> New Materials, Systems of Linear Equations</vt:lpstr>
      <vt:lpstr>New Materials, Systems of Linear Equations</vt:lpstr>
      <vt:lpstr>Support Structures</vt:lpstr>
      <vt:lpstr>Support Structures</vt:lpstr>
      <vt:lpstr>Challenges from Instructor Survey</vt:lpstr>
      <vt:lpstr>Positive Outcomes from Instructor Survey</vt:lpstr>
      <vt:lpstr>Preliminary Student Outcomes</vt:lpstr>
    </vt:vector>
  </TitlesOfParts>
  <Company>Page Design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Microsoft Office User</cp:lastModifiedBy>
  <cp:revision>293</cp:revision>
  <cp:lastPrinted>2019-02-07T22:42:03Z</cp:lastPrinted>
  <dcterms:created xsi:type="dcterms:W3CDTF">2015-02-04T23:49:06Z</dcterms:created>
  <dcterms:modified xsi:type="dcterms:W3CDTF">2019-02-08T19:05:28Z</dcterms:modified>
</cp:coreProperties>
</file>