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70" r:id="rId3"/>
    <p:sldId id="260" r:id="rId4"/>
    <p:sldId id="261" r:id="rId5"/>
    <p:sldId id="262" r:id="rId6"/>
    <p:sldId id="265" r:id="rId7"/>
    <p:sldId id="268" r:id="rId8"/>
    <p:sldId id="266" r:id="rId9"/>
    <p:sldId id="269" r:id="rId10"/>
  </p:sldIdLst>
  <p:sldSz cx="9144000" cy="5143500" type="screen16x9"/>
  <p:notesSz cx="6858000" cy="9144000"/>
  <p:embeddedFontLs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oboto Slab" pitchFamily="2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133" d="100"/>
          <a:sy n="133" d="100"/>
        </p:scale>
        <p:origin x="5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c6f9e47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c6f9e47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6f9e470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6f9e470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a75d7c495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a75d7c495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a75d7c495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a75d7c495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a75d7c495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a75d7c495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c6f9e470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c6f9e470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c6f9e470d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c6f9e470d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4369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560774" y="1067374"/>
            <a:ext cx="5902926" cy="169507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dirty="0"/>
              <a:t>Research in Action for Student Success (RASS)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108959"/>
            <a:ext cx="5783400" cy="8109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Janet S. Oh, PhD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Senior Director, Institutional Research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/>
              <a:t>CSU Northridge</a:t>
            </a:r>
            <a:endParaRPr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D02CE-BA09-6243-93DA-F6297E916D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/>
              <a:t>Get to know your tablemates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3A55116F-F282-F245-AE3F-0C1DDF47F7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NAME, CAMPUS, ROLE</a:t>
            </a:r>
          </a:p>
        </p:txBody>
      </p:sp>
    </p:spTree>
    <p:extLst>
      <p:ext uri="{BB962C8B-B14F-4D97-AF65-F5344CB8AC3E}">
        <p14:creationId xmlns:p14="http://schemas.microsoft.com/office/powerpoint/2010/main" val="216675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Action Research</a:t>
            </a:r>
            <a:endParaRPr/>
          </a:p>
        </p:txBody>
      </p:sp>
      <p:grpSp>
        <p:nvGrpSpPr>
          <p:cNvPr id="93" name="Google Shape;93;p17"/>
          <p:cNvGrpSpPr/>
          <p:nvPr/>
        </p:nvGrpSpPr>
        <p:grpSpPr>
          <a:xfrm>
            <a:off x="431925" y="1304875"/>
            <a:ext cx="2628925" cy="3416400"/>
            <a:chOff x="431925" y="1304875"/>
            <a:chExt cx="2628925" cy="3416400"/>
          </a:xfrm>
        </p:grpSpPr>
        <p:sp>
          <p:nvSpPr>
            <p:cNvPr id="94" name="Google Shape;94;p17"/>
            <p:cNvSpPr txBox="1"/>
            <p:nvPr/>
          </p:nvSpPr>
          <p:spPr>
            <a:xfrm>
              <a:off x="431925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4319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96;p17"/>
          <p:cNvSpPr txBox="1">
            <a:spLocks noGrp="1"/>
          </p:cNvSpPr>
          <p:nvPr>
            <p:ph type="body" idx="4294967295"/>
          </p:nvPr>
        </p:nvSpPr>
        <p:spPr>
          <a:xfrm>
            <a:off x="50642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Definition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7" name="Google Shape;97;p17"/>
          <p:cNvSpPr txBox="1">
            <a:spLocks noGrp="1"/>
          </p:cNvSpPr>
          <p:nvPr>
            <p:ph type="body" idx="4294967295"/>
          </p:nvPr>
        </p:nvSpPr>
        <p:spPr>
          <a:xfrm>
            <a:off x="508325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“...a collaborative approach to </a:t>
            </a:r>
            <a:r>
              <a:rPr lang="en" sz="1600" i="1"/>
              <a:t>inquiry</a:t>
            </a:r>
            <a:r>
              <a:rPr lang="en" sz="1600"/>
              <a:t> or </a:t>
            </a:r>
            <a:r>
              <a:rPr lang="en" sz="1600" i="1"/>
              <a:t>investigation</a:t>
            </a:r>
            <a:r>
              <a:rPr lang="en" sz="1600"/>
              <a:t> that provides people with the means to take systematic </a:t>
            </a:r>
            <a:r>
              <a:rPr lang="en" sz="1600" i="1"/>
              <a:t>action</a:t>
            </a:r>
            <a:r>
              <a:rPr lang="en" sz="1600"/>
              <a:t> to resolve specific problems”</a:t>
            </a:r>
            <a:endParaRPr sz="1600"/>
          </a:p>
          <a:p>
            <a:pPr marL="457200" lvl="0" indent="0" algn="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i="1"/>
              <a:t>Stringer, 1999, p. 17</a:t>
            </a:r>
            <a:endParaRPr sz="1200" i="1"/>
          </a:p>
        </p:txBody>
      </p:sp>
      <p:grpSp>
        <p:nvGrpSpPr>
          <p:cNvPr id="98" name="Google Shape;98;p17"/>
          <p:cNvGrpSpPr/>
          <p:nvPr/>
        </p:nvGrpSpPr>
        <p:grpSpPr>
          <a:xfrm>
            <a:off x="3320450" y="1304875"/>
            <a:ext cx="2632500" cy="3416400"/>
            <a:chOff x="3320450" y="1304875"/>
            <a:chExt cx="2632500" cy="3416400"/>
          </a:xfrm>
        </p:grpSpPr>
        <p:sp>
          <p:nvSpPr>
            <p:cNvPr id="99" name="Google Shape;99;p17"/>
            <p:cNvSpPr txBox="1"/>
            <p:nvPr/>
          </p:nvSpPr>
          <p:spPr>
            <a:xfrm>
              <a:off x="3324050" y="1304875"/>
              <a:ext cx="26289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332045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17"/>
          <p:cNvSpPr txBox="1">
            <a:spLocks noGrp="1"/>
          </p:cNvSpPr>
          <p:nvPr>
            <p:ph type="body" idx="4294967295"/>
          </p:nvPr>
        </p:nvSpPr>
        <p:spPr>
          <a:xfrm>
            <a:off x="3389450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Routine (recycling)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4294967295"/>
          </p:nvPr>
        </p:nvSpPr>
        <p:spPr>
          <a:xfrm>
            <a:off x="3396775" y="1850300"/>
            <a:ext cx="2628900" cy="27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LOOK:  gather information, define, describe, frame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THINK:  explore, analyze, interpret, explain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ACT:  communicate, plan, implement, evaluate</a:t>
            </a:r>
            <a:endParaRPr sz="1600"/>
          </a:p>
        </p:txBody>
      </p:sp>
      <p:grpSp>
        <p:nvGrpSpPr>
          <p:cNvPr id="103" name="Google Shape;103;p17"/>
          <p:cNvGrpSpPr/>
          <p:nvPr/>
        </p:nvGrpSpPr>
        <p:grpSpPr>
          <a:xfrm>
            <a:off x="6212550" y="1304875"/>
            <a:ext cx="2632500" cy="3416400"/>
            <a:chOff x="6212550" y="1304875"/>
            <a:chExt cx="2632500" cy="3416400"/>
          </a:xfrm>
        </p:grpSpPr>
        <p:sp>
          <p:nvSpPr>
            <p:cNvPr id="104" name="Google Shape;104;p17"/>
            <p:cNvSpPr/>
            <p:nvPr/>
          </p:nvSpPr>
          <p:spPr>
            <a:xfrm>
              <a:off x="6215400" y="1304875"/>
              <a:ext cx="2628900" cy="34164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7"/>
            <p:cNvSpPr txBox="1"/>
            <p:nvPr/>
          </p:nvSpPr>
          <p:spPr>
            <a:xfrm>
              <a:off x="6212550" y="1304875"/>
              <a:ext cx="2632500" cy="464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6" name="Google Shape;106;p17"/>
          <p:cNvSpPr txBox="1">
            <a:spLocks noGrp="1"/>
          </p:cNvSpPr>
          <p:nvPr>
            <p:ph type="body" idx="4294967295"/>
          </p:nvPr>
        </p:nvSpPr>
        <p:spPr>
          <a:xfrm>
            <a:off x="6272475" y="1304875"/>
            <a:ext cx="2494500" cy="46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Working Principles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7"/>
          <p:cNvSpPr txBox="1">
            <a:spLocks noGrp="1"/>
          </p:cNvSpPr>
          <p:nvPr>
            <p:ph type="body" idx="4294967295"/>
          </p:nvPr>
        </p:nvSpPr>
        <p:spPr>
          <a:xfrm>
            <a:off x="6286400" y="1850300"/>
            <a:ext cx="2478600" cy="27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Relationships</a:t>
            </a:r>
            <a:endParaRPr sz="16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Communication</a:t>
            </a:r>
            <a:endParaRPr sz="16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Participation</a:t>
            </a:r>
            <a:endParaRPr sz="16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Inclusion</a:t>
            </a:r>
            <a:endParaRPr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18"/>
          <p:cNvGrpSpPr/>
          <p:nvPr/>
        </p:nvGrpSpPr>
        <p:grpSpPr>
          <a:xfrm>
            <a:off x="1560720" y="14"/>
            <a:ext cx="5425711" cy="5058578"/>
            <a:chOff x="1560773" y="40963"/>
            <a:chExt cx="5728158" cy="5017435"/>
          </a:xfrm>
        </p:grpSpPr>
        <p:sp>
          <p:nvSpPr>
            <p:cNvPr id="113" name="Google Shape;113;p18"/>
            <p:cNvSpPr/>
            <p:nvPr/>
          </p:nvSpPr>
          <p:spPr>
            <a:xfrm>
              <a:off x="2448738" y="822862"/>
              <a:ext cx="3956100" cy="3465600"/>
            </a:xfrm>
            <a:prstGeom prst="donut">
              <a:avLst>
                <a:gd name="adj" fmla="val 16067"/>
              </a:avLst>
            </a:prstGeom>
            <a:solidFill>
              <a:srgbClr val="000000">
                <a:alpha val="1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8"/>
            <p:cNvSpPr/>
            <p:nvPr/>
          </p:nvSpPr>
          <p:spPr>
            <a:xfrm rot="1610005">
              <a:off x="2389542" y="646498"/>
              <a:ext cx="4067363" cy="3808098"/>
            </a:xfrm>
            <a:prstGeom prst="blockArc">
              <a:avLst>
                <a:gd name="adj1" fmla="val 14414370"/>
                <a:gd name="adj2" fmla="val 694"/>
                <a:gd name="adj3" fmla="val 9562"/>
              </a:avLst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8"/>
            <p:cNvSpPr/>
            <p:nvPr/>
          </p:nvSpPr>
          <p:spPr>
            <a:xfrm rot="-1610005" flipH="1">
              <a:off x="2392799" y="646498"/>
              <a:ext cx="4067363" cy="3808098"/>
            </a:xfrm>
            <a:prstGeom prst="blockArc">
              <a:avLst>
                <a:gd name="adj1" fmla="val 14348563"/>
                <a:gd name="adj2" fmla="val 21472873"/>
                <a:gd name="adj3" fmla="val 9381"/>
              </a:avLst>
            </a:prstGeom>
            <a:solidFill>
              <a:srgbClr val="A1C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8"/>
            <p:cNvSpPr/>
            <p:nvPr/>
          </p:nvSpPr>
          <p:spPr>
            <a:xfrm rot="-8327750">
              <a:off x="4155672" y="615879"/>
              <a:ext cx="531921" cy="531921"/>
            </a:xfrm>
            <a:prstGeom prst="rtTriangle">
              <a:avLst/>
            </a:prstGeom>
            <a:solidFill>
              <a:srgbClr val="A1C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8"/>
            <p:cNvSpPr/>
            <p:nvPr/>
          </p:nvSpPr>
          <p:spPr>
            <a:xfrm rot="-9190785" flipH="1">
              <a:off x="2391347" y="644444"/>
              <a:ext cx="4066554" cy="3806937"/>
            </a:xfrm>
            <a:prstGeom prst="blockArc">
              <a:avLst>
                <a:gd name="adj1" fmla="val 14316164"/>
                <a:gd name="adj2" fmla="val 21502663"/>
                <a:gd name="adj3" fmla="val 9415"/>
              </a:avLst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8"/>
            <p:cNvSpPr/>
            <p:nvPr/>
          </p:nvSpPr>
          <p:spPr>
            <a:xfrm rot="-907050">
              <a:off x="5859322" y="3117891"/>
              <a:ext cx="481980" cy="432467"/>
            </a:xfrm>
            <a:prstGeom prst="rtTriangle">
              <a:avLst/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 rot="6486601">
              <a:off x="2509353" y="3085206"/>
              <a:ext cx="501862" cy="561422"/>
            </a:xfrm>
            <a:prstGeom prst="rtTriangle">
              <a:avLst/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0" name="Google Shape;120;p18"/>
          <p:cNvSpPr/>
          <p:nvPr/>
        </p:nvSpPr>
        <p:spPr>
          <a:xfrm>
            <a:off x="433625" y="2267850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4294967295"/>
          </p:nvPr>
        </p:nvSpPr>
        <p:spPr>
          <a:xfrm>
            <a:off x="433625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LOOK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2" name="Google Shape;122;p18"/>
          <p:cNvSpPr/>
          <p:nvPr/>
        </p:nvSpPr>
        <p:spPr>
          <a:xfrm>
            <a:off x="3046052" y="2267850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4294967295"/>
          </p:nvPr>
        </p:nvSpPr>
        <p:spPr>
          <a:xfrm>
            <a:off x="3337425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THINK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5949777" y="2267850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8"/>
          <p:cNvSpPr txBox="1">
            <a:spLocks noGrp="1"/>
          </p:cNvSpPr>
          <p:nvPr>
            <p:ph type="body" idx="4294967295"/>
          </p:nvPr>
        </p:nvSpPr>
        <p:spPr>
          <a:xfrm>
            <a:off x="6255508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7070500" y="3020100"/>
            <a:ext cx="1886700" cy="53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FFFFFF"/>
                </a:solidFill>
              </a:rPr>
              <a:t>Stringer, 1999</a:t>
            </a:r>
            <a:endParaRPr sz="1600" i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Google Shape;131;p19"/>
          <p:cNvGrpSpPr/>
          <p:nvPr/>
        </p:nvGrpSpPr>
        <p:grpSpPr>
          <a:xfrm>
            <a:off x="1560720" y="14"/>
            <a:ext cx="5425711" cy="5058578"/>
            <a:chOff x="1560773" y="40963"/>
            <a:chExt cx="5728158" cy="5017435"/>
          </a:xfrm>
        </p:grpSpPr>
        <p:sp>
          <p:nvSpPr>
            <p:cNvPr id="132" name="Google Shape;132;p19"/>
            <p:cNvSpPr/>
            <p:nvPr/>
          </p:nvSpPr>
          <p:spPr>
            <a:xfrm>
              <a:off x="2448738" y="822862"/>
              <a:ext cx="3956100" cy="3465600"/>
            </a:xfrm>
            <a:prstGeom prst="donut">
              <a:avLst>
                <a:gd name="adj" fmla="val 16067"/>
              </a:avLst>
            </a:prstGeom>
            <a:solidFill>
              <a:srgbClr val="000000">
                <a:alpha val="107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9"/>
            <p:cNvSpPr/>
            <p:nvPr/>
          </p:nvSpPr>
          <p:spPr>
            <a:xfrm rot="1610005">
              <a:off x="2389542" y="646498"/>
              <a:ext cx="4067363" cy="3808098"/>
            </a:xfrm>
            <a:prstGeom prst="blockArc">
              <a:avLst>
                <a:gd name="adj1" fmla="val 14414370"/>
                <a:gd name="adj2" fmla="val 694"/>
                <a:gd name="adj3" fmla="val 9562"/>
              </a:avLst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9"/>
            <p:cNvSpPr/>
            <p:nvPr/>
          </p:nvSpPr>
          <p:spPr>
            <a:xfrm rot="-1610005" flipH="1">
              <a:off x="2392799" y="646498"/>
              <a:ext cx="4067363" cy="3808098"/>
            </a:xfrm>
            <a:prstGeom prst="blockArc">
              <a:avLst>
                <a:gd name="adj1" fmla="val 14348563"/>
                <a:gd name="adj2" fmla="val 21472873"/>
                <a:gd name="adj3" fmla="val 9381"/>
              </a:avLst>
            </a:prstGeom>
            <a:solidFill>
              <a:srgbClr val="A1C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9"/>
            <p:cNvSpPr/>
            <p:nvPr/>
          </p:nvSpPr>
          <p:spPr>
            <a:xfrm rot="-8327750">
              <a:off x="4155672" y="615879"/>
              <a:ext cx="531921" cy="531921"/>
            </a:xfrm>
            <a:prstGeom prst="rtTriangle">
              <a:avLst/>
            </a:prstGeom>
            <a:solidFill>
              <a:srgbClr val="A1C3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9"/>
            <p:cNvSpPr/>
            <p:nvPr/>
          </p:nvSpPr>
          <p:spPr>
            <a:xfrm rot="-9190785" flipH="1">
              <a:off x="2391347" y="644444"/>
              <a:ext cx="4066554" cy="3806937"/>
            </a:xfrm>
            <a:prstGeom prst="blockArc">
              <a:avLst>
                <a:gd name="adj1" fmla="val 14316164"/>
                <a:gd name="adj2" fmla="val 21502663"/>
                <a:gd name="adj3" fmla="val 9415"/>
              </a:avLst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9"/>
            <p:cNvSpPr/>
            <p:nvPr/>
          </p:nvSpPr>
          <p:spPr>
            <a:xfrm rot="-907050">
              <a:off x="5859322" y="3117891"/>
              <a:ext cx="481980" cy="432467"/>
            </a:xfrm>
            <a:prstGeom prst="rtTriangle">
              <a:avLst/>
            </a:prstGeom>
            <a:solidFill>
              <a:srgbClr val="0944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9"/>
            <p:cNvSpPr/>
            <p:nvPr/>
          </p:nvSpPr>
          <p:spPr>
            <a:xfrm rot="6486601">
              <a:off x="2509353" y="3085206"/>
              <a:ext cx="501862" cy="561422"/>
            </a:xfrm>
            <a:prstGeom prst="rtTriangle">
              <a:avLst/>
            </a:prstGeom>
            <a:solidFill>
              <a:srgbClr val="307BF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9"/>
          <p:cNvSpPr/>
          <p:nvPr/>
        </p:nvSpPr>
        <p:spPr>
          <a:xfrm>
            <a:off x="433625" y="2267850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body" idx="4294967295"/>
          </p:nvPr>
        </p:nvSpPr>
        <p:spPr>
          <a:xfrm>
            <a:off x="433625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CONNECT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1" name="Google Shape;141;p19"/>
          <p:cNvSpPr/>
          <p:nvPr/>
        </p:nvSpPr>
        <p:spPr>
          <a:xfrm>
            <a:off x="3046052" y="2267850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9"/>
          <p:cNvSpPr txBox="1">
            <a:spLocks noGrp="1"/>
          </p:cNvSpPr>
          <p:nvPr>
            <p:ph type="body" idx="4294967295"/>
          </p:nvPr>
        </p:nvSpPr>
        <p:spPr>
          <a:xfrm>
            <a:off x="3337425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FRAME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19"/>
          <p:cNvSpPr/>
          <p:nvPr/>
        </p:nvSpPr>
        <p:spPr>
          <a:xfrm>
            <a:off x="5949777" y="2267850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9"/>
          <p:cNvSpPr txBox="1">
            <a:spLocks noGrp="1"/>
          </p:cNvSpPr>
          <p:nvPr>
            <p:ph type="body" idx="4294967295"/>
          </p:nvPr>
        </p:nvSpPr>
        <p:spPr>
          <a:xfrm>
            <a:off x="6255508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IMPLEMENT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45" name="Google Shape;145;p19"/>
          <p:cNvSpPr txBox="1"/>
          <p:nvPr/>
        </p:nvSpPr>
        <p:spPr>
          <a:xfrm>
            <a:off x="224825" y="128775"/>
            <a:ext cx="68907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i="1">
                <a:solidFill>
                  <a:schemeClr val="accent5"/>
                </a:solidFill>
              </a:rPr>
              <a:t>Research in Action for Student Success (RASS; Oh &amp; Saylor) </a:t>
            </a:r>
            <a:endParaRPr sz="1800" b="1" i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2"/>
          <p:cNvSpPr txBox="1"/>
          <p:nvPr/>
        </p:nvSpPr>
        <p:spPr>
          <a:xfrm>
            <a:off x="6112350" y="147100"/>
            <a:ext cx="2525100" cy="48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Reflect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Communicate findings, interpretations, recommendations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Plan, implement, improve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Formative evaluation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Goals: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Share understanding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Prioritize work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Celebrate achievements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7" name="Google Shape;177;p22"/>
          <p:cNvSpPr txBox="1"/>
          <p:nvPr/>
        </p:nvSpPr>
        <p:spPr>
          <a:xfrm>
            <a:off x="3146125" y="147100"/>
            <a:ext cx="2654100" cy="48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Frame the questions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Consider the evidence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Consider the interpretations, recommendations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Goals: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Extend understanding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Extend clarity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Identify priorities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8" name="Google Shape;178;p22"/>
          <p:cNvSpPr txBox="1"/>
          <p:nvPr/>
        </p:nvSpPr>
        <p:spPr>
          <a:xfrm>
            <a:off x="457600" y="147100"/>
            <a:ext cx="2469300" cy="487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Identify stakeholding groups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Gather information:  interviewing, participating, meeting, reading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Goals: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Understanding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Clarity</a:t>
            </a:r>
            <a:endParaRPr>
              <a:solidFill>
                <a:srgbClr val="FFFFFF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Char char="●"/>
            </a:pPr>
            <a:r>
              <a:rPr lang="en">
                <a:solidFill>
                  <a:srgbClr val="FFFFFF"/>
                </a:solidFill>
              </a:rPr>
              <a:t>Insight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9" name="Google Shape;179;p22"/>
          <p:cNvSpPr/>
          <p:nvPr/>
        </p:nvSpPr>
        <p:spPr>
          <a:xfrm>
            <a:off x="433625" y="2267850"/>
            <a:ext cx="2469300" cy="607800"/>
          </a:xfrm>
          <a:prstGeom prst="homePlat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4294967295"/>
          </p:nvPr>
        </p:nvSpPr>
        <p:spPr>
          <a:xfrm>
            <a:off x="433625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CONNECT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1" name="Google Shape;181;p22"/>
          <p:cNvSpPr/>
          <p:nvPr/>
        </p:nvSpPr>
        <p:spPr>
          <a:xfrm>
            <a:off x="3046052" y="2267850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body" idx="4294967295"/>
          </p:nvPr>
        </p:nvSpPr>
        <p:spPr>
          <a:xfrm>
            <a:off x="3337425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FRAME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3" name="Google Shape;183;p22"/>
          <p:cNvSpPr/>
          <p:nvPr/>
        </p:nvSpPr>
        <p:spPr>
          <a:xfrm>
            <a:off x="5949777" y="2267850"/>
            <a:ext cx="2760600" cy="607800"/>
          </a:xfrm>
          <a:prstGeom prst="chevron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4294967295"/>
          </p:nvPr>
        </p:nvSpPr>
        <p:spPr>
          <a:xfrm>
            <a:off x="6255508" y="2414551"/>
            <a:ext cx="2257200" cy="3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IMPLEMENT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5" name="Google Shape;185;p22"/>
          <p:cNvSpPr txBox="1"/>
          <p:nvPr/>
        </p:nvSpPr>
        <p:spPr>
          <a:xfrm>
            <a:off x="3457975" y="4642825"/>
            <a:ext cx="55551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solidFill>
                  <a:schemeClr val="accent5"/>
                </a:solidFill>
              </a:rPr>
              <a:t>Research in Action for Student Success (RASS; Oh &amp; Saylor) </a:t>
            </a:r>
            <a:endParaRPr i="1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018AEB-136D-BE40-BA67-E44B62861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For the full version, see:</a:t>
            </a:r>
            <a:br>
              <a:rPr lang="en-US" sz="4000" dirty="0"/>
            </a:br>
            <a:r>
              <a:rPr lang="en-US" sz="4000" dirty="0"/>
              <a:t>Oh &amp; Saylor,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A20F0-6B41-E943-9FA1-7CDCF0F5F32A}"/>
              </a:ext>
            </a:extLst>
          </p:cNvPr>
          <p:cNvSpPr txBox="1"/>
          <p:nvPr/>
        </p:nvSpPr>
        <p:spPr>
          <a:xfrm>
            <a:off x="1632031" y="3007894"/>
            <a:ext cx="59195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tx1"/>
                </a:solidFill>
              </a:rPr>
              <a:t>https://</a:t>
            </a:r>
            <a:r>
              <a:rPr lang="en-US" sz="3000" dirty="0" err="1">
                <a:solidFill>
                  <a:schemeClr val="tx1"/>
                </a:solidFill>
              </a:rPr>
              <a:t>tinyurl.com</a:t>
            </a:r>
            <a:r>
              <a:rPr lang="en-US" sz="3000" dirty="0">
                <a:solidFill>
                  <a:schemeClr val="tx1"/>
                </a:solidFill>
              </a:rPr>
              <a:t>/OhSaylor2019</a:t>
            </a:r>
          </a:p>
        </p:txBody>
      </p:sp>
    </p:spTree>
    <p:extLst>
      <p:ext uri="{BB962C8B-B14F-4D97-AF65-F5344CB8AC3E}">
        <p14:creationId xmlns:p14="http://schemas.microsoft.com/office/powerpoint/2010/main" val="197322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xfrm>
            <a:off x="265500" y="5067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TABLE DISCUSSIONS</a:t>
            </a:r>
            <a:endParaRPr dirty="0"/>
          </a:p>
        </p:txBody>
      </p:sp>
      <p:sp>
        <p:nvSpPr>
          <p:cNvPr id="191" name="Google Shape;191;p23"/>
          <p:cNvSpPr txBox="1">
            <a:spLocks noGrp="1"/>
          </p:cNvSpPr>
          <p:nvPr>
            <p:ph type="subTitle" idx="1"/>
          </p:nvPr>
        </p:nvSpPr>
        <p:spPr>
          <a:xfrm>
            <a:off x="4833300" y="834089"/>
            <a:ext cx="4045200" cy="20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Campus examples: 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 thing that was done well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1 thing that could be improved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are some of the barriers you’ve encountered with regard to the IMPLEMENT phase?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Can the principles of action research help with this?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xfrm>
            <a:off x="265500" y="5067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SHARE OUT</a:t>
            </a:r>
            <a:endParaRPr dirty="0"/>
          </a:p>
        </p:txBody>
      </p:sp>
      <p:sp>
        <p:nvSpPr>
          <p:cNvPr id="191" name="Google Shape;191;p23"/>
          <p:cNvSpPr txBox="1">
            <a:spLocks noGrp="1"/>
          </p:cNvSpPr>
          <p:nvPr>
            <p:ph type="subTitle" idx="1"/>
          </p:nvPr>
        </p:nvSpPr>
        <p:spPr>
          <a:xfrm>
            <a:off x="4874925" y="2123874"/>
            <a:ext cx="4045200" cy="208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is one action/idea/principle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that you will take back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your campus?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(Bonus:  find an accountability partner!)</a:t>
            </a:r>
          </a:p>
        </p:txBody>
      </p:sp>
    </p:spTree>
    <p:extLst>
      <p:ext uri="{BB962C8B-B14F-4D97-AF65-F5344CB8AC3E}">
        <p14:creationId xmlns:p14="http://schemas.microsoft.com/office/powerpoint/2010/main" val="3013401572"/>
      </p:ext>
    </p:extLst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289</Words>
  <Application>Microsoft Macintosh PowerPoint</Application>
  <PresentationFormat>On-screen Show (16:9)</PresentationFormat>
  <Paragraphs>99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Roboto</vt:lpstr>
      <vt:lpstr>Roboto Slab</vt:lpstr>
      <vt:lpstr>Arial</vt:lpstr>
      <vt:lpstr>Marina</vt:lpstr>
      <vt:lpstr>Research in Action for Student Success (RASS)</vt:lpstr>
      <vt:lpstr>Get to know your tablemates</vt:lpstr>
      <vt:lpstr>Action Research</vt:lpstr>
      <vt:lpstr>PowerPoint Presentation</vt:lpstr>
      <vt:lpstr>PowerPoint Presentation</vt:lpstr>
      <vt:lpstr>PowerPoint Presentation</vt:lpstr>
      <vt:lpstr>For the full version, see: Oh &amp; Saylor, 2019</vt:lpstr>
      <vt:lpstr>TABLE DISCUSSIONS</vt:lpstr>
      <vt:lpstr>SHARE 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Across University Divisions  An Action Research Approach to Student Success</dc:title>
  <cp:lastModifiedBy>Oh, Janet S.</cp:lastModifiedBy>
  <cp:revision>7</cp:revision>
  <dcterms:modified xsi:type="dcterms:W3CDTF">2020-02-11T04:14:57Z</dcterms:modified>
</cp:coreProperties>
</file>