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0" r:id="rId3"/>
    <p:sldId id="295" r:id="rId4"/>
    <p:sldId id="296" r:id="rId5"/>
    <p:sldId id="298" r:id="rId6"/>
    <p:sldId id="308" r:id="rId7"/>
    <p:sldId id="306" r:id="rId8"/>
    <p:sldId id="269" r:id="rId9"/>
    <p:sldId id="301" r:id="rId10"/>
    <p:sldId id="309" r:id="rId11"/>
    <p:sldId id="304" r:id="rId12"/>
    <p:sldId id="311" r:id="rId13"/>
    <p:sldId id="305" r:id="rId14"/>
    <p:sldId id="302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ubach, Silvia" initials="H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F5"/>
    <a:srgbClr val="DF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0" autoAdjust="0"/>
    <p:restoredTop sz="82035" autoAdjust="0"/>
  </p:normalViewPr>
  <p:slideViewPr>
    <p:cSldViewPr snapToGrid="0">
      <p:cViewPr varScale="1">
        <p:scale>
          <a:sx n="58" d="100"/>
          <a:sy n="58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2/1/19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2/1/19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Exams – variations across sections, identical for sections taking place at same time or in time slot immediately after. </a:t>
            </a:r>
          </a:p>
          <a:p>
            <a:r>
              <a:rPr lang="en-US" dirty="0"/>
              <a:t>In Spring we still have three sessions (ZOOM)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Exams – variations across sections, identical for sections taking place at same time or in time slot immediately after.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Math 1001/01 and Math 1002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ACUE</a:t>
            </a:r>
            <a:r>
              <a:rPr lang="en-US" baseline="0" dirty="0"/>
              <a:t> course is 25 modules; we required 12 and attendance at 2 in person meetings. Payment was $750.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comparing to 46, then have 76% completion rate for first half;</a:t>
            </a:r>
          </a:p>
          <a:p>
            <a:r>
              <a:rPr lang="en-US" dirty="0"/>
              <a:t>If comparing to 46, then have 54%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Sharona</a:t>
            </a:r>
            <a:r>
              <a:rPr lang="en-US" dirty="0"/>
              <a:t> did the non-course specific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audience members to answer for their particular course if they are coordinating, and otherwise pick one</a:t>
            </a:r>
            <a:r>
              <a:rPr lang="en-US" baseline="0" dirty="0"/>
              <a:t> of the coordinated courses.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a stats course taught by the Charter College of Education (headed by Deborah OH). These</a:t>
            </a:r>
            <a:r>
              <a:rPr lang="en-US" baseline="0" dirty="0"/>
              <a:t> slides report on the Math 1090/91 course only, even though some of the issues also arose for the EDFN 1090/91. The structure of the course is the same, but the implementation differs. </a:t>
            </a:r>
          </a:p>
          <a:p>
            <a:r>
              <a:rPr lang="en-US" baseline="0" dirty="0"/>
              <a:t>Math 1090 – 2122 students CSULA; 213 SLAM; total 2337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kahoot.it/#/intro?quizId=358239c5-da94-42b0-8830-8e75c6028df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kahoot.it/#/?quizId=55426aea-5a2e-4596-aa99-e6198bcf814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629" y="1024128"/>
            <a:ext cx="4253895" cy="35930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Professional Development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Coordination of GE Statistics </a:t>
            </a:r>
            <a:br>
              <a:rPr lang="en-US" dirty="0"/>
            </a:br>
            <a:r>
              <a:rPr lang="en-US" dirty="0"/>
              <a:t>at Cal State 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February 1, 2019.         Silvia Heubach &amp; </a:t>
            </a:r>
            <a:r>
              <a:rPr lang="en-US" dirty="0" err="1"/>
              <a:t>Sharona</a:t>
            </a:r>
            <a:r>
              <a:rPr lang="en-US" dirty="0"/>
              <a:t> </a:t>
            </a:r>
            <a:r>
              <a:rPr lang="en-US" dirty="0" err="1"/>
              <a:t>Krinsky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27499"/>
          </a:xfrm>
        </p:spPr>
        <p:txBody>
          <a:bodyPr/>
          <a:lstStyle/>
          <a:p>
            <a:r>
              <a:rPr lang="fr-FR" b="1" dirty="0"/>
              <a:t>Math 1090/1091 </a:t>
            </a:r>
            <a:r>
              <a:rPr lang="fr-FR" b="1" dirty="0" err="1"/>
              <a:t>Overview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6C70F-31D5-5D41-B602-014FE7D0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495685"/>
          </a:xfrm>
        </p:spPr>
        <p:txBody>
          <a:bodyPr/>
          <a:lstStyle/>
          <a:p>
            <a:r>
              <a:rPr lang="fr-FR" dirty="0" err="1">
                <a:solidFill>
                  <a:srgbClr val="00B050"/>
                </a:solidFill>
              </a:rPr>
              <a:t>Fall</a:t>
            </a:r>
            <a:r>
              <a:rPr lang="fr-FR" dirty="0">
                <a:solidFill>
                  <a:srgbClr val="00B050"/>
                </a:solidFill>
              </a:rPr>
              <a:t>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80 sections </a:t>
            </a:r>
            <a:r>
              <a:rPr lang="en-US" dirty="0"/>
              <a:t>of </a:t>
            </a:r>
            <a:r>
              <a:rPr lang="en-US" b="1" dirty="0">
                <a:solidFill>
                  <a:srgbClr val="008000"/>
                </a:solidFill>
              </a:rPr>
              <a:t>Math 1090 </a:t>
            </a:r>
            <a:r>
              <a:rPr lang="en-US" dirty="0"/>
              <a:t>at Cal State LA and </a:t>
            </a:r>
            <a:r>
              <a:rPr lang="en-US" b="1" dirty="0">
                <a:solidFill>
                  <a:srgbClr val="0000FF"/>
                </a:solidFill>
              </a:rPr>
              <a:t>6 sections </a:t>
            </a:r>
            <a:r>
              <a:rPr lang="en-US" dirty="0"/>
              <a:t>at high schools (SLAM) for a total of </a:t>
            </a:r>
            <a:r>
              <a:rPr lang="en-US" b="1" dirty="0">
                <a:solidFill>
                  <a:srgbClr val="0000FF"/>
                </a:solidFill>
              </a:rPr>
              <a:t>~ 2300 students </a:t>
            </a:r>
          </a:p>
          <a:p>
            <a:r>
              <a:rPr lang="en-US" b="1" dirty="0">
                <a:solidFill>
                  <a:srgbClr val="0000FF"/>
                </a:solidFill>
              </a:rPr>
              <a:t>37 sections </a:t>
            </a:r>
            <a:r>
              <a:rPr lang="en-US" dirty="0"/>
              <a:t>of </a:t>
            </a:r>
            <a:r>
              <a:rPr lang="en-US" b="1" dirty="0">
                <a:solidFill>
                  <a:srgbClr val="008000"/>
                </a:solidFill>
              </a:rPr>
              <a:t>Math 1091 </a:t>
            </a:r>
            <a:r>
              <a:rPr lang="en-US" dirty="0"/>
              <a:t>at Cal State LA with a total of </a:t>
            </a:r>
            <a:r>
              <a:rPr lang="en-US" b="1" dirty="0">
                <a:solidFill>
                  <a:srgbClr val="0000FF"/>
                </a:solidFill>
              </a:rPr>
              <a:t>~ 900 students (43%)</a:t>
            </a:r>
          </a:p>
          <a:p>
            <a:r>
              <a:rPr lang="en-US" dirty="0"/>
              <a:t>A total </a:t>
            </a:r>
            <a:r>
              <a:rPr lang="en-US" dirty="0">
                <a:solidFill>
                  <a:schemeClr val="tx2"/>
                </a:solidFill>
              </a:rPr>
              <a:t>of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39 instructors </a:t>
            </a:r>
            <a:r>
              <a:rPr lang="en-US" dirty="0"/>
              <a:t>at Cal State LA</a:t>
            </a:r>
          </a:p>
          <a:p>
            <a:r>
              <a:rPr lang="en-US" dirty="0"/>
              <a:t>Almost all sections of Math 1091 taught by instructors who are also teaching Math 1090</a:t>
            </a:r>
          </a:p>
          <a:p>
            <a:r>
              <a:rPr lang="en-US" dirty="0"/>
              <a:t>Parent and co-</a:t>
            </a:r>
            <a:r>
              <a:rPr lang="en-US" dirty="0" err="1"/>
              <a:t>req</a:t>
            </a:r>
            <a:r>
              <a:rPr lang="en-US" dirty="0"/>
              <a:t> sections were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together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34C6D9-FA79-7B42-B653-6B91D2FF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49568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Spring 2019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799189-74AC-F448-A382-568F23B8BE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16 sections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008000"/>
                </a:solidFill>
              </a:rPr>
              <a:t>Math 1090 </a:t>
            </a:r>
            <a:r>
              <a:rPr lang="en-US" sz="2000" dirty="0"/>
              <a:t>at Cal State LA for a total of </a:t>
            </a:r>
            <a:r>
              <a:rPr lang="en-US" sz="2000" b="1" dirty="0">
                <a:solidFill>
                  <a:srgbClr val="0000FF"/>
                </a:solidFill>
              </a:rPr>
              <a:t>~ 400 students </a:t>
            </a:r>
          </a:p>
          <a:p>
            <a:endParaRPr lang="en-US" sz="13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15 sections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008000"/>
                </a:solidFill>
              </a:rPr>
              <a:t>Math 1091 </a:t>
            </a:r>
            <a:r>
              <a:rPr lang="en-US" sz="2000" dirty="0"/>
              <a:t>at Cal State LA with a total of </a:t>
            </a:r>
            <a:r>
              <a:rPr lang="en-US" sz="2000" b="1" dirty="0">
                <a:solidFill>
                  <a:srgbClr val="0000FF"/>
                </a:solidFill>
              </a:rPr>
              <a:t>~ 270 students (69%)</a:t>
            </a:r>
          </a:p>
          <a:p>
            <a:r>
              <a:rPr lang="en-US" sz="2000" dirty="0"/>
              <a:t>A total </a:t>
            </a:r>
            <a:r>
              <a:rPr lang="en-US" sz="2000" dirty="0">
                <a:solidFill>
                  <a:schemeClr val="tx2"/>
                </a:solidFill>
              </a:rPr>
              <a:t>of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b="1" dirty="0">
                <a:solidFill>
                  <a:srgbClr val="FF6600"/>
                </a:solidFill>
              </a:rPr>
              <a:t>13 instructors</a:t>
            </a:r>
            <a:r>
              <a:rPr lang="en-US" sz="2000" dirty="0"/>
              <a:t>; two new instructors</a:t>
            </a:r>
          </a:p>
          <a:p>
            <a:r>
              <a:rPr lang="en-US" dirty="0"/>
              <a:t> Almost all sections of Math 1091 taught by instructors who are also teaching Math 1090</a:t>
            </a:r>
          </a:p>
          <a:p>
            <a:r>
              <a:rPr lang="en-US" dirty="0"/>
              <a:t>Parent and co-</a:t>
            </a:r>
            <a:r>
              <a:rPr lang="en-US" dirty="0" err="1"/>
              <a:t>req</a:t>
            </a:r>
            <a:r>
              <a:rPr lang="en-US" dirty="0"/>
              <a:t> sections were tied together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20731"/>
          </a:xfrm>
        </p:spPr>
        <p:txBody>
          <a:bodyPr/>
          <a:lstStyle/>
          <a:p>
            <a:r>
              <a:rPr lang="fr-FR" b="1" dirty="0"/>
              <a:t>Math 1090/1091 Coordination </a:t>
            </a:r>
            <a:r>
              <a:rPr lang="fr-FR" b="1" dirty="0" err="1"/>
              <a:t>Fall</a:t>
            </a:r>
            <a:r>
              <a:rPr lang="fr-FR" b="1" dirty="0"/>
              <a:t>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Created blue-print Canvas Courses for Math 1090/1091</a:t>
            </a:r>
          </a:p>
          <a:p>
            <a:r>
              <a:rPr lang="en-US" sz="2800" dirty="0"/>
              <a:t>Instructors were provided with course materials (lesson plans, I-Clicker slides and assignments)</a:t>
            </a:r>
          </a:p>
          <a:p>
            <a:r>
              <a:rPr lang="en-US" sz="2800" dirty="0"/>
              <a:t>Common midterm and final exams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Grading rubrics and Excel Grading tool for labs, projects and exams 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Norming sessions for applying grading rubrics</a:t>
            </a:r>
          </a:p>
          <a:p>
            <a:r>
              <a:rPr lang="en-US" sz="2800" b="1" dirty="0">
                <a:solidFill>
                  <a:srgbClr val="2A55F5"/>
                </a:solidFill>
              </a:rPr>
              <a:t>Command Central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– created Canvas course to house resources for instructors and facilitate communication between coordinators and instructors</a:t>
            </a:r>
          </a:p>
          <a:p>
            <a:r>
              <a:rPr lang="en-US" sz="2800" b="1" dirty="0">
                <a:solidFill>
                  <a:srgbClr val="2A55F5"/>
                </a:solidFill>
              </a:rPr>
              <a:t>Weekly meetings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– had four different sessions recorded sessions via Zoom and posted concerns/solutions/ideas from sessions in Command Central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07BA-60D4-7C49-BDD3-49C3EE60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 for Math 1090 in Fall 2018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5A5A54-33AA-DA49-817C-C4AF0EE1E0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78" y="2240939"/>
            <a:ext cx="4013081" cy="237689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044D34-0BED-A44F-9CFE-3C7DE29F3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5" y="2240939"/>
            <a:ext cx="4610100" cy="15029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27582-C35B-8449-B702-25B3ADF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98269-6BE4-C64F-90BD-4E981C4B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2B72D7-9662-A745-910D-ECC088FD7AEB}"/>
              </a:ext>
            </a:extLst>
          </p:cNvPr>
          <p:cNvSpPr txBox="1">
            <a:spLocks/>
          </p:cNvSpPr>
          <p:nvPr/>
        </p:nvSpPr>
        <p:spPr>
          <a:xfrm>
            <a:off x="6771942" y="3853055"/>
            <a:ext cx="4166150" cy="76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1090 grade NC = D+, D, F, NC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 1091 NO = did not take Math 1091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A7882-3182-F348-A491-7ED4714FDF57}"/>
              </a:ext>
            </a:extLst>
          </p:cNvPr>
          <p:cNvSpPr txBox="1"/>
          <p:nvPr/>
        </p:nvSpPr>
        <p:spPr>
          <a:xfrm>
            <a:off x="2631687" y="4884952"/>
            <a:ext cx="729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 rate for students who  took Math 1091:           </a:t>
            </a:r>
            <a:r>
              <a:rPr lang="en-US" b="1" dirty="0">
                <a:solidFill>
                  <a:srgbClr val="2A5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70.4%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 rate for students did not take Math 1091:        </a:t>
            </a:r>
            <a:r>
              <a:rPr lang="en-US" b="1" dirty="0">
                <a:solidFill>
                  <a:srgbClr val="2A5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65" y="280648"/>
            <a:ext cx="9371949" cy="820731"/>
          </a:xfrm>
        </p:spPr>
        <p:txBody>
          <a:bodyPr/>
          <a:lstStyle/>
          <a:p>
            <a:r>
              <a:rPr lang="fr-FR" b="1" dirty="0"/>
              <a:t>Content Modifications for </a:t>
            </a:r>
            <a:r>
              <a:rPr lang="fr-FR" b="1" dirty="0" err="1"/>
              <a:t>Spring</a:t>
            </a:r>
            <a:r>
              <a:rPr lang="fr-FR" b="1" dirty="0"/>
              <a:t> </a:t>
            </a:r>
            <a:r>
              <a:rPr lang="fr-FR" b="1" dirty="0" err="1"/>
              <a:t>Semester</a:t>
            </a:r>
            <a:r>
              <a:rPr lang="fr-FR" b="1" dirty="0"/>
              <a:t>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748" y="1219159"/>
            <a:ext cx="10350142" cy="4882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A55F5"/>
                </a:solidFill>
              </a:rPr>
              <a:t>Math 1090 </a:t>
            </a:r>
          </a:p>
          <a:p>
            <a:pPr marL="406400" indent="-203200"/>
            <a:r>
              <a:rPr lang="en-US" sz="2400" dirty="0"/>
              <a:t>Modified standards for mastery grading and clarified grading scheme for students (and instructors)</a:t>
            </a:r>
          </a:p>
          <a:p>
            <a:pPr marL="406400" indent="-203200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Adjusted pacing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2A55F5"/>
                </a:solidFill>
              </a:rPr>
              <a:t>Math 1091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06400" indent="-203200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Introduced participation badge and dropped algebra skill badge</a:t>
            </a:r>
          </a:p>
          <a:p>
            <a:pPr marL="406400" indent="-203200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Added different types of assignments</a:t>
            </a:r>
          </a:p>
          <a:p>
            <a:pPr marL="688975" lvl="1" indent="-141288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Vocabulary activity</a:t>
            </a:r>
          </a:p>
          <a:p>
            <a:pPr marL="688975" lvl="1" indent="-141288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Activities on how to read a math text</a:t>
            </a:r>
          </a:p>
          <a:p>
            <a:pPr marL="406400" indent="-203200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Moved common assignments to support course</a:t>
            </a:r>
          </a:p>
          <a:p>
            <a:pPr marL="688975" lvl="1" indent="-141288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Math autobiography, goal setting, growth mindset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A838-6369-B747-BC87-5F934F4A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Modifications for Future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02A3-6883-474E-99DA-3EE58A78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6" y="1734185"/>
            <a:ext cx="9371948" cy="4620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For Fall 2019, we will have </a:t>
            </a:r>
            <a:r>
              <a:rPr lang="en-US" sz="2400" b="1" dirty="0">
                <a:solidFill>
                  <a:srgbClr val="2A55F5"/>
                </a:solidFill>
              </a:rPr>
              <a:t>two versions of  Math 1090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 Math 1090/91 for students who require math support (</a:t>
            </a:r>
            <a:r>
              <a:rPr lang="en-US" sz="2200" dirty="0" err="1">
                <a:solidFill>
                  <a:schemeClr val="tx2"/>
                </a:solidFill>
              </a:rPr>
              <a:t>cohorted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Math 1092 for Category I or II students; they  can elect to take the supported version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Math 1090 and Math 1092 will have the same content</a:t>
            </a:r>
          </a:p>
          <a:p>
            <a:pPr marL="283464" lvl="1" indent="0">
              <a:lnSpc>
                <a:spcPct val="150000"/>
              </a:lnSpc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Will have two flavors (Fall and Spring) of these courses for mastery-graded assignments and some of the common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14A7-484B-1647-A2B1-30C0D88B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7F919-59BA-A140-88B9-651958E2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F6F7F-D72B-B941-99BB-0C699996A4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C81B9673-AC7F-4F1F-84E4-F0E5EAAE106D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44770-C247-3849-9BD8-CECF8C960A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EF735-56A3-8348-804E-0593646FD0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DC513-4A5D-A842-B936-6173261B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9" y="615246"/>
            <a:ext cx="3022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426" y="2644914"/>
            <a:ext cx="5903153" cy="2377360"/>
          </a:xfrm>
        </p:spPr>
        <p:txBody>
          <a:bodyPr>
            <a:normAutofit/>
          </a:bodyPr>
          <a:lstStyle/>
          <a:p>
            <a:r>
              <a:rPr lang="en-US" sz="4400" dirty="0"/>
              <a:t>Professional Development for GE B4 Instructors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03BE7-544E-714E-90CB-E98EB645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84600" y="2749759"/>
            <a:ext cx="5940904" cy="2171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A8F14-B2F7-C84F-A6F9-A5D2E334B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-281" r="15563"/>
          <a:stretch/>
        </p:blipFill>
        <p:spPr>
          <a:xfrm>
            <a:off x="8864987" y="2675467"/>
            <a:ext cx="3327011" cy="3357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D3058-489D-904F-8E5B-6A30EA0D8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87" y="2034932"/>
            <a:ext cx="3327011" cy="6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FC0F-9796-7240-8E5C-57D73478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/>
          <a:lstStyle/>
          <a:p>
            <a:r>
              <a:rPr lang="en-US" b="1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A0CE-4360-BD4B-AB6A-B6EF96EC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did professional development look like at  YOUR campus?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Pull out your smart phones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https://kahoot.it/</a:t>
            </a:r>
            <a:endParaRPr lang="en-US" sz="2800" dirty="0"/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Enter the displayed game pin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Answer the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FDE2-F074-BC43-B305-D39898D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A033-7D7B-CD4B-AD95-3DF9946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7" name="Sun 6">
            <a:hlinkClick r:id="rId4"/>
            <a:extLst>
              <a:ext uri="{FF2B5EF4-FFF2-40B4-BE49-F238E27FC236}">
                <a16:creationId xmlns:a16="http://schemas.microsoft.com/office/drawing/2014/main" id="{A25F0ED2-D6DB-1945-B58A-B85CFF991A8F}"/>
              </a:ext>
            </a:extLst>
          </p:cNvPr>
          <p:cNvSpPr/>
          <p:nvPr/>
        </p:nvSpPr>
        <p:spPr>
          <a:xfrm>
            <a:off x="9476510" y="4849091"/>
            <a:ext cx="942108" cy="8283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FC0F-9796-7240-8E5C-57D73478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/>
          <a:lstStyle/>
          <a:p>
            <a:r>
              <a:rPr lang="en-US" b="1" dirty="0"/>
              <a:t>Professional Development at Cal State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A0CE-4360-BD4B-AB6A-B6EF96EC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78" y="1123284"/>
            <a:ext cx="10405242" cy="4980669"/>
          </a:xfrm>
        </p:spPr>
        <p:txBody>
          <a:bodyPr>
            <a:noAutofit/>
          </a:bodyPr>
          <a:lstStyle/>
          <a:p>
            <a:pPr marL="65087" indent="0">
              <a:lnSpc>
                <a:spcPct val="150000"/>
              </a:lnSpc>
              <a:buNone/>
            </a:pPr>
            <a:r>
              <a:rPr lang="en-US" sz="2800" b="1" dirty="0"/>
              <a:t>Long-term professional development</a:t>
            </a:r>
          </a:p>
          <a:p>
            <a:pPr marL="469900" lvl="2" indent="-3444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ACUE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course on effective teaching strategies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Designing an Effective Course &amp; Class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Establishing a Productive Learning Environment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Using Active Learning Techniques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Promoting Higher Order Thinking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Assessing to Inform Instruction &amp; Promote Learning</a:t>
            </a:r>
          </a:p>
          <a:p>
            <a:pPr marL="469900" lvl="2" indent="-3444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Crucial for success: All pathway leads  participated and personally invited instructors</a:t>
            </a:r>
          </a:p>
          <a:p>
            <a:pPr marL="469900" lvl="2" indent="-3444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Instructors were paid a stipend if they completed the first half of the ACUE course and were given opportunity to continue to obtain the ACUE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FDE2-F074-BC43-B305-D39898D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A033-7D7B-CD4B-AD95-3DF9946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B0E498E3-1C95-6F4E-9FC2-F54A180E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9" y="1828800"/>
            <a:ext cx="3516704" cy="255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6CCB8-9FD8-3B4A-AC30-8F90729F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60" y="1410057"/>
            <a:ext cx="905741" cy="4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CD70-98F7-C14C-AEDE-44F22A5E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94411"/>
          </a:xfrm>
        </p:spPr>
        <p:txBody>
          <a:bodyPr/>
          <a:lstStyle/>
          <a:p>
            <a:r>
              <a:rPr lang="en-US" dirty="0"/>
              <a:t>                </a:t>
            </a:r>
            <a:r>
              <a:rPr lang="en-US" b="1" dirty="0"/>
              <a:t>Cohorts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F425E-F5E5-C649-8F4D-A12F5F393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4956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F0E30"/>
                </a:solidFill>
              </a:rPr>
              <a:t>Spring 2018 cohort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7A35D-41C2-1248-A03A-5A5D281B0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46 instructors started the course, 9 dropped out early</a:t>
            </a:r>
          </a:p>
          <a:p>
            <a:r>
              <a:rPr lang="en-US" dirty="0"/>
              <a:t>The remaining 37  instructors completed at least 7 of the 12 modules</a:t>
            </a:r>
          </a:p>
          <a:p>
            <a:r>
              <a:rPr lang="en-US" dirty="0"/>
              <a:t>35 instructors (nearly 95%) completed the first half  of the course (12 modules)</a:t>
            </a:r>
          </a:p>
          <a:p>
            <a:r>
              <a:rPr lang="en-US" dirty="0"/>
              <a:t>25 instructors (68%) completed all 25 modules by the end of Fall 2018 and obtained the ACUE certificate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6279-04D5-E34A-AA40-A3091DACA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4956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Fall 2018 cohort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F05F8-8DDE-1746-B515-4F56250EB0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21 instructors started the course</a:t>
            </a:r>
          </a:p>
          <a:p>
            <a:r>
              <a:rPr lang="en-US" dirty="0"/>
              <a:t>11 instructors completed 12 modules</a:t>
            </a:r>
          </a:p>
          <a:p>
            <a:r>
              <a:rPr lang="en-US" dirty="0"/>
              <a:t> 2 additional instructors completed at least 6 modules</a:t>
            </a:r>
          </a:p>
          <a:p>
            <a:r>
              <a:rPr lang="en-US" dirty="0"/>
              <a:t>8 instructors (including two from the Spring 2018 cohort) are continuing in the Spring 2019 semester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</a:t>
            </a:r>
            <a:r>
              <a:rPr lang="en-US" dirty="0"/>
              <a:t>: Instructors need to be teaching to be able to do ACUE course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7725D-1AF7-674A-ADBA-376212EA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79365A-8800-BB47-81BF-6AEDE8CA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2/1/19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03A86-6F60-944E-9DE8-21C804D7A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561462"/>
            <a:ext cx="1295400" cy="508000"/>
          </a:xfrm>
          <a:prstGeom prst="rect">
            <a:avLst/>
          </a:prstGeom>
        </p:spPr>
      </p:pic>
      <p:pic>
        <p:nvPicPr>
          <p:cNvPr id="11" name="Picture 10" descr="IMG_079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3847" r="2952" b="12793"/>
          <a:stretch/>
        </p:blipFill>
        <p:spPr>
          <a:xfrm>
            <a:off x="5878269" y="2434147"/>
            <a:ext cx="5853546" cy="26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FC0F-9796-7240-8E5C-57D73478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/>
          <a:lstStyle/>
          <a:p>
            <a:r>
              <a:rPr lang="en-US" b="1" dirty="0"/>
              <a:t>Professional Development at Cal State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A0CE-4360-BD4B-AB6A-B6EF96EC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027" y="1404365"/>
            <a:ext cx="9371948" cy="4620682"/>
          </a:xfrm>
        </p:spPr>
        <p:txBody>
          <a:bodyPr>
            <a:noAutofit/>
          </a:bodyPr>
          <a:lstStyle/>
          <a:p>
            <a:pPr marL="65087" indent="0">
              <a:lnSpc>
                <a:spcPct val="150000"/>
              </a:lnSpc>
              <a:buNone/>
            </a:pPr>
            <a:r>
              <a:rPr lang="en-US" sz="2800" b="1" dirty="0"/>
              <a:t>Half-day workshops</a:t>
            </a:r>
          </a:p>
          <a:p>
            <a:pPr marL="296863" indent="-234950">
              <a:lnSpc>
                <a:spcPct val="100000"/>
              </a:lnSpc>
            </a:pPr>
            <a:r>
              <a:rPr lang="en-US" sz="2400" b="1" dirty="0">
                <a:solidFill>
                  <a:srgbClr val="2A55F5"/>
                </a:solidFill>
              </a:rPr>
              <a:t>Non-course specific – Teaching Math Conceptually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training for Early Start and Fall GE instructors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Identified </a:t>
            </a:r>
            <a:r>
              <a:rPr lang="en-US" sz="2000" b="1" dirty="0">
                <a:solidFill>
                  <a:srgbClr val="0070C0"/>
                </a:solidFill>
              </a:rPr>
              <a:t>67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instructors involved in these courses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All but 2 attended the training sessions</a:t>
            </a:r>
          </a:p>
          <a:p>
            <a:pPr marL="283464" lvl="1" indent="0">
              <a:buNone/>
            </a:pPr>
            <a:endParaRPr lang="en-US" sz="2400" dirty="0"/>
          </a:p>
          <a:p>
            <a:pPr marL="234950" lvl="2" indent="-220663">
              <a:lnSpc>
                <a:spcPct val="100000"/>
              </a:lnSpc>
            </a:pPr>
            <a:r>
              <a:rPr lang="en-US" sz="2400" b="1" dirty="0">
                <a:solidFill>
                  <a:srgbClr val="2A55F5"/>
                </a:solidFill>
              </a:rPr>
              <a:t>Course-specific – Pedagogy, Course-in-a-box, Technology/LMS</a:t>
            </a:r>
          </a:p>
          <a:p>
            <a:pPr lvl="1"/>
            <a:r>
              <a:rPr lang="en-US" sz="2000" dirty="0"/>
              <a:t>QR Math 1000/1100  (</a:t>
            </a:r>
            <a:r>
              <a:rPr lang="en-US" sz="2000" b="1" dirty="0">
                <a:solidFill>
                  <a:srgbClr val="0070C0"/>
                </a:solidFill>
              </a:rPr>
              <a:t>12</a:t>
            </a:r>
            <a:r>
              <a:rPr lang="en-US" sz="2000" dirty="0"/>
              <a:t> instructors; 4 did not attend)</a:t>
            </a:r>
          </a:p>
          <a:p>
            <a:pPr lvl="1"/>
            <a:r>
              <a:rPr lang="en-US" sz="2000" dirty="0"/>
              <a:t>Math 1090/91  (</a:t>
            </a:r>
            <a:r>
              <a:rPr lang="en-US" sz="2000" b="1" dirty="0">
                <a:solidFill>
                  <a:srgbClr val="0070C0"/>
                </a:solidFill>
              </a:rPr>
              <a:t>32</a:t>
            </a:r>
            <a:r>
              <a:rPr lang="en-US" sz="2000" dirty="0"/>
              <a:t> instructors; 30 attended) – offered multiple dates</a:t>
            </a:r>
          </a:p>
          <a:p>
            <a:pPr lvl="1"/>
            <a:r>
              <a:rPr lang="en-US" sz="2000" dirty="0"/>
              <a:t>Precalculus  (</a:t>
            </a:r>
            <a:r>
              <a:rPr lang="en-US" sz="2000" b="1" dirty="0">
                <a:solidFill>
                  <a:srgbClr val="0070C0"/>
                </a:solidFill>
              </a:rPr>
              <a:t>51</a:t>
            </a:r>
            <a:r>
              <a:rPr lang="en-US" sz="2000" dirty="0"/>
              <a:t> instructors; 10 did not attend)</a:t>
            </a:r>
          </a:p>
          <a:p>
            <a:pPr marL="234950" lvl="2" indent="-220663">
              <a:lnSpc>
                <a:spcPct val="100000"/>
              </a:lnSpc>
            </a:pPr>
            <a:endParaRPr lang="en-US" sz="2400" b="1" dirty="0">
              <a:solidFill>
                <a:srgbClr val="2A55F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FDE2-F074-BC43-B305-D39898D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A033-7D7B-CD4B-AD95-3DF9946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FEB-480C-BE4F-9A09-0E4616B2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730428"/>
            <a:ext cx="9371949" cy="835573"/>
          </a:xfrm>
        </p:spPr>
        <p:txBody>
          <a:bodyPr/>
          <a:lstStyle/>
          <a:p>
            <a:r>
              <a:rPr lang="en-US" b="1" dirty="0"/>
              <a:t>Result: Change of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3256-5332-9D47-9CCA-F7DD878F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6" y="1975904"/>
            <a:ext cx="9371948" cy="3510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ACUE training created a Faculty learning community in the department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Instructors now have common vocabulary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Sense of community and ownership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Brought adjunct and FT faculty closer together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Several adjunct faculty were involved as course-specialists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AB77-988A-C54F-93DB-EDD5F351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DEBC8-8040-BD47-A9FA-16BBCC6A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5096" y="3175000"/>
            <a:ext cx="5565036" cy="137562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Coordination of Introductory 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07BAB-0BD4-414F-9EEE-05F52D73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6" y="2064057"/>
            <a:ext cx="4015155" cy="3917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4FBB6-F62F-B74B-BDA2-C03CC0BC6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88107" y="2952165"/>
            <a:ext cx="3917248" cy="21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FC0F-9796-7240-8E5C-57D73478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/>
          <a:lstStyle/>
          <a:p>
            <a:r>
              <a:rPr lang="en-US" b="1" dirty="0"/>
              <a:t>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A0CE-4360-BD4B-AB6A-B6EF96EC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did coordination of  Quantitative Reasoning GE courses look like on YOUR  campus? 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Pull out your smart phones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https://kahoot.it/</a:t>
            </a:r>
            <a:endParaRPr lang="en-US" sz="2800" dirty="0"/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Enter the displayed game pin</a:t>
            </a:r>
          </a:p>
          <a:p>
            <a:pPr marL="525463" indent="-198438">
              <a:lnSpc>
                <a:spcPct val="150000"/>
              </a:lnSpc>
            </a:pPr>
            <a:r>
              <a:rPr lang="en-US" sz="2800" dirty="0"/>
              <a:t>Answer the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FDE2-F074-BC43-B305-D39898D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A033-7D7B-CD4B-AD95-3DF99466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7" name="Sun 6">
            <a:hlinkClick r:id="rId4"/>
            <a:extLst>
              <a:ext uri="{FF2B5EF4-FFF2-40B4-BE49-F238E27FC236}">
                <a16:creationId xmlns:a16="http://schemas.microsoft.com/office/drawing/2014/main" id="{EC7F2A9D-BA37-8249-8E7F-483C15303FA7}"/>
              </a:ext>
            </a:extLst>
          </p:cNvPr>
          <p:cNvSpPr/>
          <p:nvPr/>
        </p:nvSpPr>
        <p:spPr>
          <a:xfrm>
            <a:off x="9867575" y="5493642"/>
            <a:ext cx="914400" cy="914400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Ecology 16x9</Template>
  <TotalTime>840</TotalTime>
  <Words>1079</Words>
  <Application>Microsoft Macintosh PowerPoint</Application>
  <PresentationFormat>Widescreen</PresentationFormat>
  <Paragraphs>149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Courier New</vt:lpstr>
      <vt:lpstr>Ecology 16x9</vt:lpstr>
      <vt:lpstr>Professional Development  &amp;  Coordination of GE Statistics  at Cal State LA</vt:lpstr>
      <vt:lpstr>Professional Development for GE B4 Instructors</vt:lpstr>
      <vt:lpstr>Professional Development</vt:lpstr>
      <vt:lpstr>Professional Development at Cal State LA</vt:lpstr>
      <vt:lpstr>                Cohorts</vt:lpstr>
      <vt:lpstr>Professional Development at Cal State LA</vt:lpstr>
      <vt:lpstr>Result: Change of culture</vt:lpstr>
      <vt:lpstr>Coordination of Introductory Statistics</vt:lpstr>
      <vt:lpstr>Coordination</vt:lpstr>
      <vt:lpstr>Math 1090/1091 Overview</vt:lpstr>
      <vt:lpstr>Math 1090/1091 Coordination Fall 2018</vt:lpstr>
      <vt:lpstr>Results for Math 1090 in Fall 2018 </vt:lpstr>
      <vt:lpstr>Content Modifications for Spring Semester 2019</vt:lpstr>
      <vt:lpstr>Course Modifications for Future Terms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Heubach, Silvia</dc:creator>
  <cp:lastModifiedBy>Heubach, Silvia</cp:lastModifiedBy>
  <cp:revision>60</cp:revision>
  <dcterms:created xsi:type="dcterms:W3CDTF">2019-01-19T22:56:33Z</dcterms:created>
  <dcterms:modified xsi:type="dcterms:W3CDTF">2019-02-01T08:30:35Z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