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18.jpg" ContentType="image/jpg"/>
  <Override PartName="/ppt/media/image19.jpg" ContentType="image/jpg"/>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media/image24.jpg" ContentType="image/jpg"/>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media/image29.jpg" ContentType="image/jpg"/>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9" r:id="rId2"/>
  </p:sldMasterIdLst>
  <p:notesMasterIdLst>
    <p:notesMasterId r:id="rId64"/>
  </p:notesMasterIdLst>
  <p:handoutMasterIdLst>
    <p:handoutMasterId r:id="rId65"/>
  </p:handoutMasterIdLst>
  <p:sldIdLst>
    <p:sldId id="358" r:id="rId3"/>
    <p:sldId id="950" r:id="rId4"/>
    <p:sldId id="947" r:id="rId5"/>
    <p:sldId id="948" r:id="rId6"/>
    <p:sldId id="949" r:id="rId7"/>
    <p:sldId id="268" r:id="rId8"/>
    <p:sldId id="703" r:id="rId9"/>
    <p:sldId id="783" r:id="rId10"/>
    <p:sldId id="804" r:id="rId11"/>
    <p:sldId id="805" r:id="rId12"/>
    <p:sldId id="790" r:id="rId13"/>
    <p:sldId id="791" r:id="rId14"/>
    <p:sldId id="795" r:id="rId15"/>
    <p:sldId id="798" r:id="rId16"/>
    <p:sldId id="792" r:id="rId17"/>
    <p:sldId id="806" r:id="rId18"/>
    <p:sldId id="800" r:id="rId19"/>
    <p:sldId id="786" r:id="rId20"/>
    <p:sldId id="808" r:id="rId21"/>
    <p:sldId id="802" r:id="rId22"/>
    <p:sldId id="803" r:id="rId23"/>
    <p:sldId id="809" r:id="rId24"/>
    <p:sldId id="810" r:id="rId25"/>
    <p:sldId id="807" r:id="rId26"/>
    <p:sldId id="811" r:id="rId27"/>
    <p:sldId id="812" r:id="rId28"/>
    <p:sldId id="813" r:id="rId29"/>
    <p:sldId id="814" r:id="rId30"/>
    <p:sldId id="787" r:id="rId31"/>
    <p:sldId id="815" r:id="rId32"/>
    <p:sldId id="816" r:id="rId33"/>
    <p:sldId id="952" r:id="rId34"/>
    <p:sldId id="951" r:id="rId35"/>
    <p:sldId id="941" r:id="rId36"/>
    <p:sldId id="729" r:id="rId37"/>
    <p:sldId id="946" r:id="rId38"/>
    <p:sldId id="725" r:id="rId39"/>
    <p:sldId id="301" r:id="rId40"/>
    <p:sldId id="937" r:id="rId41"/>
    <p:sldId id="936" r:id="rId42"/>
    <p:sldId id="934" r:id="rId43"/>
    <p:sldId id="276" r:id="rId44"/>
    <p:sldId id="302" r:id="rId45"/>
    <p:sldId id="699" r:id="rId46"/>
    <p:sldId id="749" r:id="rId47"/>
    <p:sldId id="776" r:id="rId48"/>
    <p:sldId id="313" r:id="rId49"/>
    <p:sldId id="944" r:id="rId50"/>
    <p:sldId id="282" r:id="rId51"/>
    <p:sldId id="298" r:id="rId52"/>
    <p:sldId id="747" r:id="rId53"/>
    <p:sldId id="347" r:id="rId54"/>
    <p:sldId id="300" r:id="rId55"/>
    <p:sldId id="400" r:id="rId56"/>
    <p:sldId id="517" r:id="rId57"/>
    <p:sldId id="346" r:id="rId58"/>
    <p:sldId id="284" r:id="rId59"/>
    <p:sldId id="712" r:id="rId60"/>
    <p:sldId id="316" r:id="rId61"/>
    <p:sldId id="322" r:id="rId62"/>
    <p:sldId id="953"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A84D00"/>
    <a:srgbClr val="333F00"/>
    <a:srgbClr val="CDCBCA"/>
    <a:srgbClr val="E1DDD2"/>
    <a:srgbClr val="F5F4F0"/>
    <a:srgbClr val="EBE8E2"/>
    <a:srgbClr val="FDE9C8"/>
    <a:srgbClr val="FAD392"/>
    <a:srgbClr val="F7BD59"/>
    <a:srgbClr val="9C979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5286" autoAdjust="0"/>
    <p:restoredTop sz="93519" autoAdjust="0"/>
  </p:normalViewPr>
  <p:slideViewPr>
    <p:cSldViewPr snapToGrid="0" snapToObjects="1">
      <p:cViewPr varScale="1">
        <p:scale>
          <a:sx n="76" d="100"/>
          <a:sy n="76" d="100"/>
        </p:scale>
        <p:origin x="784" y="200"/>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p:scale>
          <a:sx n="125" d="100"/>
          <a:sy n="125" d="100"/>
        </p:scale>
        <p:origin x="498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352AE4-85FF-2E43-839A-A6CE131CE778}" type="doc">
      <dgm:prSet loTypeId="urn:microsoft.com/office/officeart/2005/8/layout/process1" loCatId="" qsTypeId="urn:microsoft.com/office/officeart/2005/8/quickstyle/simple1" qsCatId="simple" csTypeId="urn:microsoft.com/office/officeart/2005/8/colors/colorful1" csCatId="colorful" phldr="1"/>
      <dgm:spPr/>
    </dgm:pt>
    <dgm:pt modelId="{75596131-C861-674E-8C89-EAB21B58057B}">
      <dgm:prSet phldrT="[Text]"/>
      <dgm:spPr/>
      <dgm:t>
        <a:bodyPr/>
        <a:lstStyle/>
        <a:p>
          <a:pPr rtl="0"/>
          <a:r>
            <a:rPr lang="en-US" dirty="0"/>
            <a:t>Emote &amp; React</a:t>
          </a:r>
        </a:p>
      </dgm:t>
    </dgm:pt>
    <dgm:pt modelId="{0EEBAB45-5189-9544-8037-5635B6C0C433}" type="parTrans" cxnId="{AD0C95FD-0F42-6349-B8EE-EA65FF34BCA3}">
      <dgm:prSet/>
      <dgm:spPr/>
      <dgm:t>
        <a:bodyPr/>
        <a:lstStyle/>
        <a:p>
          <a:endParaRPr lang="en-US"/>
        </a:p>
      </dgm:t>
    </dgm:pt>
    <dgm:pt modelId="{A046EDFD-7673-D54D-87D6-EC8276379820}" type="sibTrans" cxnId="{AD0C95FD-0F42-6349-B8EE-EA65FF34BCA3}">
      <dgm:prSet/>
      <dgm:spPr>
        <a:solidFill>
          <a:schemeClr val="bg1"/>
        </a:solidFill>
      </dgm:spPr>
      <dgm:t>
        <a:bodyPr/>
        <a:lstStyle/>
        <a:p>
          <a:pPr rtl="0"/>
          <a:endParaRPr lang="en-US"/>
        </a:p>
      </dgm:t>
    </dgm:pt>
    <dgm:pt modelId="{B3E5251C-B861-7040-9ED8-23942B57E95F}">
      <dgm:prSet phldrT="[Text]"/>
      <dgm:spPr>
        <a:solidFill>
          <a:srgbClr val="122F21"/>
        </a:solidFill>
      </dgm:spPr>
      <dgm:t>
        <a:bodyPr/>
        <a:lstStyle/>
        <a:p>
          <a:pPr rtl="0"/>
          <a:r>
            <a:rPr lang="en-US" dirty="0"/>
            <a:t>Identify Key Points</a:t>
          </a:r>
        </a:p>
      </dgm:t>
    </dgm:pt>
    <dgm:pt modelId="{4EE82D3D-0E1D-7A43-8E2E-F5E4E572ECD8}" type="parTrans" cxnId="{6D3A05AE-EA0C-D94C-A071-1CD193D27934}">
      <dgm:prSet/>
      <dgm:spPr/>
      <dgm:t>
        <a:bodyPr/>
        <a:lstStyle/>
        <a:p>
          <a:endParaRPr lang="en-US"/>
        </a:p>
      </dgm:t>
    </dgm:pt>
    <dgm:pt modelId="{50DB5CB7-8C84-CD4F-85B0-6F7D791ADE26}" type="sibTrans" cxnId="{6D3A05AE-EA0C-D94C-A071-1CD193D27934}">
      <dgm:prSet/>
      <dgm:spPr>
        <a:solidFill>
          <a:schemeClr val="bg1"/>
        </a:solidFill>
      </dgm:spPr>
      <dgm:t>
        <a:bodyPr/>
        <a:lstStyle/>
        <a:p>
          <a:pPr rtl="0"/>
          <a:endParaRPr lang="en-US"/>
        </a:p>
      </dgm:t>
    </dgm:pt>
    <dgm:pt modelId="{C4CCF61E-A963-6447-A080-95CAFFFA2BAD}">
      <dgm:prSet phldrT="[Text]"/>
      <dgm:spPr/>
      <dgm:t>
        <a:bodyPr/>
        <a:lstStyle/>
        <a:p>
          <a:pPr rtl="0"/>
          <a:r>
            <a:rPr lang="en-US" dirty="0"/>
            <a:t>Pose Questions</a:t>
          </a:r>
        </a:p>
      </dgm:t>
    </dgm:pt>
    <dgm:pt modelId="{A775C8A3-5B0D-1D40-BF5A-084190F33893}" type="parTrans" cxnId="{51A053E1-D39E-8741-9635-7AEC422A052A}">
      <dgm:prSet/>
      <dgm:spPr/>
      <dgm:t>
        <a:bodyPr/>
        <a:lstStyle/>
        <a:p>
          <a:endParaRPr lang="en-US"/>
        </a:p>
      </dgm:t>
    </dgm:pt>
    <dgm:pt modelId="{BF0BD523-3B30-7D4F-9687-412633E93339}" type="sibTrans" cxnId="{51A053E1-D39E-8741-9635-7AEC422A052A}">
      <dgm:prSet/>
      <dgm:spPr/>
      <dgm:t>
        <a:bodyPr/>
        <a:lstStyle/>
        <a:p>
          <a:endParaRPr lang="en-US"/>
        </a:p>
      </dgm:t>
    </dgm:pt>
    <dgm:pt modelId="{C6A79B22-C35D-5F4D-8FE8-69715ABAF7B1}" type="pres">
      <dgm:prSet presAssocID="{7E352AE4-85FF-2E43-839A-A6CE131CE778}" presName="Name0" presStyleCnt="0">
        <dgm:presLayoutVars>
          <dgm:dir/>
          <dgm:resizeHandles val="exact"/>
        </dgm:presLayoutVars>
      </dgm:prSet>
      <dgm:spPr/>
    </dgm:pt>
    <dgm:pt modelId="{0609E6F6-B64D-A441-90C6-7372A78399CB}" type="pres">
      <dgm:prSet presAssocID="{75596131-C861-674E-8C89-EAB21B58057B}" presName="node" presStyleLbl="node1" presStyleIdx="0" presStyleCnt="3">
        <dgm:presLayoutVars>
          <dgm:bulletEnabled val="1"/>
        </dgm:presLayoutVars>
      </dgm:prSet>
      <dgm:spPr>
        <a:prstGeom prst="rect">
          <a:avLst/>
        </a:prstGeom>
      </dgm:spPr>
    </dgm:pt>
    <dgm:pt modelId="{D477D371-3B44-5B4B-9E88-87F25A39AC63}" type="pres">
      <dgm:prSet presAssocID="{A046EDFD-7673-D54D-87D6-EC8276379820}" presName="sibTrans" presStyleLbl="sibTrans2D1" presStyleIdx="0" presStyleCnt="2"/>
      <dgm:spPr/>
    </dgm:pt>
    <dgm:pt modelId="{AE44DB62-1AFD-E244-BA5E-8C2632FB93D7}" type="pres">
      <dgm:prSet presAssocID="{A046EDFD-7673-D54D-87D6-EC8276379820}" presName="connectorText" presStyleLbl="sibTrans2D1" presStyleIdx="0" presStyleCnt="2"/>
      <dgm:spPr/>
    </dgm:pt>
    <dgm:pt modelId="{965236E2-9989-EF40-934D-73B5175D395A}" type="pres">
      <dgm:prSet presAssocID="{B3E5251C-B861-7040-9ED8-23942B57E95F}" presName="node" presStyleLbl="node1" presStyleIdx="1" presStyleCnt="3">
        <dgm:presLayoutVars>
          <dgm:bulletEnabled val="1"/>
        </dgm:presLayoutVars>
      </dgm:prSet>
      <dgm:spPr>
        <a:prstGeom prst="rect">
          <a:avLst/>
        </a:prstGeom>
      </dgm:spPr>
    </dgm:pt>
    <dgm:pt modelId="{EC6CAB61-6FAF-F04E-954F-B634CDD494FE}" type="pres">
      <dgm:prSet presAssocID="{50DB5CB7-8C84-CD4F-85B0-6F7D791ADE26}" presName="sibTrans" presStyleLbl="sibTrans2D1" presStyleIdx="1" presStyleCnt="2"/>
      <dgm:spPr/>
    </dgm:pt>
    <dgm:pt modelId="{DA1B43A7-BBD0-2846-B07F-91D305B6CF3E}" type="pres">
      <dgm:prSet presAssocID="{50DB5CB7-8C84-CD4F-85B0-6F7D791ADE26}" presName="connectorText" presStyleLbl="sibTrans2D1" presStyleIdx="1" presStyleCnt="2"/>
      <dgm:spPr/>
    </dgm:pt>
    <dgm:pt modelId="{B860D12F-906D-D640-ACA0-BDD25BCFD067}" type="pres">
      <dgm:prSet presAssocID="{C4CCF61E-A963-6447-A080-95CAFFFA2BAD}" presName="node" presStyleLbl="node1" presStyleIdx="2" presStyleCnt="3">
        <dgm:presLayoutVars>
          <dgm:bulletEnabled val="1"/>
        </dgm:presLayoutVars>
      </dgm:prSet>
      <dgm:spPr>
        <a:prstGeom prst="rect">
          <a:avLst/>
        </a:prstGeom>
      </dgm:spPr>
    </dgm:pt>
  </dgm:ptLst>
  <dgm:cxnLst>
    <dgm:cxn modelId="{A76EE80C-6248-1342-A948-6C540A7A9E56}" type="presOf" srcId="{B3E5251C-B861-7040-9ED8-23942B57E95F}" destId="{965236E2-9989-EF40-934D-73B5175D395A}" srcOrd="0" destOrd="0" presId="urn:microsoft.com/office/officeart/2005/8/layout/process1"/>
    <dgm:cxn modelId="{A73DC715-8CF3-BC48-937C-49B852F9055E}" type="presOf" srcId="{C4CCF61E-A963-6447-A080-95CAFFFA2BAD}" destId="{B860D12F-906D-D640-ACA0-BDD25BCFD067}" srcOrd="0" destOrd="0" presId="urn:microsoft.com/office/officeart/2005/8/layout/process1"/>
    <dgm:cxn modelId="{D65DF71C-79F5-A24D-B2BD-03E9B1674AE1}" type="presOf" srcId="{50DB5CB7-8C84-CD4F-85B0-6F7D791ADE26}" destId="{DA1B43A7-BBD0-2846-B07F-91D305B6CF3E}" srcOrd="1" destOrd="0" presId="urn:microsoft.com/office/officeart/2005/8/layout/process1"/>
    <dgm:cxn modelId="{46C2CF1E-D7FD-8F4A-9A1D-0BB101FD547C}" type="presOf" srcId="{A046EDFD-7673-D54D-87D6-EC8276379820}" destId="{D477D371-3B44-5B4B-9E88-87F25A39AC63}" srcOrd="0" destOrd="0" presId="urn:microsoft.com/office/officeart/2005/8/layout/process1"/>
    <dgm:cxn modelId="{9EFFC765-BD92-254F-99CB-4BA9D584DA27}" type="presOf" srcId="{7E352AE4-85FF-2E43-839A-A6CE131CE778}" destId="{C6A79B22-C35D-5F4D-8FE8-69715ABAF7B1}" srcOrd="0" destOrd="0" presId="urn:microsoft.com/office/officeart/2005/8/layout/process1"/>
    <dgm:cxn modelId="{C3E0D269-E83F-9D40-B989-E5CBAFFFC683}" type="presOf" srcId="{75596131-C861-674E-8C89-EAB21B58057B}" destId="{0609E6F6-B64D-A441-90C6-7372A78399CB}" srcOrd="0" destOrd="0" presId="urn:microsoft.com/office/officeart/2005/8/layout/process1"/>
    <dgm:cxn modelId="{7D247074-7A25-254E-9A24-33B2213C309E}" type="presOf" srcId="{50DB5CB7-8C84-CD4F-85B0-6F7D791ADE26}" destId="{EC6CAB61-6FAF-F04E-954F-B634CDD494FE}" srcOrd="0" destOrd="0" presId="urn:microsoft.com/office/officeart/2005/8/layout/process1"/>
    <dgm:cxn modelId="{CA81A87E-63E3-1042-B8D3-51320031B5C5}" type="presOf" srcId="{A046EDFD-7673-D54D-87D6-EC8276379820}" destId="{AE44DB62-1AFD-E244-BA5E-8C2632FB93D7}" srcOrd="1" destOrd="0" presId="urn:microsoft.com/office/officeart/2005/8/layout/process1"/>
    <dgm:cxn modelId="{6D3A05AE-EA0C-D94C-A071-1CD193D27934}" srcId="{7E352AE4-85FF-2E43-839A-A6CE131CE778}" destId="{B3E5251C-B861-7040-9ED8-23942B57E95F}" srcOrd="1" destOrd="0" parTransId="{4EE82D3D-0E1D-7A43-8E2E-F5E4E572ECD8}" sibTransId="{50DB5CB7-8C84-CD4F-85B0-6F7D791ADE26}"/>
    <dgm:cxn modelId="{51A053E1-D39E-8741-9635-7AEC422A052A}" srcId="{7E352AE4-85FF-2E43-839A-A6CE131CE778}" destId="{C4CCF61E-A963-6447-A080-95CAFFFA2BAD}" srcOrd="2" destOrd="0" parTransId="{A775C8A3-5B0D-1D40-BF5A-084190F33893}" sibTransId="{BF0BD523-3B30-7D4F-9687-412633E93339}"/>
    <dgm:cxn modelId="{AD0C95FD-0F42-6349-B8EE-EA65FF34BCA3}" srcId="{7E352AE4-85FF-2E43-839A-A6CE131CE778}" destId="{75596131-C861-674E-8C89-EAB21B58057B}" srcOrd="0" destOrd="0" parTransId="{0EEBAB45-5189-9544-8037-5635B6C0C433}" sibTransId="{A046EDFD-7673-D54D-87D6-EC8276379820}"/>
    <dgm:cxn modelId="{6026DE98-6EEA-0241-A37C-08023D3E44A3}" type="presParOf" srcId="{C6A79B22-C35D-5F4D-8FE8-69715ABAF7B1}" destId="{0609E6F6-B64D-A441-90C6-7372A78399CB}" srcOrd="0" destOrd="0" presId="urn:microsoft.com/office/officeart/2005/8/layout/process1"/>
    <dgm:cxn modelId="{182A84AE-341E-9F45-9FAC-5D82186AD782}" type="presParOf" srcId="{C6A79B22-C35D-5F4D-8FE8-69715ABAF7B1}" destId="{D477D371-3B44-5B4B-9E88-87F25A39AC63}" srcOrd="1" destOrd="0" presId="urn:microsoft.com/office/officeart/2005/8/layout/process1"/>
    <dgm:cxn modelId="{BB2C99A1-E0F3-8548-83F8-BD7F5DFCA0F0}" type="presParOf" srcId="{D477D371-3B44-5B4B-9E88-87F25A39AC63}" destId="{AE44DB62-1AFD-E244-BA5E-8C2632FB93D7}" srcOrd="0" destOrd="0" presId="urn:microsoft.com/office/officeart/2005/8/layout/process1"/>
    <dgm:cxn modelId="{784CE480-EA7B-544D-A87C-6B60AD1BF4B7}" type="presParOf" srcId="{C6A79B22-C35D-5F4D-8FE8-69715ABAF7B1}" destId="{965236E2-9989-EF40-934D-73B5175D395A}" srcOrd="2" destOrd="0" presId="urn:microsoft.com/office/officeart/2005/8/layout/process1"/>
    <dgm:cxn modelId="{49CFFF5F-94C4-D14B-A1E1-1F37011FB1BB}" type="presParOf" srcId="{C6A79B22-C35D-5F4D-8FE8-69715ABAF7B1}" destId="{EC6CAB61-6FAF-F04E-954F-B634CDD494FE}" srcOrd="3" destOrd="0" presId="urn:microsoft.com/office/officeart/2005/8/layout/process1"/>
    <dgm:cxn modelId="{8D5987C1-5E92-FD4C-AAE6-6866C83B97F3}" type="presParOf" srcId="{EC6CAB61-6FAF-F04E-954F-B634CDD494FE}" destId="{DA1B43A7-BBD0-2846-B07F-91D305B6CF3E}" srcOrd="0" destOrd="0" presId="urn:microsoft.com/office/officeart/2005/8/layout/process1"/>
    <dgm:cxn modelId="{229A040B-CCC9-B343-9F84-250D73B5C0E4}" type="presParOf" srcId="{C6A79B22-C35D-5F4D-8FE8-69715ABAF7B1}" destId="{B860D12F-906D-D640-ACA0-BDD25BCFD067}"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352AE4-85FF-2E43-839A-A6CE131CE778}" type="doc">
      <dgm:prSet loTypeId="urn:microsoft.com/office/officeart/2005/8/layout/process1" loCatId="" qsTypeId="urn:microsoft.com/office/officeart/2005/8/quickstyle/simple1" qsCatId="simple" csTypeId="urn:microsoft.com/office/officeart/2005/8/colors/colorful1" csCatId="colorful" phldr="1"/>
      <dgm:spPr/>
    </dgm:pt>
    <dgm:pt modelId="{75596131-C861-674E-8C89-EAB21B58057B}">
      <dgm:prSet phldrT="[Text]"/>
      <dgm:spPr/>
      <dgm:t>
        <a:bodyPr/>
        <a:lstStyle/>
        <a:p>
          <a:pPr rtl="0"/>
          <a:r>
            <a:rPr lang="en-US" dirty="0"/>
            <a:t>Articulating Key Opportunity Gaps</a:t>
          </a:r>
        </a:p>
      </dgm:t>
    </dgm:pt>
    <dgm:pt modelId="{0EEBAB45-5189-9544-8037-5635B6C0C433}" type="parTrans" cxnId="{AD0C95FD-0F42-6349-B8EE-EA65FF34BCA3}">
      <dgm:prSet/>
      <dgm:spPr/>
      <dgm:t>
        <a:bodyPr/>
        <a:lstStyle/>
        <a:p>
          <a:endParaRPr lang="en-US"/>
        </a:p>
      </dgm:t>
    </dgm:pt>
    <dgm:pt modelId="{A046EDFD-7673-D54D-87D6-EC8276379820}" type="sibTrans" cxnId="{AD0C95FD-0F42-6349-B8EE-EA65FF34BCA3}">
      <dgm:prSet/>
      <dgm:spPr>
        <a:solidFill>
          <a:schemeClr val="bg1"/>
        </a:solidFill>
      </dgm:spPr>
      <dgm:t>
        <a:bodyPr/>
        <a:lstStyle/>
        <a:p>
          <a:pPr rtl="0"/>
          <a:endParaRPr lang="en-US"/>
        </a:p>
      </dgm:t>
    </dgm:pt>
    <dgm:pt modelId="{B3E5251C-B861-7040-9ED8-23942B57E95F}">
      <dgm:prSet phldrT="[Text]"/>
      <dgm:spPr>
        <a:solidFill>
          <a:srgbClr val="122F21"/>
        </a:solidFill>
      </dgm:spPr>
      <dgm:t>
        <a:bodyPr/>
        <a:lstStyle/>
        <a:p>
          <a:pPr rtl="0"/>
          <a:r>
            <a:rPr lang="en-US" dirty="0"/>
            <a:t>Discussing Potential Explanations</a:t>
          </a:r>
        </a:p>
      </dgm:t>
    </dgm:pt>
    <dgm:pt modelId="{4EE82D3D-0E1D-7A43-8E2E-F5E4E572ECD8}" type="parTrans" cxnId="{6D3A05AE-EA0C-D94C-A071-1CD193D27934}">
      <dgm:prSet/>
      <dgm:spPr/>
      <dgm:t>
        <a:bodyPr/>
        <a:lstStyle/>
        <a:p>
          <a:endParaRPr lang="en-US"/>
        </a:p>
      </dgm:t>
    </dgm:pt>
    <dgm:pt modelId="{50DB5CB7-8C84-CD4F-85B0-6F7D791ADE26}" type="sibTrans" cxnId="{6D3A05AE-EA0C-D94C-A071-1CD193D27934}">
      <dgm:prSet/>
      <dgm:spPr>
        <a:solidFill>
          <a:schemeClr val="bg1"/>
        </a:solidFill>
      </dgm:spPr>
      <dgm:t>
        <a:bodyPr/>
        <a:lstStyle/>
        <a:p>
          <a:pPr rtl="0"/>
          <a:endParaRPr lang="en-US"/>
        </a:p>
      </dgm:t>
    </dgm:pt>
    <dgm:pt modelId="{C6A79B22-C35D-5F4D-8FE8-69715ABAF7B1}" type="pres">
      <dgm:prSet presAssocID="{7E352AE4-85FF-2E43-839A-A6CE131CE778}" presName="Name0" presStyleCnt="0">
        <dgm:presLayoutVars>
          <dgm:dir/>
          <dgm:resizeHandles val="exact"/>
        </dgm:presLayoutVars>
      </dgm:prSet>
      <dgm:spPr/>
    </dgm:pt>
    <dgm:pt modelId="{0609E6F6-B64D-A441-90C6-7372A78399CB}" type="pres">
      <dgm:prSet presAssocID="{75596131-C861-674E-8C89-EAB21B58057B}" presName="node" presStyleLbl="node1" presStyleIdx="0" presStyleCnt="2">
        <dgm:presLayoutVars>
          <dgm:bulletEnabled val="1"/>
        </dgm:presLayoutVars>
      </dgm:prSet>
      <dgm:spPr>
        <a:prstGeom prst="rect">
          <a:avLst/>
        </a:prstGeom>
      </dgm:spPr>
    </dgm:pt>
    <dgm:pt modelId="{D477D371-3B44-5B4B-9E88-87F25A39AC63}" type="pres">
      <dgm:prSet presAssocID="{A046EDFD-7673-D54D-87D6-EC8276379820}" presName="sibTrans" presStyleLbl="sibTrans2D1" presStyleIdx="0" presStyleCnt="1"/>
      <dgm:spPr/>
    </dgm:pt>
    <dgm:pt modelId="{AE44DB62-1AFD-E244-BA5E-8C2632FB93D7}" type="pres">
      <dgm:prSet presAssocID="{A046EDFD-7673-D54D-87D6-EC8276379820}" presName="connectorText" presStyleLbl="sibTrans2D1" presStyleIdx="0" presStyleCnt="1"/>
      <dgm:spPr/>
    </dgm:pt>
    <dgm:pt modelId="{965236E2-9989-EF40-934D-73B5175D395A}" type="pres">
      <dgm:prSet presAssocID="{B3E5251C-B861-7040-9ED8-23942B57E95F}" presName="node" presStyleLbl="node1" presStyleIdx="1" presStyleCnt="2">
        <dgm:presLayoutVars>
          <dgm:bulletEnabled val="1"/>
        </dgm:presLayoutVars>
      </dgm:prSet>
      <dgm:spPr>
        <a:prstGeom prst="rect">
          <a:avLst/>
        </a:prstGeom>
      </dgm:spPr>
    </dgm:pt>
  </dgm:ptLst>
  <dgm:cxnLst>
    <dgm:cxn modelId="{A76EE80C-6248-1342-A948-6C540A7A9E56}" type="presOf" srcId="{B3E5251C-B861-7040-9ED8-23942B57E95F}" destId="{965236E2-9989-EF40-934D-73B5175D395A}" srcOrd="0" destOrd="0" presId="urn:microsoft.com/office/officeart/2005/8/layout/process1"/>
    <dgm:cxn modelId="{46C2CF1E-D7FD-8F4A-9A1D-0BB101FD547C}" type="presOf" srcId="{A046EDFD-7673-D54D-87D6-EC8276379820}" destId="{D477D371-3B44-5B4B-9E88-87F25A39AC63}" srcOrd="0" destOrd="0" presId="urn:microsoft.com/office/officeart/2005/8/layout/process1"/>
    <dgm:cxn modelId="{9EFFC765-BD92-254F-99CB-4BA9D584DA27}" type="presOf" srcId="{7E352AE4-85FF-2E43-839A-A6CE131CE778}" destId="{C6A79B22-C35D-5F4D-8FE8-69715ABAF7B1}" srcOrd="0" destOrd="0" presId="urn:microsoft.com/office/officeart/2005/8/layout/process1"/>
    <dgm:cxn modelId="{C3E0D269-E83F-9D40-B989-E5CBAFFFC683}" type="presOf" srcId="{75596131-C861-674E-8C89-EAB21B58057B}" destId="{0609E6F6-B64D-A441-90C6-7372A78399CB}" srcOrd="0" destOrd="0" presId="urn:microsoft.com/office/officeart/2005/8/layout/process1"/>
    <dgm:cxn modelId="{CA81A87E-63E3-1042-B8D3-51320031B5C5}" type="presOf" srcId="{A046EDFD-7673-D54D-87D6-EC8276379820}" destId="{AE44DB62-1AFD-E244-BA5E-8C2632FB93D7}" srcOrd="1" destOrd="0" presId="urn:microsoft.com/office/officeart/2005/8/layout/process1"/>
    <dgm:cxn modelId="{6D3A05AE-EA0C-D94C-A071-1CD193D27934}" srcId="{7E352AE4-85FF-2E43-839A-A6CE131CE778}" destId="{B3E5251C-B861-7040-9ED8-23942B57E95F}" srcOrd="1" destOrd="0" parTransId="{4EE82D3D-0E1D-7A43-8E2E-F5E4E572ECD8}" sibTransId="{50DB5CB7-8C84-CD4F-85B0-6F7D791ADE26}"/>
    <dgm:cxn modelId="{AD0C95FD-0F42-6349-B8EE-EA65FF34BCA3}" srcId="{7E352AE4-85FF-2E43-839A-A6CE131CE778}" destId="{75596131-C861-674E-8C89-EAB21B58057B}" srcOrd="0" destOrd="0" parTransId="{0EEBAB45-5189-9544-8037-5635B6C0C433}" sibTransId="{A046EDFD-7673-D54D-87D6-EC8276379820}"/>
    <dgm:cxn modelId="{6026DE98-6EEA-0241-A37C-08023D3E44A3}" type="presParOf" srcId="{C6A79B22-C35D-5F4D-8FE8-69715ABAF7B1}" destId="{0609E6F6-B64D-A441-90C6-7372A78399CB}" srcOrd="0" destOrd="0" presId="urn:microsoft.com/office/officeart/2005/8/layout/process1"/>
    <dgm:cxn modelId="{182A84AE-341E-9F45-9FAC-5D82186AD782}" type="presParOf" srcId="{C6A79B22-C35D-5F4D-8FE8-69715ABAF7B1}" destId="{D477D371-3B44-5B4B-9E88-87F25A39AC63}" srcOrd="1" destOrd="0" presId="urn:microsoft.com/office/officeart/2005/8/layout/process1"/>
    <dgm:cxn modelId="{BB2C99A1-E0F3-8548-83F8-BD7F5DFCA0F0}" type="presParOf" srcId="{D477D371-3B44-5B4B-9E88-87F25A39AC63}" destId="{AE44DB62-1AFD-E244-BA5E-8C2632FB93D7}" srcOrd="0" destOrd="0" presId="urn:microsoft.com/office/officeart/2005/8/layout/process1"/>
    <dgm:cxn modelId="{784CE480-EA7B-544D-A87C-6B60AD1BF4B7}" type="presParOf" srcId="{C6A79B22-C35D-5F4D-8FE8-69715ABAF7B1}" destId="{965236E2-9989-EF40-934D-73B5175D395A}"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8F6AB3-FF81-EF41-A92E-7921CED427BF}" type="doc">
      <dgm:prSet loTypeId="urn:microsoft.com/office/officeart/2009/3/layout/StepUpProcess" loCatId="" qsTypeId="urn:microsoft.com/office/officeart/2005/8/quickstyle/simple1" qsCatId="simple" csTypeId="urn:microsoft.com/office/officeart/2005/8/colors/colorful1" csCatId="colorful" phldr="1"/>
      <dgm:spPr/>
      <dgm:t>
        <a:bodyPr/>
        <a:lstStyle/>
        <a:p>
          <a:endParaRPr lang="en-US"/>
        </a:p>
      </dgm:t>
    </dgm:pt>
    <dgm:pt modelId="{C89BBA5C-E051-9A47-9B1D-FC0343E9D1FA}">
      <dgm:prSet phldrT="[Text]" custT="1"/>
      <dgm:spPr/>
      <dgm:t>
        <a:bodyPr/>
        <a:lstStyle/>
        <a:p>
          <a:pPr>
            <a:buNone/>
          </a:pPr>
          <a:r>
            <a:rPr lang="en-US" sz="2000" b="1" dirty="0">
              <a:latin typeface="Calibri" panose="020F0502020204030204" pitchFamily="34" charset="0"/>
              <a:ea typeface="Lato"/>
              <a:cs typeface="Calibri" panose="020F0502020204030204" pitchFamily="34" charset="0"/>
              <a:sym typeface="Lato"/>
            </a:rPr>
            <a:t>Questions</a:t>
          </a:r>
        </a:p>
      </dgm:t>
    </dgm:pt>
    <dgm:pt modelId="{197D1B05-CC2A-E849-95EE-9F6B4A517448}" type="parTrans" cxnId="{61E6EF47-AA2E-CA44-8177-71879F22684A}">
      <dgm:prSet/>
      <dgm:spPr/>
      <dgm:t>
        <a:bodyPr/>
        <a:lstStyle/>
        <a:p>
          <a:endParaRPr lang="en-US" sz="3200">
            <a:solidFill>
              <a:schemeClr val="tx1"/>
            </a:solidFill>
            <a:latin typeface="Calibri" panose="020F0502020204030204" pitchFamily="34" charset="0"/>
            <a:cs typeface="Calibri" panose="020F0502020204030204" pitchFamily="34" charset="0"/>
          </a:endParaRPr>
        </a:p>
      </dgm:t>
    </dgm:pt>
    <dgm:pt modelId="{2E878D52-01A7-DA48-ACBC-AF1259151B02}" type="sibTrans" cxnId="{61E6EF47-AA2E-CA44-8177-71879F22684A}">
      <dgm:prSet/>
      <dgm:spPr>
        <a:noFill/>
      </dgm:spPr>
      <dgm:t>
        <a:bodyPr/>
        <a:lstStyle/>
        <a:p>
          <a:endParaRPr lang="en-US" sz="3200">
            <a:solidFill>
              <a:schemeClr val="tx1"/>
            </a:solidFill>
            <a:latin typeface="Calibri" panose="020F0502020204030204" pitchFamily="34" charset="0"/>
            <a:cs typeface="Calibri" panose="020F0502020204030204" pitchFamily="34" charset="0"/>
          </a:endParaRPr>
        </a:p>
      </dgm:t>
    </dgm:pt>
    <dgm:pt modelId="{3BC8BC7E-7EF8-134F-9692-B1CC5ED5DD9C}">
      <dgm:prSet phldrT="[Text]" custT="1"/>
      <dgm:spPr/>
      <dgm:t>
        <a:bodyPr/>
        <a:lstStyle/>
        <a:p>
          <a:pPr>
            <a:buNone/>
          </a:pPr>
          <a:r>
            <a:rPr lang="en-US" sz="2000" b="1" dirty="0">
              <a:latin typeface="Calibri" panose="020F0502020204030204" pitchFamily="34" charset="0"/>
              <a:ea typeface="Lato"/>
              <a:cs typeface="Calibri" panose="020F0502020204030204" pitchFamily="34" charset="0"/>
              <a:sym typeface="Lato"/>
            </a:rPr>
            <a:t>Answers</a:t>
          </a:r>
        </a:p>
      </dgm:t>
    </dgm:pt>
    <dgm:pt modelId="{4D6C5221-1CF1-154B-B72A-B0EC7E5D8256}" type="parTrans" cxnId="{848F39CC-AC47-374E-B2E4-D6C88CC35DFB}">
      <dgm:prSet/>
      <dgm:spPr/>
      <dgm:t>
        <a:bodyPr/>
        <a:lstStyle/>
        <a:p>
          <a:endParaRPr lang="en-US" sz="3200">
            <a:solidFill>
              <a:schemeClr val="tx1"/>
            </a:solidFill>
            <a:latin typeface="Calibri" panose="020F0502020204030204" pitchFamily="34" charset="0"/>
            <a:cs typeface="Calibri" panose="020F0502020204030204" pitchFamily="34" charset="0"/>
          </a:endParaRPr>
        </a:p>
      </dgm:t>
    </dgm:pt>
    <dgm:pt modelId="{909DDEF5-5CC3-C743-810E-21C44A255C49}" type="sibTrans" cxnId="{848F39CC-AC47-374E-B2E4-D6C88CC35DFB}">
      <dgm:prSet/>
      <dgm:spPr>
        <a:noFill/>
      </dgm:spPr>
      <dgm:t>
        <a:bodyPr/>
        <a:lstStyle/>
        <a:p>
          <a:endParaRPr lang="en-US" sz="3200">
            <a:solidFill>
              <a:schemeClr val="tx1"/>
            </a:solidFill>
            <a:latin typeface="Calibri" panose="020F0502020204030204" pitchFamily="34" charset="0"/>
            <a:cs typeface="Calibri" panose="020F0502020204030204" pitchFamily="34" charset="0"/>
          </a:endParaRPr>
        </a:p>
      </dgm:t>
    </dgm:pt>
    <dgm:pt modelId="{86AF63D4-C5DC-864A-A0F3-8492B910D1CF}">
      <dgm:prSet phldrT="[Text]" custT="1"/>
      <dgm:spPr/>
      <dgm:t>
        <a:bodyPr/>
        <a:lstStyle/>
        <a:p>
          <a:pPr>
            <a:buNone/>
          </a:pPr>
          <a:r>
            <a:rPr lang="en-US" sz="2000" b="1" dirty="0">
              <a:latin typeface="Calibri" panose="020F0502020204030204" pitchFamily="34" charset="0"/>
              <a:ea typeface="Lato"/>
              <a:cs typeface="Calibri" panose="020F0502020204030204" pitchFamily="34" charset="0"/>
              <a:sym typeface="Lato"/>
            </a:rPr>
            <a:t>Impact</a:t>
          </a:r>
        </a:p>
      </dgm:t>
    </dgm:pt>
    <dgm:pt modelId="{11628BE6-6AB8-734A-B2B2-1FFCD980B24D}" type="parTrans" cxnId="{F953BE53-DDE6-D94C-B9D6-E21B44452CB1}">
      <dgm:prSet/>
      <dgm:spPr/>
      <dgm:t>
        <a:bodyPr/>
        <a:lstStyle/>
        <a:p>
          <a:endParaRPr lang="en-US" sz="3200">
            <a:solidFill>
              <a:schemeClr val="tx1"/>
            </a:solidFill>
            <a:latin typeface="Calibri" panose="020F0502020204030204" pitchFamily="34" charset="0"/>
            <a:cs typeface="Calibri" panose="020F0502020204030204" pitchFamily="34" charset="0"/>
          </a:endParaRPr>
        </a:p>
      </dgm:t>
    </dgm:pt>
    <dgm:pt modelId="{59C7EE48-22FC-5440-9E14-4B559D182C20}" type="sibTrans" cxnId="{F953BE53-DDE6-D94C-B9D6-E21B44452CB1}">
      <dgm:prSet/>
      <dgm:spPr>
        <a:noFill/>
      </dgm:spPr>
      <dgm:t>
        <a:bodyPr/>
        <a:lstStyle/>
        <a:p>
          <a:endParaRPr lang="en-US" sz="3200">
            <a:solidFill>
              <a:schemeClr val="tx1"/>
            </a:solidFill>
            <a:latin typeface="Calibri" panose="020F0502020204030204" pitchFamily="34" charset="0"/>
            <a:cs typeface="Calibri" panose="020F0502020204030204" pitchFamily="34" charset="0"/>
          </a:endParaRPr>
        </a:p>
      </dgm:t>
    </dgm:pt>
    <dgm:pt modelId="{BD52CDA4-B518-1C4D-B3F2-908ABC7A8220}">
      <dgm:prSet custT="1"/>
      <dgm:spPr/>
      <dgm:t>
        <a:bodyPr/>
        <a:lstStyle/>
        <a:p>
          <a:pPr>
            <a:buNone/>
          </a:pPr>
          <a:r>
            <a:rPr lang="en-US" sz="2000" b="1" dirty="0">
              <a:latin typeface="Calibri" panose="020F0502020204030204" pitchFamily="34" charset="0"/>
              <a:ea typeface="Lato"/>
              <a:cs typeface="Calibri" panose="020F0502020204030204" pitchFamily="34" charset="0"/>
              <a:sym typeface="Lato"/>
            </a:rPr>
            <a:t>Meaning</a:t>
          </a:r>
        </a:p>
      </dgm:t>
    </dgm:pt>
    <dgm:pt modelId="{0183616B-6EE8-C14B-8F0A-40F9ECBDC6FC}" type="parTrans" cxnId="{290DFD69-A96C-8046-B85D-8C75B1ECF6E9}">
      <dgm:prSet/>
      <dgm:spPr/>
      <dgm:t>
        <a:bodyPr/>
        <a:lstStyle/>
        <a:p>
          <a:endParaRPr lang="en-US" sz="3200">
            <a:solidFill>
              <a:schemeClr val="tx1"/>
            </a:solidFill>
            <a:latin typeface="Calibri" panose="020F0502020204030204" pitchFamily="34" charset="0"/>
            <a:cs typeface="Calibri" panose="020F0502020204030204" pitchFamily="34" charset="0"/>
          </a:endParaRPr>
        </a:p>
      </dgm:t>
    </dgm:pt>
    <dgm:pt modelId="{BA328A3B-4A50-D247-A87F-C37B4B54F5EB}" type="sibTrans" cxnId="{290DFD69-A96C-8046-B85D-8C75B1ECF6E9}">
      <dgm:prSet/>
      <dgm:spPr/>
      <dgm:t>
        <a:bodyPr/>
        <a:lstStyle/>
        <a:p>
          <a:endParaRPr lang="en-US" sz="3200">
            <a:solidFill>
              <a:schemeClr val="tx1"/>
            </a:solidFill>
            <a:latin typeface="Calibri" panose="020F0502020204030204" pitchFamily="34" charset="0"/>
            <a:cs typeface="Calibri" panose="020F0502020204030204" pitchFamily="34" charset="0"/>
          </a:endParaRPr>
        </a:p>
      </dgm:t>
    </dgm:pt>
    <dgm:pt modelId="{0BABD55C-09E4-1E45-87CF-9768597BFE47}">
      <dgm:prSet custT="1"/>
      <dgm:spPr/>
      <dgm:t>
        <a:bodyPr/>
        <a:lstStyle/>
        <a:p>
          <a:pPr algn="l">
            <a:buFont typeface="Arial" panose="020B0604020202020204" pitchFamily="34" charset="0"/>
            <a:buNone/>
          </a:pPr>
          <a:r>
            <a:rPr lang="en-US" sz="1400" dirty="0">
              <a:latin typeface="Calibri" panose="020F0502020204030204" pitchFamily="34" charset="0"/>
              <a:ea typeface="Lato"/>
              <a:cs typeface="Calibri" panose="020F0502020204030204" pitchFamily="34" charset="0"/>
              <a:sym typeface="Lato"/>
            </a:rPr>
            <a:t>Asking the Right Questions that lend themselves to being answered by data</a:t>
          </a:r>
          <a:br>
            <a:rPr lang="en-US" sz="1400" dirty="0">
              <a:latin typeface="Calibri" panose="020F0502020204030204" pitchFamily="34" charset="0"/>
              <a:ea typeface="Lato"/>
              <a:cs typeface="Calibri" panose="020F0502020204030204" pitchFamily="34" charset="0"/>
              <a:sym typeface="Lato"/>
            </a:rPr>
          </a:br>
          <a:endParaRPr lang="en-US" sz="1400" dirty="0"/>
        </a:p>
      </dgm:t>
    </dgm:pt>
    <dgm:pt modelId="{3EFBB262-DB12-9946-AAC2-8E13E23D0D68}" type="parTrans" cxnId="{860AC410-4CF5-4946-9617-834BEC2CF5AF}">
      <dgm:prSet/>
      <dgm:spPr/>
      <dgm:t>
        <a:bodyPr/>
        <a:lstStyle/>
        <a:p>
          <a:endParaRPr lang="en-US" sz="2400"/>
        </a:p>
      </dgm:t>
    </dgm:pt>
    <dgm:pt modelId="{9FFFED88-764A-A248-B982-C546112CD96A}" type="sibTrans" cxnId="{860AC410-4CF5-4946-9617-834BEC2CF5AF}">
      <dgm:prSet/>
      <dgm:spPr/>
      <dgm:t>
        <a:bodyPr/>
        <a:lstStyle/>
        <a:p>
          <a:endParaRPr lang="en-US" sz="2400"/>
        </a:p>
      </dgm:t>
    </dgm:pt>
    <dgm:pt modelId="{F46DAAFE-2A23-954A-98FB-E17BA446B437}">
      <dgm:prSet custT="1"/>
      <dgm:spPr/>
      <dgm:t>
        <a:bodyPr/>
        <a:lstStyle/>
        <a:p>
          <a:pPr>
            <a:buNone/>
          </a:pPr>
          <a:r>
            <a:rPr lang="en-US" sz="1400" dirty="0">
              <a:latin typeface="Calibri" panose="020F0502020204030204" pitchFamily="34" charset="0"/>
              <a:ea typeface="Lato"/>
              <a:cs typeface="Calibri" panose="020F0502020204030204" pitchFamily="34" charset="0"/>
              <a:sym typeface="Lato"/>
            </a:rPr>
            <a:t>Using data to inform decision-making and necessary changes to impact results</a:t>
          </a:r>
          <a:endParaRPr lang="en-US" sz="1400" dirty="0"/>
        </a:p>
      </dgm:t>
    </dgm:pt>
    <dgm:pt modelId="{33C5C184-0417-7F42-80EF-73D75B949AEB}" type="parTrans" cxnId="{B1A4C53A-DABC-D446-A097-8023253D8BF4}">
      <dgm:prSet/>
      <dgm:spPr/>
      <dgm:t>
        <a:bodyPr/>
        <a:lstStyle/>
        <a:p>
          <a:endParaRPr lang="en-US" sz="2400"/>
        </a:p>
      </dgm:t>
    </dgm:pt>
    <dgm:pt modelId="{D33317EC-C1F8-A148-9244-00D1E8821110}" type="sibTrans" cxnId="{B1A4C53A-DABC-D446-A097-8023253D8BF4}">
      <dgm:prSet/>
      <dgm:spPr/>
      <dgm:t>
        <a:bodyPr/>
        <a:lstStyle/>
        <a:p>
          <a:endParaRPr lang="en-US" sz="2400"/>
        </a:p>
      </dgm:t>
    </dgm:pt>
    <dgm:pt modelId="{E47457B0-9AD1-924C-8B91-FBA7979932E3}">
      <dgm:prSet custT="1"/>
      <dgm:spPr/>
      <dgm:t>
        <a:bodyPr anchor="ctr" anchorCtr="0"/>
        <a:lstStyle/>
        <a:p>
          <a:pPr>
            <a:buNone/>
          </a:pPr>
          <a:r>
            <a:rPr lang="en-US" sz="1400" dirty="0">
              <a:latin typeface="Calibri" panose="020F0502020204030204" pitchFamily="34" charset="0"/>
              <a:ea typeface="Lato"/>
              <a:cs typeface="Calibri" panose="020F0502020204030204" pitchFamily="34" charset="0"/>
              <a:sym typeface="Lato"/>
            </a:rPr>
            <a:t>Moving from information to knowledge</a:t>
          </a:r>
          <a:endParaRPr lang="en-US" sz="1400" dirty="0"/>
        </a:p>
      </dgm:t>
    </dgm:pt>
    <dgm:pt modelId="{ABC307D2-02A9-2942-832A-714BACCF1251}" type="parTrans" cxnId="{1BF00A87-EE26-4B49-83B7-DD93BE89B246}">
      <dgm:prSet/>
      <dgm:spPr/>
      <dgm:t>
        <a:bodyPr/>
        <a:lstStyle/>
        <a:p>
          <a:endParaRPr lang="en-US" sz="2400"/>
        </a:p>
      </dgm:t>
    </dgm:pt>
    <dgm:pt modelId="{DDA23D20-94F1-9940-AA8C-D94ED9AE6566}" type="sibTrans" cxnId="{1BF00A87-EE26-4B49-83B7-DD93BE89B246}">
      <dgm:prSet/>
      <dgm:spPr/>
      <dgm:t>
        <a:bodyPr/>
        <a:lstStyle/>
        <a:p>
          <a:endParaRPr lang="en-US" sz="2400"/>
        </a:p>
      </dgm:t>
    </dgm:pt>
    <dgm:pt modelId="{6C70ADB1-05F6-E040-9FE1-AB4BD3CE1BDF}">
      <dgm:prSet custT="1"/>
      <dgm:spPr/>
      <dgm:t>
        <a:bodyPr/>
        <a:lstStyle/>
        <a:p>
          <a:pPr algn="l">
            <a:buFont typeface="Arial" panose="020B0604020202020204" pitchFamily="34" charset="0"/>
            <a:buNone/>
          </a:pPr>
          <a:r>
            <a:rPr lang="en-US" sz="1400" dirty="0">
              <a:latin typeface="Calibri" panose="020F0502020204030204" pitchFamily="34" charset="0"/>
              <a:ea typeface="Lato"/>
              <a:cs typeface="Calibri" panose="020F0502020204030204" pitchFamily="34" charset="0"/>
              <a:sym typeface="Lato"/>
            </a:rPr>
            <a:t>Shared responsibility</a:t>
          </a:r>
          <a:endParaRPr lang="en-US" sz="1400" dirty="0"/>
        </a:p>
      </dgm:t>
    </dgm:pt>
    <dgm:pt modelId="{432ABD4A-CA5D-9C47-88A5-78486FC29895}" type="parTrans" cxnId="{6E226352-C37D-B344-9BAC-6109ECB46540}">
      <dgm:prSet/>
      <dgm:spPr/>
      <dgm:t>
        <a:bodyPr/>
        <a:lstStyle/>
        <a:p>
          <a:endParaRPr lang="en-US"/>
        </a:p>
      </dgm:t>
    </dgm:pt>
    <dgm:pt modelId="{7A6F5780-E2FC-0C4F-8A98-7B67A0803F92}" type="sibTrans" cxnId="{6E226352-C37D-B344-9BAC-6109ECB46540}">
      <dgm:prSet/>
      <dgm:spPr/>
      <dgm:t>
        <a:bodyPr/>
        <a:lstStyle/>
        <a:p>
          <a:endParaRPr lang="en-US"/>
        </a:p>
      </dgm:t>
    </dgm:pt>
    <dgm:pt modelId="{8BBEB998-BFBB-E342-90DD-FC7DA3596489}">
      <dgm:prSet custT="1"/>
      <dgm:spPr/>
      <dgm:t>
        <a:bodyPr/>
        <a:lstStyle/>
        <a:p>
          <a:pPr rtl="0">
            <a:buNone/>
          </a:pPr>
          <a:endParaRPr lang="en-US" sz="200" dirty="0"/>
        </a:p>
      </dgm:t>
    </dgm:pt>
    <dgm:pt modelId="{20E2F5A8-05DE-8341-A97D-6398E57410A3}" type="parTrans" cxnId="{CD52C9BF-9B4C-D349-BD88-B46750F11C40}">
      <dgm:prSet/>
      <dgm:spPr/>
      <dgm:t>
        <a:bodyPr/>
        <a:lstStyle/>
        <a:p>
          <a:endParaRPr lang="en-US"/>
        </a:p>
      </dgm:t>
    </dgm:pt>
    <dgm:pt modelId="{057BAF30-ADED-9340-B040-42C3ED2C2838}" type="sibTrans" cxnId="{CD52C9BF-9B4C-D349-BD88-B46750F11C40}">
      <dgm:prSet/>
      <dgm:spPr/>
      <dgm:t>
        <a:bodyPr/>
        <a:lstStyle/>
        <a:p>
          <a:endParaRPr lang="en-US"/>
        </a:p>
      </dgm:t>
    </dgm:pt>
    <dgm:pt modelId="{214CB170-DF88-9A4B-9ED7-8E205CE53E58}">
      <dgm:prSet custT="1"/>
      <dgm:spPr/>
      <dgm:t>
        <a:bodyPr/>
        <a:lstStyle/>
        <a:p>
          <a:pPr rtl="0">
            <a:buNone/>
          </a:pPr>
          <a:r>
            <a:rPr lang="en-US" sz="1400" dirty="0">
              <a:latin typeface="Calibri" panose="020F0502020204030204" pitchFamily="34" charset="0"/>
              <a:ea typeface="Lato"/>
              <a:cs typeface="Calibri" panose="020F0502020204030204" pitchFamily="34" charset="0"/>
              <a:sym typeface="Lato"/>
            </a:rPr>
            <a:t>Finding the right answers to the questions you’re asking</a:t>
          </a:r>
          <a:br>
            <a:rPr lang="en-US" sz="1400" dirty="0">
              <a:latin typeface="Calibri" panose="020F0502020204030204" pitchFamily="34" charset="0"/>
              <a:ea typeface="Lato"/>
              <a:cs typeface="Calibri" panose="020F0502020204030204" pitchFamily="34" charset="0"/>
              <a:sym typeface="Lato"/>
            </a:rPr>
          </a:br>
          <a:br>
            <a:rPr lang="en-US" sz="1400" dirty="0">
              <a:latin typeface="Calibri" panose="020F0502020204030204" pitchFamily="34" charset="0"/>
              <a:ea typeface="Lato"/>
              <a:cs typeface="Calibri" panose="020F0502020204030204" pitchFamily="34" charset="0"/>
              <a:sym typeface="Lato"/>
            </a:rPr>
          </a:br>
          <a:r>
            <a:rPr lang="en-US" sz="1400" dirty="0">
              <a:latin typeface="Calibri" panose="020F0502020204030204" pitchFamily="34" charset="0"/>
              <a:ea typeface="Lato"/>
              <a:cs typeface="Calibri" panose="020F0502020204030204" pitchFamily="34" charset="0"/>
              <a:sym typeface="Lato"/>
            </a:rPr>
            <a:t>Involved process</a:t>
          </a:r>
          <a:br>
            <a:rPr lang="en-US" sz="1400" dirty="0">
              <a:latin typeface="Calibri" panose="020F0502020204030204" pitchFamily="34" charset="0"/>
              <a:ea typeface="Lato"/>
              <a:cs typeface="Calibri" panose="020F0502020204030204" pitchFamily="34" charset="0"/>
              <a:sym typeface="Lato"/>
            </a:rPr>
          </a:br>
          <a:r>
            <a:rPr lang="en-US" sz="1400" dirty="0">
              <a:latin typeface="Calibri" panose="020F0502020204030204" pitchFamily="34" charset="0"/>
              <a:ea typeface="Lato"/>
              <a:cs typeface="Calibri" panose="020F0502020204030204" pitchFamily="34" charset="0"/>
              <a:sym typeface="Lato"/>
            </a:rPr>
            <a:t>Reflects strength of  institutional data processes</a:t>
          </a:r>
          <a:endParaRPr lang="en-US" sz="1400" dirty="0"/>
        </a:p>
      </dgm:t>
    </dgm:pt>
    <dgm:pt modelId="{20B06361-075C-B141-A7F9-E4987CF30435}" type="parTrans" cxnId="{84D0D8B1-E0A7-4D4E-B2E0-B47A8E7AA1D1}">
      <dgm:prSet/>
      <dgm:spPr/>
      <dgm:t>
        <a:bodyPr/>
        <a:lstStyle/>
        <a:p>
          <a:endParaRPr lang="en-US"/>
        </a:p>
      </dgm:t>
    </dgm:pt>
    <dgm:pt modelId="{5168F9AC-F63E-F24E-A7F1-3C69D75ED44F}" type="sibTrans" cxnId="{84D0D8B1-E0A7-4D4E-B2E0-B47A8E7AA1D1}">
      <dgm:prSet/>
      <dgm:spPr/>
      <dgm:t>
        <a:bodyPr/>
        <a:lstStyle/>
        <a:p>
          <a:endParaRPr lang="en-US"/>
        </a:p>
      </dgm:t>
    </dgm:pt>
    <dgm:pt modelId="{0F33A029-7242-F24C-A30E-A543E400BFEA}">
      <dgm:prSet custT="1"/>
      <dgm:spPr/>
      <dgm:t>
        <a:bodyPr anchor="ctr" anchorCtr="0"/>
        <a:lstStyle/>
        <a:p>
          <a:pPr rtl="0">
            <a:buNone/>
          </a:pPr>
          <a:endParaRPr lang="en-US" sz="1400" dirty="0"/>
        </a:p>
      </dgm:t>
    </dgm:pt>
    <dgm:pt modelId="{94DA45E9-E7B6-5643-8BFD-512401F7D3B7}" type="parTrans" cxnId="{5F90E3FB-ED11-F448-9BED-9642993B5C4B}">
      <dgm:prSet/>
      <dgm:spPr/>
      <dgm:t>
        <a:bodyPr/>
        <a:lstStyle/>
        <a:p>
          <a:endParaRPr lang="en-US"/>
        </a:p>
      </dgm:t>
    </dgm:pt>
    <dgm:pt modelId="{9897D37A-8443-724E-8EAB-37DCA1C07872}" type="sibTrans" cxnId="{5F90E3FB-ED11-F448-9BED-9642993B5C4B}">
      <dgm:prSet/>
      <dgm:spPr/>
      <dgm:t>
        <a:bodyPr/>
        <a:lstStyle/>
        <a:p>
          <a:endParaRPr lang="en-US"/>
        </a:p>
      </dgm:t>
    </dgm:pt>
    <dgm:pt modelId="{AC45105F-7E56-124B-BC23-65D82AF84F84}">
      <dgm:prSet custT="1"/>
      <dgm:spPr/>
      <dgm:t>
        <a:bodyPr anchor="ctr" anchorCtr="0"/>
        <a:lstStyle/>
        <a:p>
          <a:pPr rtl="0">
            <a:buNone/>
          </a:pPr>
          <a:r>
            <a:rPr lang="en-US" sz="1400" dirty="0">
              <a:latin typeface="Calibri" panose="020F0502020204030204" pitchFamily="34" charset="0"/>
              <a:ea typeface="Lato"/>
              <a:cs typeface="Calibri" panose="020F0502020204030204" pitchFamily="34" charset="0"/>
              <a:sym typeface="Lato"/>
            </a:rPr>
            <a:t>Making data real and actionable on your campus</a:t>
          </a:r>
          <a:endParaRPr lang="en-US" sz="1400" dirty="0"/>
        </a:p>
      </dgm:t>
    </dgm:pt>
    <dgm:pt modelId="{8A9931F3-144B-0B43-A146-A1A944CA07DC}" type="parTrans" cxnId="{20DFD196-FC8E-5447-BA40-B2128690A971}">
      <dgm:prSet/>
      <dgm:spPr/>
      <dgm:t>
        <a:bodyPr/>
        <a:lstStyle/>
        <a:p>
          <a:endParaRPr lang="en-US"/>
        </a:p>
      </dgm:t>
    </dgm:pt>
    <dgm:pt modelId="{9A33564C-31CD-7F41-ACE9-E8B2DAC5AE12}" type="sibTrans" cxnId="{20DFD196-FC8E-5447-BA40-B2128690A971}">
      <dgm:prSet/>
      <dgm:spPr/>
      <dgm:t>
        <a:bodyPr/>
        <a:lstStyle/>
        <a:p>
          <a:endParaRPr lang="en-US"/>
        </a:p>
      </dgm:t>
    </dgm:pt>
    <dgm:pt modelId="{C3389FBA-317D-0F45-8E97-CC0CA3ED5C18}" type="pres">
      <dgm:prSet presAssocID="{BD8F6AB3-FF81-EF41-A92E-7921CED427BF}" presName="rootnode" presStyleCnt="0">
        <dgm:presLayoutVars>
          <dgm:chMax/>
          <dgm:chPref/>
          <dgm:dir/>
          <dgm:animLvl val="lvl"/>
        </dgm:presLayoutVars>
      </dgm:prSet>
      <dgm:spPr/>
    </dgm:pt>
    <dgm:pt modelId="{1F08E374-15E1-4341-8C33-DC065F16D9D6}" type="pres">
      <dgm:prSet presAssocID="{C89BBA5C-E051-9A47-9B1D-FC0343E9D1FA}" presName="composite" presStyleCnt="0"/>
      <dgm:spPr/>
    </dgm:pt>
    <dgm:pt modelId="{6D6244C5-FA92-114E-8732-93124E9C2979}" type="pres">
      <dgm:prSet presAssocID="{C89BBA5C-E051-9A47-9B1D-FC0343E9D1FA}" presName="LShape" presStyleLbl="alignNode1" presStyleIdx="0" presStyleCnt="7"/>
      <dgm:spPr/>
    </dgm:pt>
    <dgm:pt modelId="{A3C5EA3A-D775-5B4A-BCE8-39373A416D20}" type="pres">
      <dgm:prSet presAssocID="{C89BBA5C-E051-9A47-9B1D-FC0343E9D1FA}" presName="ParentText" presStyleLbl="revTx" presStyleIdx="0" presStyleCnt="4">
        <dgm:presLayoutVars>
          <dgm:chMax val="0"/>
          <dgm:chPref val="0"/>
          <dgm:bulletEnabled val="1"/>
        </dgm:presLayoutVars>
      </dgm:prSet>
      <dgm:spPr/>
    </dgm:pt>
    <dgm:pt modelId="{65C2F628-83EA-1045-8265-466420F4FB94}" type="pres">
      <dgm:prSet presAssocID="{C89BBA5C-E051-9A47-9B1D-FC0343E9D1FA}" presName="Triangle" presStyleLbl="alignNode1" presStyleIdx="1" presStyleCnt="7"/>
      <dgm:spPr/>
    </dgm:pt>
    <dgm:pt modelId="{8BF52ADD-1D15-D846-9E01-3BE8F829E0AD}" type="pres">
      <dgm:prSet presAssocID="{2E878D52-01A7-DA48-ACBC-AF1259151B02}" presName="sibTrans" presStyleCnt="0"/>
      <dgm:spPr/>
    </dgm:pt>
    <dgm:pt modelId="{6A0B8E28-E975-2C43-B099-798AD40FF437}" type="pres">
      <dgm:prSet presAssocID="{2E878D52-01A7-DA48-ACBC-AF1259151B02}" presName="space" presStyleCnt="0"/>
      <dgm:spPr/>
    </dgm:pt>
    <dgm:pt modelId="{AE34D751-A78B-0148-B872-A15837DE40A6}" type="pres">
      <dgm:prSet presAssocID="{3BC8BC7E-7EF8-134F-9692-B1CC5ED5DD9C}" presName="composite" presStyleCnt="0"/>
      <dgm:spPr/>
    </dgm:pt>
    <dgm:pt modelId="{1BF9BD97-1561-1149-9275-512E15796FAB}" type="pres">
      <dgm:prSet presAssocID="{3BC8BC7E-7EF8-134F-9692-B1CC5ED5DD9C}" presName="LShape" presStyleLbl="alignNode1" presStyleIdx="2" presStyleCnt="7"/>
      <dgm:spPr/>
    </dgm:pt>
    <dgm:pt modelId="{582C636B-D9DC-B147-B99F-AC02CE06CAC7}" type="pres">
      <dgm:prSet presAssocID="{3BC8BC7E-7EF8-134F-9692-B1CC5ED5DD9C}" presName="ParentText" presStyleLbl="revTx" presStyleIdx="1" presStyleCnt="4">
        <dgm:presLayoutVars>
          <dgm:chMax val="0"/>
          <dgm:chPref val="0"/>
          <dgm:bulletEnabled val="1"/>
        </dgm:presLayoutVars>
      </dgm:prSet>
      <dgm:spPr/>
    </dgm:pt>
    <dgm:pt modelId="{FEDF8ACC-1E54-D64D-B3C5-F94528143350}" type="pres">
      <dgm:prSet presAssocID="{3BC8BC7E-7EF8-134F-9692-B1CC5ED5DD9C}" presName="Triangle" presStyleLbl="alignNode1" presStyleIdx="3" presStyleCnt="7"/>
      <dgm:spPr/>
    </dgm:pt>
    <dgm:pt modelId="{D131BE56-0264-EC43-A298-2804D1A910DD}" type="pres">
      <dgm:prSet presAssocID="{909DDEF5-5CC3-C743-810E-21C44A255C49}" presName="sibTrans" presStyleCnt="0"/>
      <dgm:spPr/>
    </dgm:pt>
    <dgm:pt modelId="{B6326E8D-F1E4-0F43-B154-D47DC03D7263}" type="pres">
      <dgm:prSet presAssocID="{909DDEF5-5CC3-C743-810E-21C44A255C49}" presName="space" presStyleCnt="0"/>
      <dgm:spPr/>
    </dgm:pt>
    <dgm:pt modelId="{227B2241-3752-1B45-B4A2-90F3D8F99D62}" type="pres">
      <dgm:prSet presAssocID="{86AF63D4-C5DC-864A-A0F3-8492B910D1CF}" presName="composite" presStyleCnt="0"/>
      <dgm:spPr/>
    </dgm:pt>
    <dgm:pt modelId="{9EC33FBF-33DE-1F42-9C43-8F13E2B89678}" type="pres">
      <dgm:prSet presAssocID="{86AF63D4-C5DC-864A-A0F3-8492B910D1CF}" presName="LShape" presStyleLbl="alignNode1" presStyleIdx="4" presStyleCnt="7"/>
      <dgm:spPr/>
    </dgm:pt>
    <dgm:pt modelId="{8E0DF8C7-C947-8843-A1AF-26B234EB2C38}" type="pres">
      <dgm:prSet presAssocID="{86AF63D4-C5DC-864A-A0F3-8492B910D1CF}" presName="ParentText" presStyleLbl="revTx" presStyleIdx="2" presStyleCnt="4">
        <dgm:presLayoutVars>
          <dgm:chMax val="0"/>
          <dgm:chPref val="0"/>
          <dgm:bulletEnabled val="1"/>
        </dgm:presLayoutVars>
      </dgm:prSet>
      <dgm:spPr/>
    </dgm:pt>
    <dgm:pt modelId="{5E2AA5E5-7FDB-E24A-934B-08DA4E9CD059}" type="pres">
      <dgm:prSet presAssocID="{86AF63D4-C5DC-864A-A0F3-8492B910D1CF}" presName="Triangle" presStyleLbl="alignNode1" presStyleIdx="5" presStyleCnt="7"/>
      <dgm:spPr/>
    </dgm:pt>
    <dgm:pt modelId="{D42F4284-F8B7-994D-A78C-81CB635507CF}" type="pres">
      <dgm:prSet presAssocID="{59C7EE48-22FC-5440-9E14-4B559D182C20}" presName="sibTrans" presStyleCnt="0"/>
      <dgm:spPr/>
    </dgm:pt>
    <dgm:pt modelId="{06BB5A93-E73D-9448-9BA2-40A9A68C411B}" type="pres">
      <dgm:prSet presAssocID="{59C7EE48-22FC-5440-9E14-4B559D182C20}" presName="space" presStyleCnt="0"/>
      <dgm:spPr/>
    </dgm:pt>
    <dgm:pt modelId="{51273162-7ECC-7F43-A519-67FFBA0F43BE}" type="pres">
      <dgm:prSet presAssocID="{BD52CDA4-B518-1C4D-B3F2-908ABC7A8220}" presName="composite" presStyleCnt="0"/>
      <dgm:spPr/>
    </dgm:pt>
    <dgm:pt modelId="{2F3B9BBD-26CE-A54A-8F12-955A050DF03D}" type="pres">
      <dgm:prSet presAssocID="{BD52CDA4-B518-1C4D-B3F2-908ABC7A8220}" presName="LShape" presStyleLbl="alignNode1" presStyleIdx="6" presStyleCnt="7"/>
      <dgm:spPr/>
    </dgm:pt>
    <dgm:pt modelId="{11956264-96EE-0D44-BDEF-5C1917F8E7CE}" type="pres">
      <dgm:prSet presAssocID="{BD52CDA4-B518-1C4D-B3F2-908ABC7A8220}" presName="ParentText" presStyleLbl="revTx" presStyleIdx="3" presStyleCnt="4">
        <dgm:presLayoutVars>
          <dgm:chMax val="0"/>
          <dgm:chPref val="0"/>
          <dgm:bulletEnabled val="1"/>
        </dgm:presLayoutVars>
      </dgm:prSet>
      <dgm:spPr/>
    </dgm:pt>
  </dgm:ptLst>
  <dgm:cxnLst>
    <dgm:cxn modelId="{860AC410-4CF5-4946-9617-834BEC2CF5AF}" srcId="{C89BBA5C-E051-9A47-9B1D-FC0343E9D1FA}" destId="{0BABD55C-09E4-1E45-87CF-9768597BFE47}" srcOrd="0" destOrd="0" parTransId="{3EFBB262-DB12-9946-AAC2-8E13E23D0D68}" sibTransId="{9FFFED88-764A-A248-B982-C546112CD96A}"/>
    <dgm:cxn modelId="{57D59212-5C84-F340-8758-40F13FB5FB19}" type="presOf" srcId="{86AF63D4-C5DC-864A-A0F3-8492B910D1CF}" destId="{8E0DF8C7-C947-8843-A1AF-26B234EB2C38}" srcOrd="0" destOrd="0" presId="urn:microsoft.com/office/officeart/2009/3/layout/StepUpProcess"/>
    <dgm:cxn modelId="{05C8CC25-C50B-C541-9502-F618F20E2B36}" type="presOf" srcId="{E47457B0-9AD1-924C-8B91-FBA7979932E3}" destId="{11956264-96EE-0D44-BDEF-5C1917F8E7CE}" srcOrd="0" destOrd="1" presId="urn:microsoft.com/office/officeart/2009/3/layout/StepUpProcess"/>
    <dgm:cxn modelId="{8E43AD27-4DFD-0D43-B632-3408DAAB7F24}" type="presOf" srcId="{BD52CDA4-B518-1C4D-B3F2-908ABC7A8220}" destId="{11956264-96EE-0D44-BDEF-5C1917F8E7CE}" srcOrd="0" destOrd="0" presId="urn:microsoft.com/office/officeart/2009/3/layout/StepUpProcess"/>
    <dgm:cxn modelId="{39D6AB37-A493-9D47-8C69-1A048188EF62}" type="presOf" srcId="{8BBEB998-BFBB-E342-90DD-FC7DA3596489}" destId="{582C636B-D9DC-B147-B99F-AC02CE06CAC7}" srcOrd="0" destOrd="1" presId="urn:microsoft.com/office/officeart/2009/3/layout/StepUpProcess"/>
    <dgm:cxn modelId="{B1A4C53A-DABC-D446-A097-8023253D8BF4}" srcId="{86AF63D4-C5DC-864A-A0F3-8492B910D1CF}" destId="{F46DAAFE-2A23-954A-98FB-E17BA446B437}" srcOrd="0" destOrd="0" parTransId="{33C5C184-0417-7F42-80EF-73D75B949AEB}" sibTransId="{D33317EC-C1F8-A148-9244-00D1E8821110}"/>
    <dgm:cxn modelId="{F98DD13B-3D19-3B4A-BBEC-548B68602E6C}" type="presOf" srcId="{0F33A029-7242-F24C-A30E-A543E400BFEA}" destId="{11956264-96EE-0D44-BDEF-5C1917F8E7CE}" srcOrd="0" destOrd="2" presId="urn:microsoft.com/office/officeart/2009/3/layout/StepUpProcess"/>
    <dgm:cxn modelId="{61E6EF47-AA2E-CA44-8177-71879F22684A}" srcId="{BD8F6AB3-FF81-EF41-A92E-7921CED427BF}" destId="{C89BBA5C-E051-9A47-9B1D-FC0343E9D1FA}" srcOrd="0" destOrd="0" parTransId="{197D1B05-CC2A-E849-95EE-9F6B4A517448}" sibTransId="{2E878D52-01A7-DA48-ACBC-AF1259151B02}"/>
    <dgm:cxn modelId="{6E226352-C37D-B344-9BAC-6109ECB46540}" srcId="{C89BBA5C-E051-9A47-9B1D-FC0343E9D1FA}" destId="{6C70ADB1-05F6-E040-9FE1-AB4BD3CE1BDF}" srcOrd="1" destOrd="0" parTransId="{432ABD4A-CA5D-9C47-88A5-78486FC29895}" sibTransId="{7A6F5780-E2FC-0C4F-8A98-7B67A0803F92}"/>
    <dgm:cxn modelId="{F953BE53-DDE6-D94C-B9D6-E21B44452CB1}" srcId="{BD8F6AB3-FF81-EF41-A92E-7921CED427BF}" destId="{86AF63D4-C5DC-864A-A0F3-8492B910D1CF}" srcOrd="2" destOrd="0" parTransId="{11628BE6-6AB8-734A-B2B2-1FFCD980B24D}" sibTransId="{59C7EE48-22FC-5440-9E14-4B559D182C20}"/>
    <dgm:cxn modelId="{BCE73D56-F1D9-764E-BF03-10DA6C0E29A2}" type="presOf" srcId="{C89BBA5C-E051-9A47-9B1D-FC0343E9D1FA}" destId="{A3C5EA3A-D775-5B4A-BCE8-39373A416D20}" srcOrd="0" destOrd="0" presId="urn:microsoft.com/office/officeart/2009/3/layout/StepUpProcess"/>
    <dgm:cxn modelId="{290DFD69-A96C-8046-B85D-8C75B1ECF6E9}" srcId="{BD8F6AB3-FF81-EF41-A92E-7921CED427BF}" destId="{BD52CDA4-B518-1C4D-B3F2-908ABC7A8220}" srcOrd="3" destOrd="0" parTransId="{0183616B-6EE8-C14B-8F0A-40F9ECBDC6FC}" sibTransId="{BA328A3B-4A50-D247-A87F-C37B4B54F5EB}"/>
    <dgm:cxn modelId="{BA449A82-C220-F649-B41C-869E54A5813B}" type="presOf" srcId="{3BC8BC7E-7EF8-134F-9692-B1CC5ED5DD9C}" destId="{582C636B-D9DC-B147-B99F-AC02CE06CAC7}" srcOrd="0" destOrd="0" presId="urn:microsoft.com/office/officeart/2009/3/layout/StepUpProcess"/>
    <dgm:cxn modelId="{1BF00A87-EE26-4B49-83B7-DD93BE89B246}" srcId="{BD52CDA4-B518-1C4D-B3F2-908ABC7A8220}" destId="{E47457B0-9AD1-924C-8B91-FBA7979932E3}" srcOrd="0" destOrd="0" parTransId="{ABC307D2-02A9-2942-832A-714BACCF1251}" sibTransId="{DDA23D20-94F1-9940-AA8C-D94ED9AE6566}"/>
    <dgm:cxn modelId="{DA01518D-4F97-DB4B-9E75-1C984DF0EF99}" type="presOf" srcId="{0BABD55C-09E4-1E45-87CF-9768597BFE47}" destId="{A3C5EA3A-D775-5B4A-BCE8-39373A416D20}" srcOrd="0" destOrd="1" presId="urn:microsoft.com/office/officeart/2009/3/layout/StepUpProcess"/>
    <dgm:cxn modelId="{20DFD196-FC8E-5447-BA40-B2128690A971}" srcId="{BD52CDA4-B518-1C4D-B3F2-908ABC7A8220}" destId="{AC45105F-7E56-124B-BC23-65D82AF84F84}" srcOrd="2" destOrd="0" parTransId="{8A9931F3-144B-0B43-A146-A1A944CA07DC}" sibTransId="{9A33564C-31CD-7F41-ACE9-E8B2DAC5AE12}"/>
    <dgm:cxn modelId="{84D0D8B1-E0A7-4D4E-B2E0-B47A8E7AA1D1}" srcId="{3BC8BC7E-7EF8-134F-9692-B1CC5ED5DD9C}" destId="{214CB170-DF88-9A4B-9ED7-8E205CE53E58}" srcOrd="1" destOrd="0" parTransId="{20B06361-075C-B141-A7F9-E4987CF30435}" sibTransId="{5168F9AC-F63E-F24E-A7F1-3C69D75ED44F}"/>
    <dgm:cxn modelId="{2B14BDB7-FA4E-C04D-8F70-026077BB484D}" type="presOf" srcId="{214CB170-DF88-9A4B-9ED7-8E205CE53E58}" destId="{582C636B-D9DC-B147-B99F-AC02CE06CAC7}" srcOrd="0" destOrd="2" presId="urn:microsoft.com/office/officeart/2009/3/layout/StepUpProcess"/>
    <dgm:cxn modelId="{FC37F2BD-D44D-CB46-8827-2474190CBDDE}" type="presOf" srcId="{6C70ADB1-05F6-E040-9FE1-AB4BD3CE1BDF}" destId="{A3C5EA3A-D775-5B4A-BCE8-39373A416D20}" srcOrd="0" destOrd="2" presId="urn:microsoft.com/office/officeart/2009/3/layout/StepUpProcess"/>
    <dgm:cxn modelId="{CD52C9BF-9B4C-D349-BD88-B46750F11C40}" srcId="{3BC8BC7E-7EF8-134F-9692-B1CC5ED5DD9C}" destId="{8BBEB998-BFBB-E342-90DD-FC7DA3596489}" srcOrd="0" destOrd="0" parTransId="{20E2F5A8-05DE-8341-A97D-6398E57410A3}" sibTransId="{057BAF30-ADED-9340-B040-42C3ED2C2838}"/>
    <dgm:cxn modelId="{848F39CC-AC47-374E-B2E4-D6C88CC35DFB}" srcId="{BD8F6AB3-FF81-EF41-A92E-7921CED427BF}" destId="{3BC8BC7E-7EF8-134F-9692-B1CC5ED5DD9C}" srcOrd="1" destOrd="0" parTransId="{4D6C5221-1CF1-154B-B72A-B0EC7E5D8256}" sibTransId="{909DDEF5-5CC3-C743-810E-21C44A255C49}"/>
    <dgm:cxn modelId="{8EE404CF-9000-2245-89BE-D17ECD58DF78}" type="presOf" srcId="{F46DAAFE-2A23-954A-98FB-E17BA446B437}" destId="{8E0DF8C7-C947-8843-A1AF-26B234EB2C38}" srcOrd="0" destOrd="1" presId="urn:microsoft.com/office/officeart/2009/3/layout/StepUpProcess"/>
    <dgm:cxn modelId="{6A4049F0-875A-AB47-A792-691B014F8BDF}" type="presOf" srcId="{BD8F6AB3-FF81-EF41-A92E-7921CED427BF}" destId="{C3389FBA-317D-0F45-8E97-CC0CA3ED5C18}" srcOrd="0" destOrd="0" presId="urn:microsoft.com/office/officeart/2009/3/layout/StepUpProcess"/>
    <dgm:cxn modelId="{5F90E3FB-ED11-F448-9BED-9642993B5C4B}" srcId="{BD52CDA4-B518-1C4D-B3F2-908ABC7A8220}" destId="{0F33A029-7242-F24C-A30E-A543E400BFEA}" srcOrd="1" destOrd="0" parTransId="{94DA45E9-E7B6-5643-8BFD-512401F7D3B7}" sibTransId="{9897D37A-8443-724E-8EAB-37DCA1C07872}"/>
    <dgm:cxn modelId="{F7C7FBFD-4F92-C24D-B475-0AF32F2C8C84}" type="presOf" srcId="{AC45105F-7E56-124B-BC23-65D82AF84F84}" destId="{11956264-96EE-0D44-BDEF-5C1917F8E7CE}" srcOrd="0" destOrd="3" presId="urn:microsoft.com/office/officeart/2009/3/layout/StepUpProcess"/>
    <dgm:cxn modelId="{501EF25A-B3EF-D845-ABF6-EB406452FB5F}" type="presParOf" srcId="{C3389FBA-317D-0F45-8E97-CC0CA3ED5C18}" destId="{1F08E374-15E1-4341-8C33-DC065F16D9D6}" srcOrd="0" destOrd="0" presId="urn:microsoft.com/office/officeart/2009/3/layout/StepUpProcess"/>
    <dgm:cxn modelId="{F597D548-6E73-3D4D-A036-70C8C9585202}" type="presParOf" srcId="{1F08E374-15E1-4341-8C33-DC065F16D9D6}" destId="{6D6244C5-FA92-114E-8732-93124E9C2979}" srcOrd="0" destOrd="0" presId="urn:microsoft.com/office/officeart/2009/3/layout/StepUpProcess"/>
    <dgm:cxn modelId="{791D04B1-AD71-184F-B152-34DDD01BEC98}" type="presParOf" srcId="{1F08E374-15E1-4341-8C33-DC065F16D9D6}" destId="{A3C5EA3A-D775-5B4A-BCE8-39373A416D20}" srcOrd="1" destOrd="0" presId="urn:microsoft.com/office/officeart/2009/3/layout/StepUpProcess"/>
    <dgm:cxn modelId="{CBAB0E35-FBBB-B648-BFB0-E73E4D226A25}" type="presParOf" srcId="{1F08E374-15E1-4341-8C33-DC065F16D9D6}" destId="{65C2F628-83EA-1045-8265-466420F4FB94}" srcOrd="2" destOrd="0" presId="urn:microsoft.com/office/officeart/2009/3/layout/StepUpProcess"/>
    <dgm:cxn modelId="{3E8789ED-48BD-4847-9099-21F76383E1BF}" type="presParOf" srcId="{C3389FBA-317D-0F45-8E97-CC0CA3ED5C18}" destId="{8BF52ADD-1D15-D846-9E01-3BE8F829E0AD}" srcOrd="1" destOrd="0" presId="urn:microsoft.com/office/officeart/2009/3/layout/StepUpProcess"/>
    <dgm:cxn modelId="{69EE0E20-11BE-EE46-8783-F8D9CBA13441}" type="presParOf" srcId="{8BF52ADD-1D15-D846-9E01-3BE8F829E0AD}" destId="{6A0B8E28-E975-2C43-B099-798AD40FF437}" srcOrd="0" destOrd="0" presId="urn:microsoft.com/office/officeart/2009/3/layout/StepUpProcess"/>
    <dgm:cxn modelId="{1BF02167-E036-7E4B-AA56-CB20C99B9DD2}" type="presParOf" srcId="{C3389FBA-317D-0F45-8E97-CC0CA3ED5C18}" destId="{AE34D751-A78B-0148-B872-A15837DE40A6}" srcOrd="2" destOrd="0" presId="urn:microsoft.com/office/officeart/2009/3/layout/StepUpProcess"/>
    <dgm:cxn modelId="{89D4C1C1-B6D9-7045-BFE0-DBE24705A17C}" type="presParOf" srcId="{AE34D751-A78B-0148-B872-A15837DE40A6}" destId="{1BF9BD97-1561-1149-9275-512E15796FAB}" srcOrd="0" destOrd="0" presId="urn:microsoft.com/office/officeart/2009/3/layout/StepUpProcess"/>
    <dgm:cxn modelId="{22517624-1FE3-2D4B-81F5-EBDBEDE84951}" type="presParOf" srcId="{AE34D751-A78B-0148-B872-A15837DE40A6}" destId="{582C636B-D9DC-B147-B99F-AC02CE06CAC7}" srcOrd="1" destOrd="0" presId="urn:microsoft.com/office/officeart/2009/3/layout/StepUpProcess"/>
    <dgm:cxn modelId="{149B7E2F-BB03-F147-9B60-55900FCFDCF4}" type="presParOf" srcId="{AE34D751-A78B-0148-B872-A15837DE40A6}" destId="{FEDF8ACC-1E54-D64D-B3C5-F94528143350}" srcOrd="2" destOrd="0" presId="urn:microsoft.com/office/officeart/2009/3/layout/StepUpProcess"/>
    <dgm:cxn modelId="{6D666BCA-035C-FF4D-8588-3AF4A15300C9}" type="presParOf" srcId="{C3389FBA-317D-0F45-8E97-CC0CA3ED5C18}" destId="{D131BE56-0264-EC43-A298-2804D1A910DD}" srcOrd="3" destOrd="0" presId="urn:microsoft.com/office/officeart/2009/3/layout/StepUpProcess"/>
    <dgm:cxn modelId="{0E430A81-DF37-6048-A472-CBF4D2BD6989}" type="presParOf" srcId="{D131BE56-0264-EC43-A298-2804D1A910DD}" destId="{B6326E8D-F1E4-0F43-B154-D47DC03D7263}" srcOrd="0" destOrd="0" presId="urn:microsoft.com/office/officeart/2009/3/layout/StepUpProcess"/>
    <dgm:cxn modelId="{1E2AD6B1-940F-3B45-B126-7EC41CADDAD9}" type="presParOf" srcId="{C3389FBA-317D-0F45-8E97-CC0CA3ED5C18}" destId="{227B2241-3752-1B45-B4A2-90F3D8F99D62}" srcOrd="4" destOrd="0" presId="urn:microsoft.com/office/officeart/2009/3/layout/StepUpProcess"/>
    <dgm:cxn modelId="{7C33991B-FF4C-F74C-BCF5-80EA46963114}" type="presParOf" srcId="{227B2241-3752-1B45-B4A2-90F3D8F99D62}" destId="{9EC33FBF-33DE-1F42-9C43-8F13E2B89678}" srcOrd="0" destOrd="0" presId="urn:microsoft.com/office/officeart/2009/3/layout/StepUpProcess"/>
    <dgm:cxn modelId="{695E1C19-9D25-A44A-BEE7-B6F462E39B5C}" type="presParOf" srcId="{227B2241-3752-1B45-B4A2-90F3D8F99D62}" destId="{8E0DF8C7-C947-8843-A1AF-26B234EB2C38}" srcOrd="1" destOrd="0" presId="urn:microsoft.com/office/officeart/2009/3/layout/StepUpProcess"/>
    <dgm:cxn modelId="{AC3CC7BE-8CF9-3E4C-AB29-9038D1E98AFF}" type="presParOf" srcId="{227B2241-3752-1B45-B4A2-90F3D8F99D62}" destId="{5E2AA5E5-7FDB-E24A-934B-08DA4E9CD059}" srcOrd="2" destOrd="0" presId="urn:microsoft.com/office/officeart/2009/3/layout/StepUpProcess"/>
    <dgm:cxn modelId="{18C84448-05B7-2545-98D9-726B0A18ABCA}" type="presParOf" srcId="{C3389FBA-317D-0F45-8E97-CC0CA3ED5C18}" destId="{D42F4284-F8B7-994D-A78C-81CB635507CF}" srcOrd="5" destOrd="0" presId="urn:microsoft.com/office/officeart/2009/3/layout/StepUpProcess"/>
    <dgm:cxn modelId="{3B99D7EA-FECC-1543-B22D-DD38475C4184}" type="presParOf" srcId="{D42F4284-F8B7-994D-A78C-81CB635507CF}" destId="{06BB5A93-E73D-9448-9BA2-40A9A68C411B}" srcOrd="0" destOrd="0" presId="urn:microsoft.com/office/officeart/2009/3/layout/StepUpProcess"/>
    <dgm:cxn modelId="{AA8F966D-7359-E641-8FF4-771C05049C51}" type="presParOf" srcId="{C3389FBA-317D-0F45-8E97-CC0CA3ED5C18}" destId="{51273162-7ECC-7F43-A519-67FFBA0F43BE}" srcOrd="6" destOrd="0" presId="urn:microsoft.com/office/officeart/2009/3/layout/StepUpProcess"/>
    <dgm:cxn modelId="{F7B322E1-EDE2-4943-A3EE-6F80DBDCA4A4}" type="presParOf" srcId="{51273162-7ECC-7F43-A519-67FFBA0F43BE}" destId="{2F3B9BBD-26CE-A54A-8F12-955A050DF03D}" srcOrd="0" destOrd="0" presId="urn:microsoft.com/office/officeart/2009/3/layout/StepUpProcess"/>
    <dgm:cxn modelId="{BDCD27D5-4F79-C040-AB2C-46E322DDE83A}" type="presParOf" srcId="{51273162-7ECC-7F43-A519-67FFBA0F43BE}" destId="{11956264-96EE-0D44-BDEF-5C1917F8E7CE}"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09E6F6-B64D-A441-90C6-7372A78399CB}">
      <dsp:nvSpPr>
        <dsp:cNvPr id="0" name=""/>
        <dsp:cNvSpPr/>
      </dsp:nvSpPr>
      <dsp:spPr>
        <a:xfrm>
          <a:off x="7564" y="1591961"/>
          <a:ext cx="2261093" cy="1356656"/>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rtl="0">
            <a:lnSpc>
              <a:spcPct val="90000"/>
            </a:lnSpc>
            <a:spcBef>
              <a:spcPct val="0"/>
            </a:spcBef>
            <a:spcAft>
              <a:spcPct val="35000"/>
            </a:spcAft>
            <a:buNone/>
          </a:pPr>
          <a:r>
            <a:rPr lang="en-US" sz="3700" kern="1200" dirty="0"/>
            <a:t>Emote &amp; React</a:t>
          </a:r>
        </a:p>
      </dsp:txBody>
      <dsp:txXfrm>
        <a:off x="7564" y="1591961"/>
        <a:ext cx="2261093" cy="1356656"/>
      </dsp:txXfrm>
    </dsp:sp>
    <dsp:sp modelId="{D477D371-3B44-5B4B-9E88-87F25A39AC63}">
      <dsp:nvSpPr>
        <dsp:cNvPr id="0" name=""/>
        <dsp:cNvSpPr/>
      </dsp:nvSpPr>
      <dsp:spPr>
        <a:xfrm>
          <a:off x="2494768" y="1989914"/>
          <a:ext cx="479351" cy="560751"/>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rtl="0">
            <a:lnSpc>
              <a:spcPct val="90000"/>
            </a:lnSpc>
            <a:spcBef>
              <a:spcPct val="0"/>
            </a:spcBef>
            <a:spcAft>
              <a:spcPct val="35000"/>
            </a:spcAft>
            <a:buNone/>
          </a:pPr>
          <a:endParaRPr lang="en-US" sz="2400" kern="1200"/>
        </a:p>
      </dsp:txBody>
      <dsp:txXfrm>
        <a:off x="2494768" y="2102064"/>
        <a:ext cx="335546" cy="336451"/>
      </dsp:txXfrm>
    </dsp:sp>
    <dsp:sp modelId="{965236E2-9989-EF40-934D-73B5175D395A}">
      <dsp:nvSpPr>
        <dsp:cNvPr id="0" name=""/>
        <dsp:cNvSpPr/>
      </dsp:nvSpPr>
      <dsp:spPr>
        <a:xfrm>
          <a:off x="3173096" y="1591961"/>
          <a:ext cx="2261093" cy="1356656"/>
        </a:xfrm>
        <a:prstGeom prst="rect">
          <a:avLst/>
        </a:prstGeom>
        <a:solidFill>
          <a:srgbClr val="122F2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rtl="0">
            <a:lnSpc>
              <a:spcPct val="90000"/>
            </a:lnSpc>
            <a:spcBef>
              <a:spcPct val="0"/>
            </a:spcBef>
            <a:spcAft>
              <a:spcPct val="35000"/>
            </a:spcAft>
            <a:buNone/>
          </a:pPr>
          <a:r>
            <a:rPr lang="en-US" sz="3700" kern="1200" dirty="0"/>
            <a:t>Identify Key Points</a:t>
          </a:r>
        </a:p>
      </dsp:txBody>
      <dsp:txXfrm>
        <a:off x="3173096" y="1591961"/>
        <a:ext cx="2261093" cy="1356656"/>
      </dsp:txXfrm>
    </dsp:sp>
    <dsp:sp modelId="{EC6CAB61-6FAF-F04E-954F-B634CDD494FE}">
      <dsp:nvSpPr>
        <dsp:cNvPr id="0" name=""/>
        <dsp:cNvSpPr/>
      </dsp:nvSpPr>
      <dsp:spPr>
        <a:xfrm>
          <a:off x="5660299" y="1989914"/>
          <a:ext cx="479351" cy="560751"/>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rtl="0">
            <a:lnSpc>
              <a:spcPct val="90000"/>
            </a:lnSpc>
            <a:spcBef>
              <a:spcPct val="0"/>
            </a:spcBef>
            <a:spcAft>
              <a:spcPct val="35000"/>
            </a:spcAft>
            <a:buNone/>
          </a:pPr>
          <a:endParaRPr lang="en-US" sz="2400" kern="1200"/>
        </a:p>
      </dsp:txBody>
      <dsp:txXfrm>
        <a:off x="5660299" y="2102064"/>
        <a:ext cx="335546" cy="336451"/>
      </dsp:txXfrm>
    </dsp:sp>
    <dsp:sp modelId="{B860D12F-906D-D640-ACA0-BDD25BCFD067}">
      <dsp:nvSpPr>
        <dsp:cNvPr id="0" name=""/>
        <dsp:cNvSpPr/>
      </dsp:nvSpPr>
      <dsp:spPr>
        <a:xfrm>
          <a:off x="6338628" y="1591961"/>
          <a:ext cx="2261093" cy="1356656"/>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rtl="0">
            <a:lnSpc>
              <a:spcPct val="90000"/>
            </a:lnSpc>
            <a:spcBef>
              <a:spcPct val="0"/>
            </a:spcBef>
            <a:spcAft>
              <a:spcPct val="35000"/>
            </a:spcAft>
            <a:buNone/>
          </a:pPr>
          <a:r>
            <a:rPr lang="en-US" sz="3700" kern="1200" dirty="0"/>
            <a:t>Pose Questions</a:t>
          </a:r>
        </a:p>
      </dsp:txBody>
      <dsp:txXfrm>
        <a:off x="6338628" y="1591961"/>
        <a:ext cx="2261093" cy="13566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09E6F6-B64D-A441-90C6-7372A78399CB}">
      <dsp:nvSpPr>
        <dsp:cNvPr id="0" name=""/>
        <dsp:cNvSpPr/>
      </dsp:nvSpPr>
      <dsp:spPr>
        <a:xfrm>
          <a:off x="1681" y="1194799"/>
          <a:ext cx="3584968" cy="215098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0">
            <a:lnSpc>
              <a:spcPct val="90000"/>
            </a:lnSpc>
            <a:spcBef>
              <a:spcPct val="0"/>
            </a:spcBef>
            <a:spcAft>
              <a:spcPct val="35000"/>
            </a:spcAft>
            <a:buNone/>
          </a:pPr>
          <a:r>
            <a:rPr lang="en-US" sz="4000" kern="1200" dirty="0"/>
            <a:t>Articulating Key Opportunity Gaps</a:t>
          </a:r>
        </a:p>
      </dsp:txBody>
      <dsp:txXfrm>
        <a:off x="1681" y="1194799"/>
        <a:ext cx="3584968" cy="2150981"/>
      </dsp:txXfrm>
    </dsp:sp>
    <dsp:sp modelId="{D477D371-3B44-5B4B-9E88-87F25A39AC63}">
      <dsp:nvSpPr>
        <dsp:cNvPr id="0" name=""/>
        <dsp:cNvSpPr/>
      </dsp:nvSpPr>
      <dsp:spPr>
        <a:xfrm>
          <a:off x="3945146" y="1825753"/>
          <a:ext cx="760013" cy="889072"/>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rtl="0">
            <a:lnSpc>
              <a:spcPct val="90000"/>
            </a:lnSpc>
            <a:spcBef>
              <a:spcPct val="0"/>
            </a:spcBef>
            <a:spcAft>
              <a:spcPct val="35000"/>
            </a:spcAft>
            <a:buNone/>
          </a:pPr>
          <a:endParaRPr lang="en-US" sz="3200" kern="1200"/>
        </a:p>
      </dsp:txBody>
      <dsp:txXfrm>
        <a:off x="3945146" y="2003567"/>
        <a:ext cx="532009" cy="533444"/>
      </dsp:txXfrm>
    </dsp:sp>
    <dsp:sp modelId="{965236E2-9989-EF40-934D-73B5175D395A}">
      <dsp:nvSpPr>
        <dsp:cNvPr id="0" name=""/>
        <dsp:cNvSpPr/>
      </dsp:nvSpPr>
      <dsp:spPr>
        <a:xfrm>
          <a:off x="5020637" y="1194799"/>
          <a:ext cx="3584968" cy="2150981"/>
        </a:xfrm>
        <a:prstGeom prst="rect">
          <a:avLst/>
        </a:prstGeom>
        <a:solidFill>
          <a:srgbClr val="122F2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0">
            <a:lnSpc>
              <a:spcPct val="90000"/>
            </a:lnSpc>
            <a:spcBef>
              <a:spcPct val="0"/>
            </a:spcBef>
            <a:spcAft>
              <a:spcPct val="35000"/>
            </a:spcAft>
            <a:buNone/>
          </a:pPr>
          <a:r>
            <a:rPr lang="en-US" sz="4000" kern="1200" dirty="0"/>
            <a:t>Discussing Potential Explanations</a:t>
          </a:r>
        </a:p>
      </dsp:txBody>
      <dsp:txXfrm>
        <a:off x="5020637" y="1194799"/>
        <a:ext cx="3584968" cy="21509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6244C5-FA92-114E-8732-93124E9C2979}">
      <dsp:nvSpPr>
        <dsp:cNvPr id="0" name=""/>
        <dsp:cNvSpPr/>
      </dsp:nvSpPr>
      <dsp:spPr>
        <a:xfrm rot="5400000">
          <a:off x="398659" y="1659394"/>
          <a:ext cx="1188613" cy="1977826"/>
        </a:xfrm>
        <a:prstGeom prst="corner">
          <a:avLst>
            <a:gd name="adj1" fmla="val 16120"/>
            <a:gd name="adj2" fmla="val 161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C5EA3A-D775-5B4A-BCE8-39373A416D20}">
      <dsp:nvSpPr>
        <dsp:cNvPr id="0" name=""/>
        <dsp:cNvSpPr/>
      </dsp:nvSpPr>
      <dsp:spPr>
        <a:xfrm>
          <a:off x="200250" y="2250338"/>
          <a:ext cx="1785592" cy="1565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latin typeface="Calibri" panose="020F0502020204030204" pitchFamily="34" charset="0"/>
              <a:ea typeface="Lato"/>
              <a:cs typeface="Calibri" panose="020F0502020204030204" pitchFamily="34" charset="0"/>
              <a:sym typeface="Lato"/>
            </a:rPr>
            <a:t>Questions</a:t>
          </a:r>
        </a:p>
        <a:p>
          <a:pPr marL="114300" lvl="1" indent="-114300" algn="l" defTabSz="622300">
            <a:lnSpc>
              <a:spcPct val="90000"/>
            </a:lnSpc>
            <a:spcBef>
              <a:spcPct val="0"/>
            </a:spcBef>
            <a:spcAft>
              <a:spcPct val="15000"/>
            </a:spcAft>
            <a:buFont typeface="Arial" panose="020B0604020202020204" pitchFamily="34" charset="0"/>
            <a:buNone/>
          </a:pPr>
          <a:r>
            <a:rPr lang="en-US" sz="1400" kern="1200" dirty="0">
              <a:latin typeface="Calibri" panose="020F0502020204030204" pitchFamily="34" charset="0"/>
              <a:ea typeface="Lato"/>
              <a:cs typeface="Calibri" panose="020F0502020204030204" pitchFamily="34" charset="0"/>
              <a:sym typeface="Lato"/>
            </a:rPr>
            <a:t>Asking the Right Questions that lend themselves to being answered by data</a:t>
          </a:r>
          <a:br>
            <a:rPr lang="en-US" sz="1400" kern="1200" dirty="0">
              <a:latin typeface="Calibri" panose="020F0502020204030204" pitchFamily="34" charset="0"/>
              <a:ea typeface="Lato"/>
              <a:cs typeface="Calibri" panose="020F0502020204030204" pitchFamily="34" charset="0"/>
              <a:sym typeface="Lato"/>
            </a:rPr>
          </a:br>
          <a:endParaRPr lang="en-US" sz="1400" kern="1200" dirty="0"/>
        </a:p>
        <a:p>
          <a:pPr marL="114300" lvl="1" indent="-114300" algn="l" defTabSz="622300">
            <a:lnSpc>
              <a:spcPct val="90000"/>
            </a:lnSpc>
            <a:spcBef>
              <a:spcPct val="0"/>
            </a:spcBef>
            <a:spcAft>
              <a:spcPct val="15000"/>
            </a:spcAft>
            <a:buFont typeface="Arial" panose="020B0604020202020204" pitchFamily="34" charset="0"/>
            <a:buNone/>
          </a:pPr>
          <a:r>
            <a:rPr lang="en-US" sz="1400" kern="1200" dirty="0">
              <a:latin typeface="Calibri" panose="020F0502020204030204" pitchFamily="34" charset="0"/>
              <a:ea typeface="Lato"/>
              <a:cs typeface="Calibri" panose="020F0502020204030204" pitchFamily="34" charset="0"/>
              <a:sym typeface="Lato"/>
            </a:rPr>
            <a:t>Shared responsibility</a:t>
          </a:r>
          <a:endParaRPr lang="en-US" sz="1400" kern="1200" dirty="0"/>
        </a:p>
      </dsp:txBody>
      <dsp:txXfrm>
        <a:off x="200250" y="2250338"/>
        <a:ext cx="1785592" cy="1565176"/>
      </dsp:txXfrm>
    </dsp:sp>
    <dsp:sp modelId="{65C2F628-83EA-1045-8265-466420F4FB94}">
      <dsp:nvSpPr>
        <dsp:cNvPr id="0" name=""/>
        <dsp:cNvSpPr/>
      </dsp:nvSpPr>
      <dsp:spPr>
        <a:xfrm>
          <a:off x="1648939" y="1513785"/>
          <a:ext cx="336904" cy="336904"/>
        </a:xfrm>
        <a:prstGeom prst="triangle">
          <a:avLst>
            <a:gd name="adj" fmla="val 10000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F9BD97-1561-1149-9275-512E15796FAB}">
      <dsp:nvSpPr>
        <dsp:cNvPr id="0" name=""/>
        <dsp:cNvSpPr/>
      </dsp:nvSpPr>
      <dsp:spPr>
        <a:xfrm rot="5400000">
          <a:off x="2584574" y="1118488"/>
          <a:ext cx="1188613" cy="1977826"/>
        </a:xfrm>
        <a:prstGeom prst="corner">
          <a:avLst>
            <a:gd name="adj1" fmla="val 16120"/>
            <a:gd name="adj2" fmla="val 1611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2C636B-D9DC-B147-B99F-AC02CE06CAC7}">
      <dsp:nvSpPr>
        <dsp:cNvPr id="0" name=""/>
        <dsp:cNvSpPr/>
      </dsp:nvSpPr>
      <dsp:spPr>
        <a:xfrm>
          <a:off x="2386165" y="1709432"/>
          <a:ext cx="1785592" cy="1565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latin typeface="Calibri" panose="020F0502020204030204" pitchFamily="34" charset="0"/>
              <a:ea typeface="Lato"/>
              <a:cs typeface="Calibri" panose="020F0502020204030204" pitchFamily="34" charset="0"/>
              <a:sym typeface="Lato"/>
            </a:rPr>
            <a:t>Answers</a:t>
          </a:r>
        </a:p>
        <a:p>
          <a:pPr marL="57150" lvl="1" indent="-57150" algn="l" defTabSz="88900" rtl="0">
            <a:lnSpc>
              <a:spcPct val="90000"/>
            </a:lnSpc>
            <a:spcBef>
              <a:spcPct val="0"/>
            </a:spcBef>
            <a:spcAft>
              <a:spcPct val="15000"/>
            </a:spcAft>
            <a:buNone/>
          </a:pPr>
          <a:endParaRPr lang="en-US" sz="200" kern="1200" dirty="0"/>
        </a:p>
        <a:p>
          <a:pPr marL="114300" lvl="1" indent="-114300" algn="l" defTabSz="622300" rtl="0">
            <a:lnSpc>
              <a:spcPct val="90000"/>
            </a:lnSpc>
            <a:spcBef>
              <a:spcPct val="0"/>
            </a:spcBef>
            <a:spcAft>
              <a:spcPct val="15000"/>
            </a:spcAft>
            <a:buNone/>
          </a:pPr>
          <a:r>
            <a:rPr lang="en-US" sz="1400" kern="1200" dirty="0">
              <a:latin typeface="Calibri" panose="020F0502020204030204" pitchFamily="34" charset="0"/>
              <a:ea typeface="Lato"/>
              <a:cs typeface="Calibri" panose="020F0502020204030204" pitchFamily="34" charset="0"/>
              <a:sym typeface="Lato"/>
            </a:rPr>
            <a:t>Finding the right answers to the questions you’re asking</a:t>
          </a:r>
          <a:br>
            <a:rPr lang="en-US" sz="1400" kern="1200" dirty="0">
              <a:latin typeface="Calibri" panose="020F0502020204030204" pitchFamily="34" charset="0"/>
              <a:ea typeface="Lato"/>
              <a:cs typeface="Calibri" panose="020F0502020204030204" pitchFamily="34" charset="0"/>
              <a:sym typeface="Lato"/>
            </a:rPr>
          </a:br>
          <a:br>
            <a:rPr lang="en-US" sz="1400" kern="1200" dirty="0">
              <a:latin typeface="Calibri" panose="020F0502020204030204" pitchFamily="34" charset="0"/>
              <a:ea typeface="Lato"/>
              <a:cs typeface="Calibri" panose="020F0502020204030204" pitchFamily="34" charset="0"/>
              <a:sym typeface="Lato"/>
            </a:rPr>
          </a:br>
          <a:r>
            <a:rPr lang="en-US" sz="1400" kern="1200" dirty="0">
              <a:latin typeface="Calibri" panose="020F0502020204030204" pitchFamily="34" charset="0"/>
              <a:ea typeface="Lato"/>
              <a:cs typeface="Calibri" panose="020F0502020204030204" pitchFamily="34" charset="0"/>
              <a:sym typeface="Lato"/>
            </a:rPr>
            <a:t>Involved process</a:t>
          </a:r>
          <a:br>
            <a:rPr lang="en-US" sz="1400" kern="1200" dirty="0">
              <a:latin typeface="Calibri" panose="020F0502020204030204" pitchFamily="34" charset="0"/>
              <a:ea typeface="Lato"/>
              <a:cs typeface="Calibri" panose="020F0502020204030204" pitchFamily="34" charset="0"/>
              <a:sym typeface="Lato"/>
            </a:rPr>
          </a:br>
          <a:r>
            <a:rPr lang="en-US" sz="1400" kern="1200" dirty="0">
              <a:latin typeface="Calibri" panose="020F0502020204030204" pitchFamily="34" charset="0"/>
              <a:ea typeface="Lato"/>
              <a:cs typeface="Calibri" panose="020F0502020204030204" pitchFamily="34" charset="0"/>
              <a:sym typeface="Lato"/>
            </a:rPr>
            <a:t>Reflects strength of  institutional data processes</a:t>
          </a:r>
          <a:endParaRPr lang="en-US" sz="1400" kern="1200" dirty="0"/>
        </a:p>
      </dsp:txBody>
      <dsp:txXfrm>
        <a:off x="2386165" y="1709432"/>
        <a:ext cx="1785592" cy="1565176"/>
      </dsp:txXfrm>
    </dsp:sp>
    <dsp:sp modelId="{FEDF8ACC-1E54-D64D-B3C5-F94528143350}">
      <dsp:nvSpPr>
        <dsp:cNvPr id="0" name=""/>
        <dsp:cNvSpPr/>
      </dsp:nvSpPr>
      <dsp:spPr>
        <a:xfrm>
          <a:off x="3834853" y="972878"/>
          <a:ext cx="336904" cy="336904"/>
        </a:xfrm>
        <a:prstGeom prst="triangle">
          <a:avLst>
            <a:gd name="adj" fmla="val 10000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C33FBF-33DE-1F42-9C43-8F13E2B89678}">
      <dsp:nvSpPr>
        <dsp:cNvPr id="0" name=""/>
        <dsp:cNvSpPr/>
      </dsp:nvSpPr>
      <dsp:spPr>
        <a:xfrm rot="5400000">
          <a:off x="4770489" y="577581"/>
          <a:ext cx="1188613" cy="1977826"/>
        </a:xfrm>
        <a:prstGeom prst="corner">
          <a:avLst>
            <a:gd name="adj1" fmla="val 16120"/>
            <a:gd name="adj2" fmla="val 1611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0DF8C7-C947-8843-A1AF-26B234EB2C38}">
      <dsp:nvSpPr>
        <dsp:cNvPr id="0" name=""/>
        <dsp:cNvSpPr/>
      </dsp:nvSpPr>
      <dsp:spPr>
        <a:xfrm>
          <a:off x="4572079" y="1168525"/>
          <a:ext cx="1785592" cy="1565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latin typeface="Calibri" panose="020F0502020204030204" pitchFamily="34" charset="0"/>
              <a:ea typeface="Lato"/>
              <a:cs typeface="Calibri" panose="020F0502020204030204" pitchFamily="34" charset="0"/>
              <a:sym typeface="Lato"/>
            </a:rPr>
            <a:t>Impact</a:t>
          </a:r>
        </a:p>
        <a:p>
          <a:pPr marL="114300" lvl="1" indent="-114300" algn="l" defTabSz="622300">
            <a:lnSpc>
              <a:spcPct val="90000"/>
            </a:lnSpc>
            <a:spcBef>
              <a:spcPct val="0"/>
            </a:spcBef>
            <a:spcAft>
              <a:spcPct val="15000"/>
            </a:spcAft>
            <a:buNone/>
          </a:pPr>
          <a:r>
            <a:rPr lang="en-US" sz="1400" kern="1200" dirty="0">
              <a:latin typeface="Calibri" panose="020F0502020204030204" pitchFamily="34" charset="0"/>
              <a:ea typeface="Lato"/>
              <a:cs typeface="Calibri" panose="020F0502020204030204" pitchFamily="34" charset="0"/>
              <a:sym typeface="Lato"/>
            </a:rPr>
            <a:t>Using data to inform decision-making and necessary changes to impact results</a:t>
          </a:r>
          <a:endParaRPr lang="en-US" sz="1400" kern="1200" dirty="0"/>
        </a:p>
      </dsp:txBody>
      <dsp:txXfrm>
        <a:off x="4572079" y="1168525"/>
        <a:ext cx="1785592" cy="1565176"/>
      </dsp:txXfrm>
    </dsp:sp>
    <dsp:sp modelId="{5E2AA5E5-7FDB-E24A-934B-08DA4E9CD059}">
      <dsp:nvSpPr>
        <dsp:cNvPr id="0" name=""/>
        <dsp:cNvSpPr/>
      </dsp:nvSpPr>
      <dsp:spPr>
        <a:xfrm>
          <a:off x="6020768" y="431971"/>
          <a:ext cx="336904" cy="336904"/>
        </a:xfrm>
        <a:prstGeom prst="triangle">
          <a:avLst>
            <a:gd name="adj" fmla="val 10000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3B9BBD-26CE-A54A-8F12-955A050DF03D}">
      <dsp:nvSpPr>
        <dsp:cNvPr id="0" name=""/>
        <dsp:cNvSpPr/>
      </dsp:nvSpPr>
      <dsp:spPr>
        <a:xfrm rot="5400000">
          <a:off x="6956403" y="36674"/>
          <a:ext cx="1188613" cy="1977826"/>
        </a:xfrm>
        <a:prstGeom prst="corner">
          <a:avLst>
            <a:gd name="adj1" fmla="val 16120"/>
            <a:gd name="adj2" fmla="val 1611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956264-96EE-0D44-BDEF-5C1917F8E7CE}">
      <dsp:nvSpPr>
        <dsp:cNvPr id="0" name=""/>
        <dsp:cNvSpPr/>
      </dsp:nvSpPr>
      <dsp:spPr>
        <a:xfrm>
          <a:off x="6757994" y="627618"/>
          <a:ext cx="1785592" cy="1565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latin typeface="Calibri" panose="020F0502020204030204" pitchFamily="34" charset="0"/>
              <a:ea typeface="Lato"/>
              <a:cs typeface="Calibri" panose="020F0502020204030204" pitchFamily="34" charset="0"/>
              <a:sym typeface="Lato"/>
            </a:rPr>
            <a:t>Meaning</a:t>
          </a:r>
        </a:p>
        <a:p>
          <a:pPr marL="114300" lvl="1" indent="-114300" algn="l" defTabSz="622300">
            <a:lnSpc>
              <a:spcPct val="90000"/>
            </a:lnSpc>
            <a:spcBef>
              <a:spcPct val="0"/>
            </a:spcBef>
            <a:spcAft>
              <a:spcPct val="15000"/>
            </a:spcAft>
            <a:buNone/>
          </a:pPr>
          <a:r>
            <a:rPr lang="en-US" sz="1400" kern="1200" dirty="0">
              <a:latin typeface="Calibri" panose="020F0502020204030204" pitchFamily="34" charset="0"/>
              <a:ea typeface="Lato"/>
              <a:cs typeface="Calibri" panose="020F0502020204030204" pitchFamily="34" charset="0"/>
              <a:sym typeface="Lato"/>
            </a:rPr>
            <a:t>Moving from information to knowledge</a:t>
          </a:r>
          <a:endParaRPr lang="en-US" sz="1400" kern="1200" dirty="0"/>
        </a:p>
        <a:p>
          <a:pPr marL="114300" lvl="1" indent="-114300" algn="l" defTabSz="622300" rtl="0">
            <a:lnSpc>
              <a:spcPct val="90000"/>
            </a:lnSpc>
            <a:spcBef>
              <a:spcPct val="0"/>
            </a:spcBef>
            <a:spcAft>
              <a:spcPct val="15000"/>
            </a:spcAft>
            <a:buNone/>
          </a:pPr>
          <a:endParaRPr lang="en-US" sz="1400" kern="1200" dirty="0"/>
        </a:p>
        <a:p>
          <a:pPr marL="114300" lvl="1" indent="-114300" algn="l" defTabSz="622300" rtl="0">
            <a:lnSpc>
              <a:spcPct val="90000"/>
            </a:lnSpc>
            <a:spcBef>
              <a:spcPct val="0"/>
            </a:spcBef>
            <a:spcAft>
              <a:spcPct val="15000"/>
            </a:spcAft>
            <a:buNone/>
          </a:pPr>
          <a:r>
            <a:rPr lang="en-US" sz="1400" kern="1200" dirty="0">
              <a:latin typeface="Calibri" panose="020F0502020204030204" pitchFamily="34" charset="0"/>
              <a:ea typeface="Lato"/>
              <a:cs typeface="Calibri" panose="020F0502020204030204" pitchFamily="34" charset="0"/>
              <a:sym typeface="Lato"/>
            </a:rPr>
            <a:t>Making data real and actionable on your campus</a:t>
          </a:r>
          <a:endParaRPr lang="en-US" sz="1400" kern="1200" dirty="0"/>
        </a:p>
      </dsp:txBody>
      <dsp:txXfrm>
        <a:off x="6757994" y="627618"/>
        <a:ext cx="1785592" cy="156517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C6564F3-D51F-F047-96EC-A36441CFBC34}" type="datetimeFigureOut">
              <a:rPr lang="en-US" smtClean="0"/>
              <a:t>6/19/19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CA1A4E2-ED74-114B-9EF8-7FB93EA7F516}" type="slidenum">
              <a:rPr lang="en-US" smtClean="0"/>
              <a:t>‹#›</a:t>
            </a:fld>
            <a:endParaRPr lang="en-US" dirty="0"/>
          </a:p>
        </p:txBody>
      </p:sp>
    </p:spTree>
    <p:extLst>
      <p:ext uri="{BB962C8B-B14F-4D97-AF65-F5344CB8AC3E}">
        <p14:creationId xmlns:p14="http://schemas.microsoft.com/office/powerpoint/2010/main" val="28247906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AFF3E5-EF2A-5F49-B40A-C06F4AD21A00}" type="datetimeFigureOut">
              <a:rPr lang="en-US" smtClean="0"/>
              <a:t>6/19/19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8081F5-BCAE-E14F-ADC9-39C1CECF30E6}" type="slidenum">
              <a:rPr lang="en-US" smtClean="0"/>
              <a:t>‹#›</a:t>
            </a:fld>
            <a:endParaRPr lang="en-US" dirty="0"/>
          </a:p>
        </p:txBody>
      </p:sp>
    </p:spTree>
    <p:extLst>
      <p:ext uri="{BB962C8B-B14F-4D97-AF65-F5344CB8AC3E}">
        <p14:creationId xmlns:p14="http://schemas.microsoft.com/office/powerpoint/2010/main" val="33175617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A0BD6F34-37B8-6142-9993-682C3521E0A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4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4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4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CD9D2B-A1F2-DE4C-B0B8-AA9554FC4C1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386" name="Rectangle 2">
            <a:extLst>
              <a:ext uri="{FF2B5EF4-FFF2-40B4-BE49-F238E27FC236}">
                <a16:creationId xmlns:a16="http://schemas.microsoft.com/office/drawing/2014/main" id="{4C1308A8-D130-A741-8FF1-6D73065FD529}"/>
              </a:ext>
            </a:extLst>
          </p:cNvPr>
          <p:cNvSpPr>
            <a:spLocks noGrp="1" noRot="1" noChangeAspect="1" noChangeArrowheads="1" noTextEdit="1"/>
          </p:cNvSpPr>
          <p:nvPr>
            <p:ph type="sldImg"/>
          </p:nvPr>
        </p:nvSpPr>
        <p:spPr>
          <a:ln/>
        </p:spPr>
      </p:sp>
      <p:sp>
        <p:nvSpPr>
          <p:cNvPr id="73731" name="Rectangle 3">
            <a:extLst>
              <a:ext uri="{FF2B5EF4-FFF2-40B4-BE49-F238E27FC236}">
                <a16:creationId xmlns:a16="http://schemas.microsoft.com/office/drawing/2014/main" id="{F9CFF1A7-169C-0740-AC29-7D85AE030AA4}"/>
              </a:ext>
            </a:extLst>
          </p:cNvPr>
          <p:cNvSpPr>
            <a:spLocks noGrp="1" noChangeArrowheads="1"/>
          </p:cNvSpPr>
          <p:nvPr>
            <p:ph type="body" idx="1"/>
          </p:nvPr>
        </p:nvSpPr>
        <p:spPr/>
        <p:txBody>
          <a:bodyPr/>
          <a:lstStyle/>
          <a:p>
            <a:pPr eaLnBrk="1" hangingPunct="1">
              <a:defRPr/>
            </a:pPr>
            <a:endParaRPr lang="en-US" sz="1200" dirty="0">
              <a:cs typeface="+mn-cs"/>
            </a:endParaRPr>
          </a:p>
        </p:txBody>
      </p:sp>
    </p:spTree>
    <p:extLst>
      <p:ext uri="{BB962C8B-B14F-4D97-AF65-F5344CB8AC3E}">
        <p14:creationId xmlns:p14="http://schemas.microsoft.com/office/powerpoint/2010/main" val="2756696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100000"/>
              </a:lnSpc>
              <a:spcBef>
                <a:spcPts val="0"/>
              </a:spcBef>
            </a:pPr>
            <a:r>
              <a:rPr lang="en-US" sz="2000" dirty="0"/>
              <a:t>compared to the same drive as hunger or thirst</a:t>
            </a:r>
          </a:p>
          <a:p>
            <a:pPr lvl="1">
              <a:lnSpc>
                <a:spcPct val="100000"/>
              </a:lnSpc>
              <a:spcBef>
                <a:spcPts val="0"/>
              </a:spcBef>
            </a:pPr>
            <a:r>
              <a:rPr lang="en-US" sz="2000" dirty="0"/>
              <a:t>strength of feeling of discomfort shaped by commitment to the challenges values/beliefs &amp; regard/attitudes towards source of challenge to our beliefs</a:t>
            </a:r>
            <a:endParaRPr lang="en-US" dirty="0"/>
          </a:p>
        </p:txBody>
      </p:sp>
      <p:sp>
        <p:nvSpPr>
          <p:cNvPr id="4" name="Slide Number Placeholder 3"/>
          <p:cNvSpPr>
            <a:spLocks noGrp="1"/>
          </p:cNvSpPr>
          <p:nvPr>
            <p:ph type="sldNum" sz="quarter" idx="5"/>
          </p:nvPr>
        </p:nvSpPr>
        <p:spPr/>
        <p:txBody>
          <a:bodyPr/>
          <a:lstStyle/>
          <a:p>
            <a:fld id="{268081F5-BCAE-E14F-ADC9-39C1CECF30E6}" type="slidenum">
              <a:rPr lang="en-US" smtClean="0"/>
              <a:t>20</a:t>
            </a:fld>
            <a:endParaRPr lang="en-US" dirty="0"/>
          </a:p>
        </p:txBody>
      </p:sp>
    </p:spTree>
    <p:extLst>
      <p:ext uri="{BB962C8B-B14F-4D97-AF65-F5344CB8AC3E}">
        <p14:creationId xmlns:p14="http://schemas.microsoft.com/office/powerpoint/2010/main" val="4148380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10:25 – 11:45 (total)</a:t>
            </a:r>
          </a:p>
          <a:p>
            <a:endParaRPr lang="en-US" dirty="0"/>
          </a:p>
          <a:p>
            <a:endParaRPr lang="en-US" dirty="0"/>
          </a:p>
          <a:p>
            <a:r>
              <a:rPr lang="en-US" dirty="0"/>
              <a:t>End this reflection by 10:40</a:t>
            </a:r>
          </a:p>
        </p:txBody>
      </p:sp>
      <p:sp>
        <p:nvSpPr>
          <p:cNvPr id="4" name="Slide Number Placeholder 3"/>
          <p:cNvSpPr>
            <a:spLocks noGrp="1"/>
          </p:cNvSpPr>
          <p:nvPr>
            <p:ph type="sldNum" sz="quarter" idx="5"/>
          </p:nvPr>
        </p:nvSpPr>
        <p:spPr/>
        <p:txBody>
          <a:bodyPr/>
          <a:lstStyle/>
          <a:p>
            <a:fld id="{268081F5-BCAE-E14F-ADC9-39C1CECF30E6}" type="slidenum">
              <a:rPr lang="en-US" smtClean="0"/>
              <a:t>21</a:t>
            </a:fld>
            <a:endParaRPr lang="en-US" dirty="0"/>
          </a:p>
        </p:txBody>
      </p:sp>
    </p:spTree>
    <p:extLst>
      <p:ext uri="{BB962C8B-B14F-4D97-AF65-F5344CB8AC3E}">
        <p14:creationId xmlns:p14="http://schemas.microsoft.com/office/powerpoint/2010/main" val="1730706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268081F5-BCAE-E14F-ADC9-39C1CECF30E6}" type="slidenum">
              <a:rPr lang="en-US" smtClean="0"/>
              <a:t>22</a:t>
            </a:fld>
            <a:endParaRPr lang="en-US" dirty="0"/>
          </a:p>
        </p:txBody>
      </p:sp>
    </p:spTree>
    <p:extLst>
      <p:ext uri="{BB962C8B-B14F-4D97-AF65-F5344CB8AC3E}">
        <p14:creationId xmlns:p14="http://schemas.microsoft.com/office/powerpoint/2010/main" val="204760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want to focus on one tab or table; there’s a lot of data. This is just for them to focus </a:t>
            </a:r>
          </a:p>
          <a:p>
            <a:r>
              <a:rPr lang="en-US" dirty="0"/>
              <a:t>Consider exploring different tables across the table [encourage this]</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10:25 – 11:45 (total)</a:t>
            </a:r>
          </a:p>
          <a:p>
            <a:r>
              <a:rPr lang="en-US" dirty="0"/>
              <a:t>End this reflection by 10:50</a:t>
            </a:r>
          </a:p>
        </p:txBody>
      </p:sp>
      <p:sp>
        <p:nvSpPr>
          <p:cNvPr id="4" name="Slide Number Placeholder 3"/>
          <p:cNvSpPr>
            <a:spLocks noGrp="1"/>
          </p:cNvSpPr>
          <p:nvPr>
            <p:ph type="sldNum" sz="quarter" idx="5"/>
          </p:nvPr>
        </p:nvSpPr>
        <p:spPr/>
        <p:txBody>
          <a:bodyPr/>
          <a:lstStyle/>
          <a:p>
            <a:fld id="{268081F5-BCAE-E14F-ADC9-39C1CECF30E6}" type="slidenum">
              <a:rPr lang="en-US" smtClean="0"/>
              <a:t>23</a:t>
            </a:fld>
            <a:endParaRPr lang="en-US" dirty="0"/>
          </a:p>
        </p:txBody>
      </p:sp>
    </p:spTree>
    <p:extLst>
      <p:ext uri="{BB962C8B-B14F-4D97-AF65-F5344CB8AC3E}">
        <p14:creationId xmlns:p14="http://schemas.microsoft.com/office/powerpoint/2010/main" val="3604567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10:25 – 11:45 (total)</a:t>
            </a:r>
          </a:p>
          <a:p>
            <a:endParaRPr lang="en-US" dirty="0"/>
          </a:p>
          <a:p>
            <a:r>
              <a:rPr lang="en-US" dirty="0"/>
              <a:t>End this reflection by 11:00</a:t>
            </a:r>
          </a:p>
        </p:txBody>
      </p:sp>
      <p:sp>
        <p:nvSpPr>
          <p:cNvPr id="4" name="Slide Number Placeholder 3"/>
          <p:cNvSpPr>
            <a:spLocks noGrp="1"/>
          </p:cNvSpPr>
          <p:nvPr>
            <p:ph type="sldNum" sz="quarter" idx="5"/>
          </p:nvPr>
        </p:nvSpPr>
        <p:spPr/>
        <p:txBody>
          <a:bodyPr/>
          <a:lstStyle/>
          <a:p>
            <a:fld id="{268081F5-BCAE-E14F-ADC9-39C1CECF30E6}" type="slidenum">
              <a:rPr lang="en-US" smtClean="0"/>
              <a:t>24</a:t>
            </a:fld>
            <a:endParaRPr lang="en-US" dirty="0"/>
          </a:p>
        </p:txBody>
      </p:sp>
    </p:spTree>
    <p:extLst>
      <p:ext uri="{BB962C8B-B14F-4D97-AF65-F5344CB8AC3E}">
        <p14:creationId xmlns:p14="http://schemas.microsoft.com/office/powerpoint/2010/main" val="2471803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groups won’t be large enough for this; 2-5 </a:t>
            </a:r>
          </a:p>
          <a:p>
            <a:r>
              <a:rPr lang="en-US" dirty="0"/>
              <a:t>Incorporate flexibility if there are smaller groups, larger groups</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10:25 – 11:45 (total)</a:t>
            </a:r>
          </a:p>
          <a:p>
            <a:r>
              <a:rPr lang="en-US" dirty="0"/>
              <a:t>End this entire Section by 11:25</a:t>
            </a:r>
          </a:p>
        </p:txBody>
      </p:sp>
      <p:sp>
        <p:nvSpPr>
          <p:cNvPr id="4" name="Slide Number Placeholder 3"/>
          <p:cNvSpPr>
            <a:spLocks noGrp="1"/>
          </p:cNvSpPr>
          <p:nvPr>
            <p:ph type="sldNum" sz="quarter" idx="5"/>
          </p:nvPr>
        </p:nvSpPr>
        <p:spPr/>
        <p:txBody>
          <a:bodyPr/>
          <a:lstStyle/>
          <a:p>
            <a:fld id="{268081F5-BCAE-E14F-ADC9-39C1CECF30E6}" type="slidenum">
              <a:rPr lang="en-US" smtClean="0"/>
              <a:t>26</a:t>
            </a:fld>
            <a:endParaRPr lang="en-US" dirty="0"/>
          </a:p>
        </p:txBody>
      </p:sp>
    </p:spTree>
    <p:extLst>
      <p:ext uri="{BB962C8B-B14F-4D97-AF65-F5344CB8AC3E}">
        <p14:creationId xmlns:p14="http://schemas.microsoft.com/office/powerpoint/2010/main" val="3062494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--Incorporate flexibility for different group sizes, representation</a:t>
            </a:r>
          </a:p>
          <a:p>
            <a:r>
              <a:rPr lang="en-US" dirty="0"/>
              <a:t>--***aware of that dynamic between IR and the rest</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10:25 – 11:40 (total)</a:t>
            </a:r>
          </a:p>
          <a:p>
            <a:r>
              <a:rPr lang="en-US" b="1" dirty="0"/>
              <a:t>End this section by 11:40</a:t>
            </a:r>
          </a:p>
        </p:txBody>
      </p:sp>
      <p:sp>
        <p:nvSpPr>
          <p:cNvPr id="4" name="Slide Number Placeholder 3"/>
          <p:cNvSpPr>
            <a:spLocks noGrp="1"/>
          </p:cNvSpPr>
          <p:nvPr>
            <p:ph type="sldNum" sz="quarter" idx="5"/>
          </p:nvPr>
        </p:nvSpPr>
        <p:spPr/>
        <p:txBody>
          <a:bodyPr/>
          <a:lstStyle/>
          <a:p>
            <a:fld id="{268081F5-BCAE-E14F-ADC9-39C1CECF30E6}" type="slidenum">
              <a:rPr lang="en-US" smtClean="0"/>
              <a:t>28</a:t>
            </a:fld>
            <a:endParaRPr lang="en-US" dirty="0"/>
          </a:p>
        </p:txBody>
      </p:sp>
    </p:spTree>
    <p:extLst>
      <p:ext uri="{BB962C8B-B14F-4D97-AF65-F5344CB8AC3E}">
        <p14:creationId xmlns:p14="http://schemas.microsoft.com/office/powerpoint/2010/main" val="43033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8081F5-BCAE-E14F-ADC9-39C1CECF30E6}" type="slidenum">
              <a:rPr lang="en-US" smtClean="0"/>
              <a:t>29</a:t>
            </a:fld>
            <a:endParaRPr lang="en-US" dirty="0"/>
          </a:p>
        </p:txBody>
      </p:sp>
    </p:spTree>
    <p:extLst>
      <p:ext uri="{BB962C8B-B14F-4D97-AF65-F5344CB8AC3E}">
        <p14:creationId xmlns:p14="http://schemas.microsoft.com/office/powerpoint/2010/main" val="25732773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afternoon session there will be more of a connection of the action steps from the morning to lead these general conversations. Will then take this in developing their plan during the afternoon session. </a:t>
            </a:r>
          </a:p>
          <a:p>
            <a:endParaRPr lang="en-US" dirty="0"/>
          </a:p>
          <a:p>
            <a:r>
              <a:rPr lang="en-US" dirty="0"/>
              <a:t>--consider implications: consider framing the actual IR folks as partners but how to better use them ongoing as thought partners to inform practice—both data and the people who are there too. Incorporate examples.</a:t>
            </a:r>
          </a:p>
          <a:p>
            <a:endParaRPr lang="en-US" dirty="0"/>
          </a:p>
          <a:p>
            <a:r>
              <a:rPr lang="en-US" b="1" dirty="0"/>
              <a:t>End by 11:55</a:t>
            </a:r>
          </a:p>
        </p:txBody>
      </p:sp>
      <p:sp>
        <p:nvSpPr>
          <p:cNvPr id="4" name="Slide Number Placeholder 3"/>
          <p:cNvSpPr>
            <a:spLocks noGrp="1"/>
          </p:cNvSpPr>
          <p:nvPr>
            <p:ph type="sldNum" sz="quarter" idx="5"/>
          </p:nvPr>
        </p:nvSpPr>
        <p:spPr/>
        <p:txBody>
          <a:bodyPr/>
          <a:lstStyle/>
          <a:p>
            <a:fld id="{268081F5-BCAE-E14F-ADC9-39C1CECF30E6}" type="slidenum">
              <a:rPr lang="en-US" smtClean="0"/>
              <a:t>30</a:t>
            </a:fld>
            <a:endParaRPr lang="en-US" dirty="0"/>
          </a:p>
        </p:txBody>
      </p:sp>
    </p:spTree>
    <p:extLst>
      <p:ext uri="{BB962C8B-B14F-4D97-AF65-F5344CB8AC3E}">
        <p14:creationId xmlns:p14="http://schemas.microsoft.com/office/powerpoint/2010/main" val="3999809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8081F5-BCAE-E14F-ADC9-39C1CECF30E6}" type="slidenum">
              <a:rPr lang="en-US" smtClean="0"/>
              <a:t>35</a:t>
            </a:fld>
            <a:endParaRPr lang="en-US" dirty="0"/>
          </a:p>
        </p:txBody>
      </p:sp>
    </p:spTree>
    <p:extLst>
      <p:ext uri="{BB962C8B-B14F-4D97-AF65-F5344CB8AC3E}">
        <p14:creationId xmlns:p14="http://schemas.microsoft.com/office/powerpoint/2010/main" val="3855388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02138" y="573088"/>
            <a:ext cx="1890712" cy="1419225"/>
          </a:xfrm>
        </p:spPr>
      </p:sp>
      <p:sp>
        <p:nvSpPr>
          <p:cNvPr id="3" name="Notes Placeholder 2"/>
          <p:cNvSpPr>
            <a:spLocks noGrp="1"/>
          </p:cNvSpPr>
          <p:nvPr>
            <p:ph type="body" idx="1"/>
          </p:nvPr>
        </p:nvSpPr>
        <p:spPr>
          <a:xfrm>
            <a:off x="505489" y="573414"/>
            <a:ext cx="5787801" cy="8437236"/>
          </a:xfrm>
        </p:spPr>
        <p:txBody>
          <a:bodyPr/>
          <a:lstStyle/>
          <a:p>
            <a:endParaRPr lang="en-US" dirty="0"/>
          </a:p>
        </p:txBody>
      </p:sp>
      <p:sp>
        <p:nvSpPr>
          <p:cNvPr id="4" name="Slide Number Placeholder 3"/>
          <p:cNvSpPr>
            <a:spLocks noGrp="1"/>
          </p:cNvSpPr>
          <p:nvPr>
            <p:ph type="sldNum" sz="quarter" idx="10"/>
          </p:nvPr>
        </p:nvSpPr>
        <p:spPr/>
        <p:txBody>
          <a:bodyPr/>
          <a:lstStyle/>
          <a:p>
            <a:fld id="{268081F5-BCAE-E14F-ADC9-39C1CECF30E6}" type="slidenum">
              <a:rPr lang="en-US" smtClean="0"/>
              <a:t>6</a:t>
            </a:fld>
            <a:endParaRPr lang="en-US" dirty="0"/>
          </a:p>
        </p:txBody>
      </p:sp>
    </p:spTree>
    <p:extLst>
      <p:ext uri="{BB962C8B-B14F-4D97-AF65-F5344CB8AC3E}">
        <p14:creationId xmlns:p14="http://schemas.microsoft.com/office/powerpoint/2010/main" val="1118484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8081F5-BCAE-E14F-ADC9-39C1CECF30E6}" type="slidenum">
              <a:rPr lang="en-US" smtClean="0"/>
              <a:t>37</a:t>
            </a:fld>
            <a:endParaRPr lang="en-US"/>
          </a:p>
        </p:txBody>
      </p:sp>
    </p:spTree>
    <p:extLst>
      <p:ext uri="{BB962C8B-B14F-4D97-AF65-F5344CB8AC3E}">
        <p14:creationId xmlns:p14="http://schemas.microsoft.com/office/powerpoint/2010/main" val="2084223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baseline="0" dirty="0"/>
          </a:p>
        </p:txBody>
      </p:sp>
      <p:sp>
        <p:nvSpPr>
          <p:cNvPr id="4" name="Slide Number Placeholder 3"/>
          <p:cNvSpPr>
            <a:spLocks noGrp="1"/>
          </p:cNvSpPr>
          <p:nvPr>
            <p:ph type="sldNum" sz="quarter" idx="10"/>
          </p:nvPr>
        </p:nvSpPr>
        <p:spPr/>
        <p:txBody>
          <a:bodyPr/>
          <a:lstStyle/>
          <a:p>
            <a:fld id="{4BA6EF8D-A8CC-954D-8913-052A910947FF}" type="slidenum">
              <a:rPr lang="en-US" smtClean="0"/>
              <a:pPr/>
              <a:t>38</a:t>
            </a:fld>
            <a:endParaRPr lang="en-US" dirty="0"/>
          </a:p>
        </p:txBody>
      </p:sp>
    </p:spTree>
    <p:extLst>
      <p:ext uri="{BB962C8B-B14F-4D97-AF65-F5344CB8AC3E}">
        <p14:creationId xmlns:p14="http://schemas.microsoft.com/office/powerpoint/2010/main" val="76602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Vison of the future that does not yet exist</a:t>
            </a:r>
          </a:p>
        </p:txBody>
      </p:sp>
      <p:sp>
        <p:nvSpPr>
          <p:cNvPr id="4" name="Slide Number Placeholder 3"/>
          <p:cNvSpPr>
            <a:spLocks noGrp="1"/>
          </p:cNvSpPr>
          <p:nvPr>
            <p:ph type="sldNum" sz="quarter" idx="5"/>
          </p:nvPr>
        </p:nvSpPr>
        <p:spPr/>
        <p:txBody>
          <a:bodyPr/>
          <a:lstStyle/>
          <a:p>
            <a:fld id="{268081F5-BCAE-E14F-ADC9-39C1CECF30E6}" type="slidenum">
              <a:rPr lang="en-US" smtClean="0"/>
              <a:t>41</a:t>
            </a:fld>
            <a:endParaRPr lang="en-US" dirty="0"/>
          </a:p>
        </p:txBody>
      </p:sp>
    </p:spTree>
    <p:extLst>
      <p:ext uri="{BB962C8B-B14F-4D97-AF65-F5344CB8AC3E}">
        <p14:creationId xmlns:p14="http://schemas.microsoft.com/office/powerpoint/2010/main" val="129302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baseline="0" dirty="0"/>
          </a:p>
        </p:txBody>
      </p:sp>
      <p:sp>
        <p:nvSpPr>
          <p:cNvPr id="4" name="Slide Number Placeholder 3"/>
          <p:cNvSpPr>
            <a:spLocks noGrp="1"/>
          </p:cNvSpPr>
          <p:nvPr>
            <p:ph type="sldNum" sz="quarter" idx="10"/>
          </p:nvPr>
        </p:nvSpPr>
        <p:spPr/>
        <p:txBody>
          <a:bodyPr/>
          <a:lstStyle/>
          <a:p>
            <a:fld id="{4BA6EF8D-A8CC-954D-8913-052A910947FF}" type="slidenum">
              <a:rPr lang="en-US" smtClean="0"/>
              <a:pPr/>
              <a:t>43</a:t>
            </a:fld>
            <a:endParaRPr lang="en-US" dirty="0"/>
          </a:p>
        </p:txBody>
      </p:sp>
    </p:spTree>
    <p:extLst>
      <p:ext uri="{BB962C8B-B14F-4D97-AF65-F5344CB8AC3E}">
        <p14:creationId xmlns:p14="http://schemas.microsoft.com/office/powerpoint/2010/main" val="2473543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is the time to plan for the future.  How can we continue to improve student success to meet your graduation 2025 goals?</a:t>
            </a:r>
          </a:p>
        </p:txBody>
      </p:sp>
      <p:sp>
        <p:nvSpPr>
          <p:cNvPr id="4" name="Slide Number Placeholder 3"/>
          <p:cNvSpPr>
            <a:spLocks noGrp="1"/>
          </p:cNvSpPr>
          <p:nvPr>
            <p:ph type="sldNum" sz="quarter" idx="10"/>
          </p:nvPr>
        </p:nvSpPr>
        <p:spPr/>
        <p:txBody>
          <a:bodyPr/>
          <a:lstStyle/>
          <a:p>
            <a:fld id="{268081F5-BCAE-E14F-ADC9-39C1CECF30E6}" type="slidenum">
              <a:rPr lang="en-US" smtClean="0"/>
              <a:t>45</a:t>
            </a:fld>
            <a:endParaRPr lang="en-US" dirty="0"/>
          </a:p>
        </p:txBody>
      </p:sp>
    </p:spTree>
    <p:extLst>
      <p:ext uri="{BB962C8B-B14F-4D97-AF65-F5344CB8AC3E}">
        <p14:creationId xmlns:p14="http://schemas.microsoft.com/office/powerpoint/2010/main" val="8957939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4e3d3e0661_3_9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4e3d3e0661_3_9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Highlights multiple stages in the process of the culture around data at the institution, the shared responsibility for upholding data in our processes, and the responsibility to use that data for impact</a:t>
            </a:r>
            <a:endParaRPr/>
          </a:p>
        </p:txBody>
      </p:sp>
    </p:spTree>
    <p:extLst>
      <p:ext uri="{BB962C8B-B14F-4D97-AF65-F5344CB8AC3E}">
        <p14:creationId xmlns:p14="http://schemas.microsoft.com/office/powerpoint/2010/main" val="37627435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586B2F-7437-4392-98A1-F60D5897E6A0}" type="slidenum">
              <a:rPr lang="en-US" smtClean="0"/>
              <a:t>47</a:t>
            </a:fld>
            <a:endParaRPr lang="en-US" dirty="0"/>
          </a:p>
        </p:txBody>
      </p:sp>
    </p:spTree>
    <p:extLst>
      <p:ext uri="{BB962C8B-B14F-4D97-AF65-F5344CB8AC3E}">
        <p14:creationId xmlns:p14="http://schemas.microsoft.com/office/powerpoint/2010/main" val="25795010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4e3d3e0661_3_9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4e3d3e0661_3_9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Based on your data and progress from this year, we will begin to work on a plan for year 2.</a:t>
            </a:r>
            <a:endParaRPr dirty="0"/>
          </a:p>
        </p:txBody>
      </p:sp>
    </p:spTree>
    <p:extLst>
      <p:ext uri="{BB962C8B-B14F-4D97-AF65-F5344CB8AC3E}">
        <p14:creationId xmlns:p14="http://schemas.microsoft.com/office/powerpoint/2010/main" val="28663779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685800"/>
            <a:ext cx="4140200" cy="3105150"/>
          </a:xfrm>
        </p:spPr>
      </p:sp>
      <p:sp>
        <p:nvSpPr>
          <p:cNvPr id="3" name="Notes Placeholder 2"/>
          <p:cNvSpPr>
            <a:spLocks noGrp="1"/>
          </p:cNvSpPr>
          <p:nvPr>
            <p:ph type="body" idx="1"/>
          </p:nvPr>
        </p:nvSpPr>
        <p:spPr>
          <a:xfrm>
            <a:off x="685800" y="3926417"/>
            <a:ext cx="5486400" cy="4946650"/>
          </a:xfrm>
        </p:spPr>
        <p:txBody>
          <a:bodyPr/>
          <a:lstStyle/>
          <a:p>
            <a:pPr marL="171450" indent="-171450">
              <a:buFont typeface="Arial"/>
              <a:buChar char="•"/>
            </a:pPr>
            <a:endParaRPr lang="en-US" baseline="0" dirty="0"/>
          </a:p>
        </p:txBody>
      </p:sp>
      <p:sp>
        <p:nvSpPr>
          <p:cNvPr id="4" name="Slide Number Placeholder 3"/>
          <p:cNvSpPr>
            <a:spLocks noGrp="1"/>
          </p:cNvSpPr>
          <p:nvPr>
            <p:ph type="sldNum" sz="quarter" idx="10"/>
          </p:nvPr>
        </p:nvSpPr>
        <p:spPr/>
        <p:txBody>
          <a:bodyPr/>
          <a:lstStyle/>
          <a:p>
            <a:fld id="{4BA6EF8D-A8CC-954D-8913-052A910947FF}" type="slidenum">
              <a:rPr lang="en-US" smtClean="0"/>
              <a:pPr/>
              <a:t>50</a:t>
            </a:fld>
            <a:endParaRPr lang="en-US" dirty="0"/>
          </a:p>
        </p:txBody>
      </p:sp>
    </p:spTree>
    <p:extLst>
      <p:ext uri="{BB962C8B-B14F-4D97-AF65-F5344CB8AC3E}">
        <p14:creationId xmlns:p14="http://schemas.microsoft.com/office/powerpoint/2010/main" val="4230688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68081F5-BCAE-E14F-ADC9-39C1CECF30E6}" type="slidenum">
              <a:rPr lang="en-US" smtClean="0"/>
              <a:t>51</a:t>
            </a:fld>
            <a:endParaRPr lang="en-US" dirty="0"/>
          </a:p>
        </p:txBody>
      </p:sp>
    </p:spTree>
    <p:extLst>
      <p:ext uri="{BB962C8B-B14F-4D97-AF65-F5344CB8AC3E}">
        <p14:creationId xmlns:p14="http://schemas.microsoft.com/office/powerpoint/2010/main" val="2544927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9813" y="544513"/>
            <a:ext cx="2268537" cy="1700212"/>
          </a:xfrm>
          <a:prstGeom prst="rect">
            <a:avLst/>
          </a:prstGeom>
        </p:spPr>
      </p:sp>
      <p:sp>
        <p:nvSpPr>
          <p:cNvPr id="3" name="Notes Placeholder 2"/>
          <p:cNvSpPr>
            <a:spLocks noGrp="1"/>
          </p:cNvSpPr>
          <p:nvPr>
            <p:ph type="body" idx="1"/>
          </p:nvPr>
        </p:nvSpPr>
        <p:spPr>
          <a:xfrm>
            <a:off x="426128" y="2404631"/>
            <a:ext cx="6214369" cy="6120676"/>
          </a:xfrm>
        </p:spPr>
        <p:txBody>
          <a:bodyPr/>
          <a:lstStyle/>
          <a:p>
            <a:pPr marL="0" indent="0">
              <a:spcBef>
                <a:spcPts val="0"/>
              </a:spcBef>
              <a:spcAft>
                <a:spcPts val="0"/>
              </a:spcAft>
              <a:buFont typeface="Arial"/>
              <a:buNone/>
            </a:pPr>
            <a:endParaRPr lang="en-US" b="1" i="1" dirty="0">
              <a:latin typeface="Times New Roman" panose="02020603050405020304" pitchFamily="18" charset="0"/>
              <a:ea typeface="Times New Roman"/>
              <a:cs typeface="Times New Roman" panose="02020603050405020304" pitchFamily="18" charset="0"/>
            </a:endParaRPr>
          </a:p>
        </p:txBody>
      </p:sp>
      <p:sp>
        <p:nvSpPr>
          <p:cNvPr id="5" name="Date Placeholder 4">
            <a:extLst>
              <a:ext uri="{FF2B5EF4-FFF2-40B4-BE49-F238E27FC236}">
                <a16:creationId xmlns:a16="http://schemas.microsoft.com/office/drawing/2014/main" id="{7E460C4E-A958-344B-9CDE-C1B1503142C8}"/>
              </a:ext>
            </a:extLst>
          </p:cNvPr>
          <p:cNvSpPr>
            <a:spLocks noGrp="1"/>
          </p:cNvSpPr>
          <p:nvPr>
            <p:ph type="dt" idx="11"/>
          </p:nvPr>
        </p:nvSpPr>
        <p:spPr/>
        <p:txBody>
          <a:bodyPr/>
          <a:lstStyle/>
          <a:p>
            <a:r>
              <a:rPr lang="en-US" dirty="0"/>
              <a:t>DoDEA College and Career Ready Initiative: </a:t>
            </a:r>
          </a:p>
          <a:p>
            <a:r>
              <a:rPr lang="en-US" dirty="0"/>
              <a:t>Secondary Mathematics</a:t>
            </a:r>
          </a:p>
          <a:p>
            <a:endParaRPr lang="en-US" dirty="0"/>
          </a:p>
        </p:txBody>
      </p:sp>
      <p:sp>
        <p:nvSpPr>
          <p:cNvPr id="6" name="Footer Placeholder 5">
            <a:extLst>
              <a:ext uri="{FF2B5EF4-FFF2-40B4-BE49-F238E27FC236}">
                <a16:creationId xmlns:a16="http://schemas.microsoft.com/office/drawing/2014/main" id="{A4B6550F-F488-2F49-9401-2E61F3CF82CA}"/>
              </a:ext>
            </a:extLst>
          </p:cNvPr>
          <p:cNvSpPr>
            <a:spLocks noGrp="1"/>
          </p:cNvSpPr>
          <p:nvPr>
            <p:ph type="ftr" sz="quarter" idx="12"/>
          </p:nvPr>
        </p:nvSpPr>
        <p:spPr/>
        <p:txBody>
          <a:bodyPr/>
          <a:lstStyle/>
          <a:p>
            <a:endParaRPr lang="en-US" dirty="0"/>
          </a:p>
          <a:p>
            <a:endParaRPr lang="en-US" dirty="0"/>
          </a:p>
          <a:p>
            <a:r>
              <a:rPr lang="en-US" sz="1000" dirty="0"/>
              <a:t>The Charles A. Dana Center at </a:t>
            </a:r>
            <a:br>
              <a:rPr lang="en-US" sz="1000" dirty="0"/>
            </a:br>
            <a:r>
              <a:rPr lang="en-US" sz="1000" dirty="0"/>
              <a:t>The University of Texas at Austin</a:t>
            </a:r>
          </a:p>
        </p:txBody>
      </p:sp>
      <p:sp>
        <p:nvSpPr>
          <p:cNvPr id="7" name="Header Placeholder 6">
            <a:extLst>
              <a:ext uri="{FF2B5EF4-FFF2-40B4-BE49-F238E27FC236}">
                <a16:creationId xmlns:a16="http://schemas.microsoft.com/office/drawing/2014/main" id="{0E769CBB-57C9-1A41-9E88-780E77B405A4}"/>
              </a:ext>
            </a:extLst>
          </p:cNvPr>
          <p:cNvSpPr>
            <a:spLocks noGrp="1"/>
          </p:cNvSpPr>
          <p:nvPr>
            <p:ph type="hdr" sz="quarter" idx="13"/>
          </p:nvPr>
        </p:nvSpPr>
        <p:spPr/>
        <p:txBody>
          <a:bodyPr/>
          <a:lstStyle/>
          <a:p>
            <a:r>
              <a:rPr lang="en-US" dirty="0"/>
              <a:t>Handout F-00b</a:t>
            </a:r>
            <a:br>
              <a:rPr lang="en-US" dirty="0"/>
            </a:br>
            <a:r>
              <a:rPr lang="en-US" dirty="0"/>
              <a:t>Slides for Day 2, Facilitator version</a:t>
            </a:r>
          </a:p>
        </p:txBody>
      </p:sp>
    </p:spTree>
    <p:extLst>
      <p:ext uri="{BB962C8B-B14F-4D97-AF65-F5344CB8AC3E}">
        <p14:creationId xmlns:p14="http://schemas.microsoft.com/office/powerpoint/2010/main" val="29883715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a:buChar char="•"/>
            </a:pPr>
            <a:r>
              <a:rPr lang="en-US" baseline="0" dirty="0"/>
              <a:t>Story from data brought</a:t>
            </a:r>
          </a:p>
          <a:p>
            <a:pPr marL="0" lvl="0" indent="0">
              <a:buFontTx/>
              <a:buNone/>
            </a:pPr>
            <a:endParaRPr lang="en-US" baseline="0" dirty="0"/>
          </a:p>
          <a:p>
            <a:pPr lvl="1"/>
            <a:endParaRPr lang="en-US" dirty="0"/>
          </a:p>
        </p:txBody>
      </p:sp>
      <p:sp>
        <p:nvSpPr>
          <p:cNvPr id="4" name="Slide Number Placeholder 3"/>
          <p:cNvSpPr>
            <a:spLocks noGrp="1"/>
          </p:cNvSpPr>
          <p:nvPr>
            <p:ph type="sldNum" sz="quarter" idx="10"/>
          </p:nvPr>
        </p:nvSpPr>
        <p:spPr/>
        <p:txBody>
          <a:bodyPr/>
          <a:lstStyle/>
          <a:p>
            <a:fld id="{4BA6EF8D-A8CC-954D-8913-052A910947FF}" type="slidenum">
              <a:rPr lang="en-US" smtClean="0"/>
              <a:pPr/>
              <a:t>52</a:t>
            </a:fld>
            <a:endParaRPr lang="en-US" dirty="0"/>
          </a:p>
        </p:txBody>
      </p:sp>
    </p:spTree>
    <p:extLst>
      <p:ext uri="{BB962C8B-B14F-4D97-AF65-F5344CB8AC3E}">
        <p14:creationId xmlns:p14="http://schemas.microsoft.com/office/powerpoint/2010/main" val="6845153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A6EF8D-A8CC-954D-8913-052A910947FF}" type="slidenum">
              <a:rPr lang="en-US" smtClean="0"/>
              <a:pPr/>
              <a:t>53</a:t>
            </a:fld>
            <a:endParaRPr lang="en-US" dirty="0"/>
          </a:p>
        </p:txBody>
      </p:sp>
    </p:spTree>
    <p:extLst>
      <p:ext uri="{BB962C8B-B14F-4D97-AF65-F5344CB8AC3E}">
        <p14:creationId xmlns:p14="http://schemas.microsoft.com/office/powerpoint/2010/main" val="8441105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85925" y="685800"/>
            <a:ext cx="3556000" cy="2667000"/>
          </a:xfrm>
        </p:spPr>
      </p:sp>
      <p:sp>
        <p:nvSpPr>
          <p:cNvPr id="3" name="Notes Placeholder 2"/>
          <p:cNvSpPr>
            <a:spLocks noGrp="1"/>
          </p:cNvSpPr>
          <p:nvPr>
            <p:ph type="body" idx="1"/>
          </p:nvPr>
        </p:nvSpPr>
        <p:spPr>
          <a:xfrm>
            <a:off x="685800" y="3423920"/>
            <a:ext cx="5486400" cy="5261293"/>
          </a:xfrm>
        </p:spPr>
        <p:txBody>
          <a:bodyPr/>
          <a:lstStyle/>
          <a:p>
            <a:endParaRPr lang="en-US" b="1" baseline="0" dirty="0"/>
          </a:p>
        </p:txBody>
      </p:sp>
      <p:sp>
        <p:nvSpPr>
          <p:cNvPr id="4" name="Slide Number Placeholder 3"/>
          <p:cNvSpPr>
            <a:spLocks noGrp="1"/>
          </p:cNvSpPr>
          <p:nvPr>
            <p:ph type="sldNum" sz="quarter" idx="10"/>
          </p:nvPr>
        </p:nvSpPr>
        <p:spPr/>
        <p:txBody>
          <a:bodyPr/>
          <a:lstStyle/>
          <a:p>
            <a:fld id="{4BA6EF8D-A8CC-954D-8913-052A910947FF}" type="slidenum">
              <a:rPr lang="en-US" smtClean="0"/>
              <a:pPr/>
              <a:t>54</a:t>
            </a:fld>
            <a:endParaRPr lang="en-US" dirty="0"/>
          </a:p>
        </p:txBody>
      </p:sp>
    </p:spTree>
    <p:extLst>
      <p:ext uri="{BB962C8B-B14F-4D97-AF65-F5344CB8AC3E}">
        <p14:creationId xmlns:p14="http://schemas.microsoft.com/office/powerpoint/2010/main" val="41281750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68081F5-BCAE-E14F-ADC9-39C1CECF30E6}" type="slidenum">
              <a:rPr lang="en-US" smtClean="0"/>
              <a:t>55</a:t>
            </a:fld>
            <a:endParaRPr lang="en-US"/>
          </a:p>
        </p:txBody>
      </p:sp>
    </p:spTree>
    <p:extLst>
      <p:ext uri="{BB962C8B-B14F-4D97-AF65-F5344CB8AC3E}">
        <p14:creationId xmlns:p14="http://schemas.microsoft.com/office/powerpoint/2010/main" val="25522787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BA6EF8D-A8CC-954D-8913-052A910947FF}" type="slidenum">
              <a:rPr lang="en-US" smtClean="0"/>
              <a:pPr/>
              <a:t>56</a:t>
            </a:fld>
            <a:endParaRPr lang="en-US" dirty="0"/>
          </a:p>
        </p:txBody>
      </p:sp>
    </p:spTree>
    <p:extLst>
      <p:ext uri="{BB962C8B-B14F-4D97-AF65-F5344CB8AC3E}">
        <p14:creationId xmlns:p14="http://schemas.microsoft.com/office/powerpoint/2010/main" val="2220333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know, this work is about the students.  After working with the students for the Fall semester, it is time for us to look at the lessons learned and thing about progress planned.</a:t>
            </a:r>
          </a:p>
        </p:txBody>
      </p:sp>
      <p:sp>
        <p:nvSpPr>
          <p:cNvPr id="4" name="Slide Number Placeholder 3"/>
          <p:cNvSpPr>
            <a:spLocks noGrp="1"/>
          </p:cNvSpPr>
          <p:nvPr>
            <p:ph type="sldNum" sz="quarter" idx="10"/>
          </p:nvPr>
        </p:nvSpPr>
        <p:spPr/>
        <p:txBody>
          <a:bodyPr/>
          <a:lstStyle/>
          <a:p>
            <a:fld id="{5B505EF7-D456-434F-881C-1E1C7DF876B1}" type="slidenum">
              <a:rPr lang="en-US" smtClean="0"/>
              <a:t>58</a:t>
            </a:fld>
            <a:endParaRPr lang="en-US" dirty="0"/>
          </a:p>
        </p:txBody>
      </p:sp>
    </p:spTree>
    <p:extLst>
      <p:ext uri="{BB962C8B-B14F-4D97-AF65-F5344CB8AC3E}">
        <p14:creationId xmlns:p14="http://schemas.microsoft.com/office/powerpoint/2010/main" val="2506326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0000"/>
                </a:solidFill>
              </a:rPr>
              <a:t>Facilitator notes</a:t>
            </a:r>
            <a:r>
              <a:rPr lang="en-US" dirty="0">
                <a:solidFill>
                  <a:srgbClr val="000000"/>
                </a:solidFill>
              </a:rPr>
              <a:t>: </a:t>
            </a:r>
            <a:r>
              <a:rPr lang="en-US" dirty="0">
                <a:solidFill>
                  <a:srgbClr val="FF0000"/>
                </a:solidFill>
              </a:rPr>
              <a:t>Update this slide with relevant, current contact information.</a:t>
            </a:r>
            <a:endParaRPr lang="en-US" dirty="0"/>
          </a:p>
        </p:txBody>
      </p:sp>
      <p:sp>
        <p:nvSpPr>
          <p:cNvPr id="4" name="Slide Number Placeholder 3"/>
          <p:cNvSpPr>
            <a:spLocks noGrp="1"/>
          </p:cNvSpPr>
          <p:nvPr>
            <p:ph type="sldNum" sz="quarter" idx="10"/>
          </p:nvPr>
        </p:nvSpPr>
        <p:spPr/>
        <p:txBody>
          <a:bodyPr/>
          <a:lstStyle/>
          <a:p>
            <a:fld id="{4BA6EF8D-A8CC-954D-8913-052A910947FF}" type="slidenum">
              <a:rPr lang="en-US" smtClean="0"/>
              <a:pPr/>
              <a:t>59</a:t>
            </a:fld>
            <a:endParaRPr lang="en-US" dirty="0"/>
          </a:p>
        </p:txBody>
      </p:sp>
    </p:spTree>
    <p:extLst>
      <p:ext uri="{BB962C8B-B14F-4D97-AF65-F5344CB8AC3E}">
        <p14:creationId xmlns:p14="http://schemas.microsoft.com/office/powerpoint/2010/main" val="1939839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included for print – it is not </a:t>
            </a:r>
            <a:r>
              <a:rPr lang="en-US" baseline="0" dirty="0"/>
              <a:t>part of the presentation.</a:t>
            </a:r>
            <a:endParaRPr lang="en-US" dirty="0"/>
          </a:p>
        </p:txBody>
      </p:sp>
      <p:sp>
        <p:nvSpPr>
          <p:cNvPr id="4" name="Slide Number Placeholder 3"/>
          <p:cNvSpPr>
            <a:spLocks noGrp="1"/>
          </p:cNvSpPr>
          <p:nvPr>
            <p:ph type="sldNum" sz="quarter" idx="10"/>
          </p:nvPr>
        </p:nvSpPr>
        <p:spPr/>
        <p:txBody>
          <a:bodyPr/>
          <a:lstStyle/>
          <a:p>
            <a:fld id="{268081F5-BCAE-E14F-ADC9-39C1CECF30E6}" type="slidenum">
              <a:rPr lang="en-US" smtClean="0"/>
              <a:t>60</a:t>
            </a:fld>
            <a:endParaRPr lang="en-US" dirty="0"/>
          </a:p>
        </p:txBody>
      </p:sp>
    </p:spTree>
    <p:extLst>
      <p:ext uri="{BB962C8B-B14F-4D97-AF65-F5344CB8AC3E}">
        <p14:creationId xmlns:p14="http://schemas.microsoft.com/office/powerpoint/2010/main" val="42287153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A0BD6F34-37B8-6142-9993-682C3521E0A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4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4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4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CD9D2B-A1F2-DE4C-B0B8-AA9554FC4C1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386" name="Rectangle 2">
            <a:extLst>
              <a:ext uri="{FF2B5EF4-FFF2-40B4-BE49-F238E27FC236}">
                <a16:creationId xmlns:a16="http://schemas.microsoft.com/office/drawing/2014/main" id="{4C1308A8-D130-A741-8FF1-6D73065FD529}"/>
              </a:ext>
            </a:extLst>
          </p:cNvPr>
          <p:cNvSpPr>
            <a:spLocks noGrp="1" noRot="1" noChangeAspect="1" noChangeArrowheads="1" noTextEdit="1"/>
          </p:cNvSpPr>
          <p:nvPr>
            <p:ph type="sldImg"/>
          </p:nvPr>
        </p:nvSpPr>
        <p:spPr>
          <a:ln/>
        </p:spPr>
      </p:sp>
      <p:sp>
        <p:nvSpPr>
          <p:cNvPr id="73731" name="Rectangle 3">
            <a:extLst>
              <a:ext uri="{FF2B5EF4-FFF2-40B4-BE49-F238E27FC236}">
                <a16:creationId xmlns:a16="http://schemas.microsoft.com/office/drawing/2014/main" id="{F9CFF1A7-169C-0740-AC29-7D85AE030AA4}"/>
              </a:ext>
            </a:extLst>
          </p:cNvPr>
          <p:cNvSpPr>
            <a:spLocks noGrp="1" noChangeArrowheads="1"/>
          </p:cNvSpPr>
          <p:nvPr>
            <p:ph type="body" idx="1"/>
          </p:nvPr>
        </p:nvSpPr>
        <p:spPr/>
        <p:txBody>
          <a:bodyPr/>
          <a:lstStyle/>
          <a:p>
            <a:pPr eaLnBrk="1" hangingPunct="1">
              <a:defRPr/>
            </a:pPr>
            <a:endParaRPr lang="en-US" sz="1200" dirty="0">
              <a:cs typeface="+mn-cs"/>
            </a:endParaRPr>
          </a:p>
        </p:txBody>
      </p:sp>
    </p:spTree>
    <p:extLst>
      <p:ext uri="{BB962C8B-B14F-4D97-AF65-F5344CB8AC3E}">
        <p14:creationId xmlns:p14="http://schemas.microsoft.com/office/powerpoint/2010/main" val="44876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Intro: 5 minutes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10-10:05</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Session Segments</a:t>
            </a:r>
          </a:p>
          <a:p>
            <a:r>
              <a:rPr lang="en-US" dirty="0"/>
              <a:t>Developing and Applying Anti-Deficit Lenses for Examining Quantitative Data</a:t>
            </a:r>
          </a:p>
          <a:p>
            <a:r>
              <a:rPr lang="en-US" dirty="0"/>
              <a:t>Engaging with Data</a:t>
            </a:r>
          </a:p>
          <a:p>
            <a:pPr lvl="1"/>
            <a:r>
              <a:rPr lang="en-US" dirty="0"/>
              <a:t>Individual Reflections</a:t>
            </a:r>
          </a:p>
          <a:p>
            <a:pPr lvl="1"/>
            <a:r>
              <a:rPr lang="en-US" dirty="0"/>
              <a:t>Group Discussion</a:t>
            </a:r>
          </a:p>
          <a:p>
            <a:r>
              <a:rPr lang="en-US" dirty="0"/>
              <a:t>From Data to Action: Developing a Year 2 Agenda</a:t>
            </a:r>
          </a:p>
          <a:p>
            <a:endParaRPr lang="en-US" dirty="0"/>
          </a:p>
          <a:p>
            <a:r>
              <a:rPr lang="en-US" b="1" dirty="0"/>
              <a:t>Outcomes</a:t>
            </a:r>
          </a:p>
          <a:p>
            <a:pPr lvl="1"/>
            <a:r>
              <a:rPr lang="en-US" sz="2400" dirty="0"/>
              <a:t>Identify </a:t>
            </a:r>
            <a:r>
              <a:rPr lang="en-US" sz="2400" i="1" dirty="0"/>
              <a:t>inequities in opportunity </a:t>
            </a:r>
            <a:r>
              <a:rPr lang="en-US" sz="2400" dirty="0"/>
              <a:t>within restructured writing and mathematics courses </a:t>
            </a:r>
          </a:p>
          <a:p>
            <a:pPr lvl="1"/>
            <a:r>
              <a:rPr lang="en-US" sz="2400" dirty="0"/>
              <a:t>Understand and apply </a:t>
            </a:r>
            <a:r>
              <a:rPr lang="en-US" sz="2400" i="1" dirty="0"/>
              <a:t>anti-deficit lenses </a:t>
            </a:r>
            <a:r>
              <a:rPr lang="en-US" sz="2400" dirty="0"/>
              <a:t>to interpreting quantitative student outcome data</a:t>
            </a:r>
          </a:p>
          <a:p>
            <a:pPr lvl="1"/>
            <a:r>
              <a:rPr lang="en-US" sz="2400" i="1" dirty="0"/>
              <a:t>Collaborate</a:t>
            </a:r>
            <a:r>
              <a:rPr lang="en-US" sz="2400" dirty="0"/>
              <a:t> with representatives across their own campus to </a:t>
            </a:r>
            <a:r>
              <a:rPr lang="en-US" sz="2400" i="1" dirty="0"/>
              <a:t>interpret </a:t>
            </a:r>
            <a:r>
              <a:rPr lang="en-US" sz="2400" dirty="0"/>
              <a:t>quantitative student outcome data and </a:t>
            </a:r>
            <a:r>
              <a:rPr lang="en-US" sz="2400" i="1" dirty="0"/>
              <a:t>develop plans </a:t>
            </a:r>
            <a:r>
              <a:rPr lang="en-US" sz="2400" dirty="0"/>
              <a:t>for action</a:t>
            </a:r>
          </a:p>
          <a:p>
            <a:endParaRPr lang="en-US" b="1"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593160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10:05 – 10:10</a:t>
            </a:r>
          </a:p>
        </p:txBody>
      </p:sp>
      <p:sp>
        <p:nvSpPr>
          <p:cNvPr id="4" name="Slide Number Placeholder 3"/>
          <p:cNvSpPr>
            <a:spLocks noGrp="1"/>
          </p:cNvSpPr>
          <p:nvPr>
            <p:ph type="sldNum" sz="quarter" idx="5"/>
          </p:nvPr>
        </p:nvSpPr>
        <p:spPr/>
        <p:txBody>
          <a:bodyPr/>
          <a:lstStyle/>
          <a:p>
            <a:fld id="{268081F5-BCAE-E14F-ADC9-39C1CECF30E6}" type="slidenum">
              <a:rPr lang="en-US" smtClean="0"/>
              <a:t>9</a:t>
            </a:fld>
            <a:endParaRPr lang="en-US" dirty="0"/>
          </a:p>
        </p:txBody>
      </p:sp>
    </p:spTree>
    <p:extLst>
      <p:ext uri="{BB962C8B-B14F-4D97-AF65-F5344CB8AC3E}">
        <p14:creationId xmlns:p14="http://schemas.microsoft.com/office/powerpoint/2010/main" val="4210369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10:10 – 10:25</a:t>
            </a:r>
          </a:p>
        </p:txBody>
      </p:sp>
      <p:sp>
        <p:nvSpPr>
          <p:cNvPr id="4" name="Slide Number Placeholder 3"/>
          <p:cNvSpPr>
            <a:spLocks noGrp="1"/>
          </p:cNvSpPr>
          <p:nvPr>
            <p:ph type="sldNum" sz="quarter" idx="5"/>
          </p:nvPr>
        </p:nvSpPr>
        <p:spPr/>
        <p:txBody>
          <a:bodyPr/>
          <a:lstStyle/>
          <a:p>
            <a:fld id="{268081F5-BCAE-E14F-ADC9-39C1CECF30E6}" type="slidenum">
              <a:rPr lang="en-US" smtClean="0"/>
              <a:t>10</a:t>
            </a:fld>
            <a:endParaRPr lang="en-US" dirty="0"/>
          </a:p>
        </p:txBody>
      </p:sp>
    </p:spTree>
    <p:extLst>
      <p:ext uri="{BB962C8B-B14F-4D97-AF65-F5344CB8AC3E}">
        <p14:creationId xmlns:p14="http://schemas.microsoft.com/office/powerpoint/2010/main" val="3698437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4e3d3e0661_3_9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4e3d3e0661_3_9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Tend to think of data as separate from equity</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804539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10:25 – 11:45 (total)</a:t>
            </a:r>
          </a:p>
        </p:txBody>
      </p:sp>
      <p:sp>
        <p:nvSpPr>
          <p:cNvPr id="4" name="Slide Number Placeholder 3"/>
          <p:cNvSpPr>
            <a:spLocks noGrp="1"/>
          </p:cNvSpPr>
          <p:nvPr>
            <p:ph type="sldNum" sz="quarter" idx="5"/>
          </p:nvPr>
        </p:nvSpPr>
        <p:spPr/>
        <p:txBody>
          <a:bodyPr/>
          <a:lstStyle/>
          <a:p>
            <a:fld id="{268081F5-BCAE-E14F-ADC9-39C1CECF30E6}" type="slidenum">
              <a:rPr lang="en-US" smtClean="0"/>
              <a:t>18</a:t>
            </a:fld>
            <a:endParaRPr lang="en-US" dirty="0"/>
          </a:p>
        </p:txBody>
      </p:sp>
    </p:spTree>
    <p:extLst>
      <p:ext uri="{BB962C8B-B14F-4D97-AF65-F5344CB8AC3E}">
        <p14:creationId xmlns:p14="http://schemas.microsoft.com/office/powerpoint/2010/main" val="3425673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might others in the room be doing during this time? </a:t>
            </a:r>
            <a:r>
              <a:rPr lang="en-US" dirty="0">
                <a:sym typeface="Wingdings" pitchFamily="2" charset="2"/>
              </a:rPr>
              <a:t> help with problem solving if campuses don’t bring data</a:t>
            </a:r>
            <a:endParaRPr lang="en-US" dirty="0"/>
          </a:p>
          <a:p>
            <a:r>
              <a:rPr lang="en-US" dirty="0"/>
              <a:t>What if they didn’t bring all the data? </a:t>
            </a:r>
            <a:r>
              <a:rPr lang="en-US" dirty="0">
                <a:sym typeface="Wingdings" pitchFamily="2" charset="2"/>
              </a:rPr>
              <a:t> perhaps sit with another campus that did bring data. [will then during action planning think about the data they don’t have – questions they’d like to have answered; how would like to use it; ways own understanding could be supported; help they need that CSU system can help with]</a:t>
            </a:r>
            <a:endParaRPr lang="en-US" dirty="0"/>
          </a:p>
        </p:txBody>
      </p:sp>
      <p:sp>
        <p:nvSpPr>
          <p:cNvPr id="4" name="Slide Number Placeholder 3"/>
          <p:cNvSpPr>
            <a:spLocks noGrp="1"/>
          </p:cNvSpPr>
          <p:nvPr>
            <p:ph type="sldNum" sz="quarter" idx="5"/>
          </p:nvPr>
        </p:nvSpPr>
        <p:spPr/>
        <p:txBody>
          <a:bodyPr/>
          <a:lstStyle/>
          <a:p>
            <a:fld id="{268081F5-BCAE-E14F-ADC9-39C1CECF30E6}" type="slidenum">
              <a:rPr lang="en-US" smtClean="0"/>
              <a:t>19</a:t>
            </a:fld>
            <a:endParaRPr lang="en-US" dirty="0"/>
          </a:p>
        </p:txBody>
      </p:sp>
    </p:spTree>
    <p:extLst>
      <p:ext uri="{BB962C8B-B14F-4D97-AF65-F5344CB8AC3E}">
        <p14:creationId xmlns:p14="http://schemas.microsoft.com/office/powerpoint/2010/main" val="123961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ext Placeholder 2"/>
          <p:cNvSpPr>
            <a:spLocks noGrp="1"/>
          </p:cNvSpPr>
          <p:nvPr>
            <p:ph idx="1"/>
          </p:nvPr>
        </p:nvSpPr>
        <p:spPr>
          <a:xfrm>
            <a:off x="457200" y="1293248"/>
            <a:ext cx="8229600" cy="4832915"/>
          </a:xfrm>
          <a:prstGeom prst="rect">
            <a:avLst/>
          </a:prstGeom>
        </p:spPr>
        <p:txBody>
          <a:bodyPr vert="horz" lIns="91440" tIns="45720" rIns="91440" bIns="45720" rtlCol="0">
            <a:normAutofit/>
          </a:bodyPr>
          <a:lstStyle>
            <a:lvl2pPr>
              <a:defRPr>
                <a:solidFill>
                  <a:srgbClr val="BF5700"/>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6758815"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677F2739-1A6F-EA4E-8E42-27F363A9B3C9}" type="slidenum">
              <a:rPr lang="en-US" smtClean="0"/>
              <a:pPr/>
              <a:t>‹#›</a:t>
            </a:fld>
            <a:endParaRPr lang="en-US" dirty="0"/>
          </a:p>
        </p:txBody>
      </p:sp>
      <p:sp>
        <p:nvSpPr>
          <p:cNvPr id="21" name="Title Placeholder 1"/>
          <p:cNvSpPr>
            <a:spLocks noGrp="1"/>
          </p:cNvSpPr>
          <p:nvPr>
            <p:ph type="title"/>
          </p:nvPr>
        </p:nvSpPr>
        <p:spPr>
          <a:xfrm>
            <a:off x="457200" y="274638"/>
            <a:ext cx="8229600" cy="645782"/>
          </a:xfrm>
          <a:prstGeom prst="rect">
            <a:avLst/>
          </a:prstGeom>
        </p:spPr>
        <p:txBody>
          <a:bodyPr vert="horz" lIns="91440" tIns="45720" rIns="91440" bIns="45720" rtlCol="0" anchor="ctr">
            <a:normAutofit/>
          </a:bodyPr>
          <a:lstStyle>
            <a:lvl1pPr algn="l">
              <a:defRPr sz="2800" b="1">
                <a:solidFill>
                  <a:srgbClr val="333F48"/>
                </a:solidFill>
              </a:defRPr>
            </a:lvl1pPr>
          </a:lstStyle>
          <a:p>
            <a:r>
              <a:rPr lang="en-US" dirty="0"/>
              <a:t>Click to edit Master title style</a:t>
            </a:r>
          </a:p>
        </p:txBody>
      </p:sp>
      <p:cxnSp>
        <p:nvCxnSpPr>
          <p:cNvPr id="22" name="Straight Connector 21"/>
          <p:cNvCxnSpPr/>
          <p:nvPr userDrawn="1"/>
        </p:nvCxnSpPr>
        <p:spPr bwMode="auto">
          <a:xfrm>
            <a:off x="304800" y="919757"/>
            <a:ext cx="8610600" cy="0"/>
          </a:xfrm>
          <a:prstGeom prst="line">
            <a:avLst/>
          </a:prstGeom>
          <a:solidFill>
            <a:schemeClr val="accent1"/>
          </a:solidFill>
          <a:ln w="22225" cap="flat" cmpd="sng" algn="ctr">
            <a:solidFill>
              <a:srgbClr val="333F48"/>
            </a:solidFill>
            <a:prstDash val="solid"/>
            <a:round/>
            <a:headEnd type="none" w="med" len="med"/>
            <a:tailEnd type="none" w="med" len="med"/>
          </a:ln>
          <a:effectLst/>
        </p:spPr>
      </p:cxnSp>
    </p:spTree>
    <p:extLst>
      <p:ext uri="{BB962C8B-B14F-4D97-AF65-F5344CB8AC3E}">
        <p14:creationId xmlns:p14="http://schemas.microsoft.com/office/powerpoint/2010/main" val="1529123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830393" y="5558840"/>
            <a:ext cx="745763" cy="61101"/>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9" name="Google Shape;59;p8"/>
          <p:cNvSpPr txBox="1">
            <a:spLocks noGrp="1"/>
          </p:cNvSpPr>
          <p:nvPr>
            <p:ph type="title"/>
          </p:nvPr>
        </p:nvSpPr>
        <p:spPr>
          <a:xfrm>
            <a:off x="729450" y="1152400"/>
            <a:ext cx="7021200" cy="39800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r>
              <a:rPr lang="en-US"/>
              <a:t>Click to edit Master title style</a:t>
            </a:r>
            <a:endParaRPr/>
          </a:p>
        </p:txBody>
      </p:sp>
      <p:sp>
        <p:nvSpPr>
          <p:cNvPr id="60" name="Google Shape;60;p8"/>
          <p:cNvSpPr txBox="1">
            <a:spLocks noGrp="1"/>
          </p:cNvSpPr>
          <p:nvPr>
            <p:ph type="sldNum" idx="12"/>
          </p:nvPr>
        </p:nvSpPr>
        <p:spPr>
          <a:xfrm>
            <a:off x="8536302" y="6333135"/>
            <a:ext cx="5487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0286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25" descr="RedPowerpointBackground.jpg                                    00052529Macintosh HD                   BCA56E57:">
            <a:extLst>
              <a:ext uri="{FF2B5EF4-FFF2-40B4-BE49-F238E27FC236}">
                <a16:creationId xmlns:a16="http://schemas.microsoft.com/office/drawing/2014/main" id="{021D48AB-F6F6-814C-907F-6AF31FCC394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057400"/>
            <a:ext cx="9144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8">
            <a:extLst>
              <a:ext uri="{FF2B5EF4-FFF2-40B4-BE49-F238E27FC236}">
                <a16:creationId xmlns:a16="http://schemas.microsoft.com/office/drawing/2014/main" id="{E62627B4-75F4-B840-BEA9-D523791D6EE9}"/>
              </a:ext>
            </a:extLst>
          </p:cNvPr>
          <p:cNvSpPr>
            <a:spLocks noChangeArrowheads="1"/>
          </p:cNvSpPr>
          <p:nvPr userDrawn="1"/>
        </p:nvSpPr>
        <p:spPr bwMode="auto">
          <a:xfrm>
            <a:off x="0" y="1981200"/>
            <a:ext cx="9144000" cy="762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pPr eaLnBrk="1" hangingPunct="1">
              <a:defRPr/>
            </a:pPr>
            <a:endParaRPr lang="en-US" altLang="en-US"/>
          </a:p>
        </p:txBody>
      </p:sp>
      <p:sp>
        <p:nvSpPr>
          <p:cNvPr id="4" name="Rectangle 29">
            <a:extLst>
              <a:ext uri="{FF2B5EF4-FFF2-40B4-BE49-F238E27FC236}">
                <a16:creationId xmlns:a16="http://schemas.microsoft.com/office/drawing/2014/main" id="{5A3E72DC-7CFA-F046-BF2A-B30894CE6DDE}"/>
              </a:ext>
            </a:extLst>
          </p:cNvPr>
          <p:cNvSpPr>
            <a:spLocks noChangeArrowheads="1"/>
          </p:cNvSpPr>
          <p:nvPr userDrawn="1"/>
        </p:nvSpPr>
        <p:spPr bwMode="auto">
          <a:xfrm>
            <a:off x="0" y="4800600"/>
            <a:ext cx="9144000" cy="762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pPr eaLnBrk="1" hangingPunct="1">
              <a:defRPr/>
            </a:pPr>
            <a:endParaRPr lang="en-US" altLang="en-US"/>
          </a:p>
        </p:txBody>
      </p:sp>
      <p:pic>
        <p:nvPicPr>
          <p:cNvPr id="5" name="Picture 30" descr="CSUWordmarkWorkingforCA.jpg                                    00052529Macintosh HD                   BCA56E57:">
            <a:extLst>
              <a:ext uri="{FF2B5EF4-FFF2-40B4-BE49-F238E27FC236}">
                <a16:creationId xmlns:a16="http://schemas.microsoft.com/office/drawing/2014/main" id="{0CC31582-3945-934E-B792-CBBBAE8D5D2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0688" y="381000"/>
            <a:ext cx="3657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1890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1348606-BBC8-4947-8978-BE9471952F5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65C527D-DFFC-254A-9FA2-D97385C211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6C661A7-6934-5240-A1A9-C561227217D7}"/>
              </a:ext>
            </a:extLst>
          </p:cNvPr>
          <p:cNvSpPr>
            <a:spLocks noGrp="1" noChangeArrowheads="1"/>
          </p:cNvSpPr>
          <p:nvPr>
            <p:ph type="sldNum" sz="quarter" idx="12"/>
          </p:nvPr>
        </p:nvSpPr>
        <p:spPr>
          <a:ln/>
        </p:spPr>
        <p:txBody>
          <a:bodyPr/>
          <a:lstStyle>
            <a:lvl1pPr>
              <a:defRPr/>
            </a:lvl1pPr>
          </a:lstStyle>
          <a:p>
            <a:pPr>
              <a:defRPr/>
            </a:pPr>
            <a:fld id="{73B9B6DE-7785-7346-A4E4-8DAC2865D025}" type="slidenum">
              <a:rPr lang="en-US" altLang="en-US"/>
              <a:pPr>
                <a:defRPr/>
              </a:pPr>
              <a:t>‹#›</a:t>
            </a:fld>
            <a:endParaRPr lang="en-US" altLang="en-US"/>
          </a:p>
        </p:txBody>
      </p:sp>
    </p:spTree>
    <p:extLst>
      <p:ext uri="{BB962C8B-B14F-4D97-AF65-F5344CB8AC3E}">
        <p14:creationId xmlns:p14="http://schemas.microsoft.com/office/powerpoint/2010/main" val="3136198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670E0E7-5499-1B4C-A434-282DA56050C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4B6611-7DB1-204B-83A0-026959C569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38FA58C-D234-C647-9D7F-2A8A3F84FC2A}"/>
              </a:ext>
            </a:extLst>
          </p:cNvPr>
          <p:cNvSpPr>
            <a:spLocks noGrp="1" noChangeArrowheads="1"/>
          </p:cNvSpPr>
          <p:nvPr>
            <p:ph type="sldNum" sz="quarter" idx="12"/>
          </p:nvPr>
        </p:nvSpPr>
        <p:spPr>
          <a:ln/>
        </p:spPr>
        <p:txBody>
          <a:bodyPr/>
          <a:lstStyle>
            <a:lvl1pPr>
              <a:defRPr/>
            </a:lvl1pPr>
          </a:lstStyle>
          <a:p>
            <a:pPr>
              <a:defRPr/>
            </a:pPr>
            <a:fld id="{3DD39DBE-F8E8-7B45-B916-8FBD5A8ED992}" type="slidenum">
              <a:rPr lang="en-US" altLang="en-US"/>
              <a:pPr>
                <a:defRPr/>
              </a:pPr>
              <a:t>‹#›</a:t>
            </a:fld>
            <a:endParaRPr lang="en-US" altLang="en-US"/>
          </a:p>
        </p:txBody>
      </p:sp>
    </p:spTree>
    <p:extLst>
      <p:ext uri="{BB962C8B-B14F-4D97-AF65-F5344CB8AC3E}">
        <p14:creationId xmlns:p14="http://schemas.microsoft.com/office/powerpoint/2010/main" val="4006238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362200"/>
            <a:ext cx="40386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362200"/>
            <a:ext cx="40386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A41165C-64A9-F147-A8F2-9451B66E069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DC83A9F-FE2A-4141-823F-3FBA842A46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1B90B77-DA80-D045-8C9D-963FC1C2F791}"/>
              </a:ext>
            </a:extLst>
          </p:cNvPr>
          <p:cNvSpPr>
            <a:spLocks noGrp="1" noChangeArrowheads="1"/>
          </p:cNvSpPr>
          <p:nvPr>
            <p:ph type="sldNum" sz="quarter" idx="12"/>
          </p:nvPr>
        </p:nvSpPr>
        <p:spPr>
          <a:ln/>
        </p:spPr>
        <p:txBody>
          <a:bodyPr/>
          <a:lstStyle>
            <a:lvl1pPr>
              <a:defRPr/>
            </a:lvl1pPr>
          </a:lstStyle>
          <a:p>
            <a:pPr>
              <a:defRPr/>
            </a:pPr>
            <a:fld id="{FAA6EF00-1E35-7A49-9A3B-42FE0AB9B389}" type="slidenum">
              <a:rPr lang="en-US" altLang="en-US"/>
              <a:pPr>
                <a:defRPr/>
              </a:pPr>
              <a:t>‹#›</a:t>
            </a:fld>
            <a:endParaRPr lang="en-US" altLang="en-US"/>
          </a:p>
        </p:txBody>
      </p:sp>
    </p:spTree>
    <p:extLst>
      <p:ext uri="{BB962C8B-B14F-4D97-AF65-F5344CB8AC3E}">
        <p14:creationId xmlns:p14="http://schemas.microsoft.com/office/powerpoint/2010/main" val="29694583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D8B7155-036E-A24C-B222-708EFFB49DB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CF2D123-B0FC-294D-88C9-9A527537EC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FBFD735-C69F-1E42-87FC-5BD8880A26BE}"/>
              </a:ext>
            </a:extLst>
          </p:cNvPr>
          <p:cNvSpPr>
            <a:spLocks noGrp="1" noChangeArrowheads="1"/>
          </p:cNvSpPr>
          <p:nvPr>
            <p:ph type="sldNum" sz="quarter" idx="12"/>
          </p:nvPr>
        </p:nvSpPr>
        <p:spPr>
          <a:ln/>
        </p:spPr>
        <p:txBody>
          <a:bodyPr/>
          <a:lstStyle>
            <a:lvl1pPr>
              <a:defRPr/>
            </a:lvl1pPr>
          </a:lstStyle>
          <a:p>
            <a:pPr>
              <a:defRPr/>
            </a:pPr>
            <a:fld id="{EB96933A-7BC5-D144-A9CA-2783EA39F793}" type="slidenum">
              <a:rPr lang="en-US" altLang="en-US"/>
              <a:pPr>
                <a:defRPr/>
              </a:pPr>
              <a:t>‹#›</a:t>
            </a:fld>
            <a:endParaRPr lang="en-US" altLang="en-US"/>
          </a:p>
        </p:txBody>
      </p:sp>
    </p:spTree>
    <p:extLst>
      <p:ext uri="{BB962C8B-B14F-4D97-AF65-F5344CB8AC3E}">
        <p14:creationId xmlns:p14="http://schemas.microsoft.com/office/powerpoint/2010/main" val="8371374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77C9B90-8290-FE48-8148-D7008143599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6F584A8-8E0A-B946-92CD-19FFE061BF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B047B0E-DDC0-E44E-99A4-3CFA1DB4C969}"/>
              </a:ext>
            </a:extLst>
          </p:cNvPr>
          <p:cNvSpPr>
            <a:spLocks noGrp="1" noChangeArrowheads="1"/>
          </p:cNvSpPr>
          <p:nvPr>
            <p:ph type="sldNum" sz="quarter" idx="12"/>
          </p:nvPr>
        </p:nvSpPr>
        <p:spPr>
          <a:ln/>
        </p:spPr>
        <p:txBody>
          <a:bodyPr/>
          <a:lstStyle>
            <a:lvl1pPr>
              <a:defRPr/>
            </a:lvl1pPr>
          </a:lstStyle>
          <a:p>
            <a:pPr>
              <a:defRPr/>
            </a:pPr>
            <a:fld id="{0466CC5A-97E2-8243-94C9-579597439B40}" type="slidenum">
              <a:rPr lang="en-US" altLang="en-US"/>
              <a:pPr>
                <a:defRPr/>
              </a:pPr>
              <a:t>‹#›</a:t>
            </a:fld>
            <a:endParaRPr lang="en-US" altLang="en-US"/>
          </a:p>
        </p:txBody>
      </p:sp>
    </p:spTree>
    <p:extLst>
      <p:ext uri="{BB962C8B-B14F-4D97-AF65-F5344CB8AC3E}">
        <p14:creationId xmlns:p14="http://schemas.microsoft.com/office/powerpoint/2010/main" val="894087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5B69B62-A7CA-1D49-B70F-243EEF932DC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F3E4D99-45AB-6548-9D58-9D0CE85011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A113D6C-F98A-7048-951C-74520C1FF347}"/>
              </a:ext>
            </a:extLst>
          </p:cNvPr>
          <p:cNvSpPr>
            <a:spLocks noGrp="1" noChangeArrowheads="1"/>
          </p:cNvSpPr>
          <p:nvPr>
            <p:ph type="sldNum" sz="quarter" idx="12"/>
          </p:nvPr>
        </p:nvSpPr>
        <p:spPr>
          <a:ln/>
        </p:spPr>
        <p:txBody>
          <a:bodyPr/>
          <a:lstStyle>
            <a:lvl1pPr>
              <a:defRPr/>
            </a:lvl1pPr>
          </a:lstStyle>
          <a:p>
            <a:pPr>
              <a:defRPr/>
            </a:pPr>
            <a:fld id="{9BF23823-DC15-E94C-8E5D-DDC5F2167094}" type="slidenum">
              <a:rPr lang="en-US" altLang="en-US"/>
              <a:pPr>
                <a:defRPr/>
              </a:pPr>
              <a:t>‹#›</a:t>
            </a:fld>
            <a:endParaRPr lang="en-US" altLang="en-US"/>
          </a:p>
        </p:txBody>
      </p:sp>
    </p:spTree>
    <p:extLst>
      <p:ext uri="{BB962C8B-B14F-4D97-AF65-F5344CB8AC3E}">
        <p14:creationId xmlns:p14="http://schemas.microsoft.com/office/powerpoint/2010/main" val="42152946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2B4AE6F-547A-FD4B-BCAB-F2CD1518C7C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B5BF32C-39FC-3540-B266-95CE38F3BB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A2937A5-3831-934E-9A3F-232E2D7CC35A}"/>
              </a:ext>
            </a:extLst>
          </p:cNvPr>
          <p:cNvSpPr>
            <a:spLocks noGrp="1" noChangeArrowheads="1"/>
          </p:cNvSpPr>
          <p:nvPr>
            <p:ph type="sldNum" sz="quarter" idx="12"/>
          </p:nvPr>
        </p:nvSpPr>
        <p:spPr>
          <a:ln/>
        </p:spPr>
        <p:txBody>
          <a:bodyPr/>
          <a:lstStyle>
            <a:lvl1pPr>
              <a:defRPr/>
            </a:lvl1pPr>
          </a:lstStyle>
          <a:p>
            <a:pPr>
              <a:defRPr/>
            </a:pPr>
            <a:fld id="{032A3095-2456-7140-9B71-BA976AE7B3C4}" type="slidenum">
              <a:rPr lang="en-US" altLang="en-US"/>
              <a:pPr>
                <a:defRPr/>
              </a:pPr>
              <a:t>‹#›</a:t>
            </a:fld>
            <a:endParaRPr lang="en-US" altLang="en-US"/>
          </a:p>
        </p:txBody>
      </p:sp>
    </p:spTree>
    <p:extLst>
      <p:ext uri="{BB962C8B-B14F-4D97-AF65-F5344CB8AC3E}">
        <p14:creationId xmlns:p14="http://schemas.microsoft.com/office/powerpoint/2010/main" val="34526146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6B43939-44A6-F547-A1C5-A571A8C5405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C43D5FE-331F-7249-998B-E564DA44CB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E3759CE-E3CD-474D-8092-8F0E60EDD21C}"/>
              </a:ext>
            </a:extLst>
          </p:cNvPr>
          <p:cNvSpPr>
            <a:spLocks noGrp="1" noChangeArrowheads="1"/>
          </p:cNvSpPr>
          <p:nvPr>
            <p:ph type="sldNum" sz="quarter" idx="12"/>
          </p:nvPr>
        </p:nvSpPr>
        <p:spPr>
          <a:ln/>
        </p:spPr>
        <p:txBody>
          <a:bodyPr/>
          <a:lstStyle>
            <a:lvl1pPr>
              <a:defRPr/>
            </a:lvl1pPr>
          </a:lstStyle>
          <a:p>
            <a:pPr>
              <a:defRPr/>
            </a:pPr>
            <a:fld id="{04EFB47F-183F-D94F-A6B7-7BD678E1F0A8}" type="slidenum">
              <a:rPr lang="en-US" altLang="en-US"/>
              <a:pPr>
                <a:defRPr/>
              </a:pPr>
              <a:t>‹#›</a:t>
            </a:fld>
            <a:endParaRPr lang="en-US" altLang="en-US"/>
          </a:p>
        </p:txBody>
      </p:sp>
    </p:spTree>
    <p:extLst>
      <p:ext uri="{BB962C8B-B14F-4D97-AF65-F5344CB8AC3E}">
        <p14:creationId xmlns:p14="http://schemas.microsoft.com/office/powerpoint/2010/main" val="2455156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645782"/>
          </a:xfrm>
          <a:prstGeom prst="rect">
            <a:avLst/>
          </a:prstGeom>
        </p:spPr>
        <p:txBody>
          <a:bodyPr vert="horz" lIns="91440" tIns="45720" rIns="91440" bIns="45720" rtlCol="0" anchor="ctr">
            <a:normAutofit/>
          </a:bodyPr>
          <a:lstStyle>
            <a:lvl1pPr algn="l">
              <a:defRPr sz="2800" b="1">
                <a:solidFill>
                  <a:srgbClr val="333F48"/>
                </a:solidFill>
              </a:defRPr>
            </a:lvl1pPr>
          </a:lstStyle>
          <a:p>
            <a:r>
              <a:rPr lang="en-US" dirty="0"/>
              <a:t>Click to edit Master title style</a:t>
            </a:r>
          </a:p>
        </p:txBody>
      </p:sp>
      <p:sp>
        <p:nvSpPr>
          <p:cNvPr id="7" name="Slide Number Placeholder 5"/>
          <p:cNvSpPr>
            <a:spLocks noGrp="1"/>
          </p:cNvSpPr>
          <p:nvPr>
            <p:ph type="sldNum" sz="quarter" idx="4"/>
          </p:nvPr>
        </p:nvSpPr>
        <p:spPr>
          <a:xfrm>
            <a:off x="6758815"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677F2739-1A6F-EA4E-8E42-27F363A9B3C9}" type="slidenum">
              <a:rPr lang="en-US" smtClean="0"/>
              <a:pPr/>
              <a:t>‹#›</a:t>
            </a:fld>
            <a:endParaRPr lang="en-US" dirty="0"/>
          </a:p>
        </p:txBody>
      </p:sp>
      <p:cxnSp>
        <p:nvCxnSpPr>
          <p:cNvPr id="11" name="Straight Connector 10"/>
          <p:cNvCxnSpPr/>
          <p:nvPr userDrawn="1"/>
        </p:nvCxnSpPr>
        <p:spPr bwMode="auto">
          <a:xfrm>
            <a:off x="304800" y="919757"/>
            <a:ext cx="8610600" cy="0"/>
          </a:xfrm>
          <a:prstGeom prst="line">
            <a:avLst/>
          </a:prstGeom>
          <a:solidFill>
            <a:schemeClr val="accent1"/>
          </a:solidFill>
          <a:ln w="22225" cap="flat" cmpd="sng" algn="ctr">
            <a:solidFill>
              <a:srgbClr val="333F48"/>
            </a:solidFill>
            <a:prstDash val="solid"/>
            <a:round/>
            <a:headEnd type="none" w="med" len="med"/>
            <a:tailEnd type="none" w="med" len="med"/>
          </a:ln>
          <a:effectLst/>
        </p:spPr>
      </p:cxnSp>
    </p:spTree>
    <p:extLst>
      <p:ext uri="{BB962C8B-B14F-4D97-AF65-F5344CB8AC3E}">
        <p14:creationId xmlns:p14="http://schemas.microsoft.com/office/powerpoint/2010/main" val="11770349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FDACB6C-57AA-ED46-8B39-DA12F58909C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FB56526-CE54-8849-90A0-FB73903D14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F98E352-3DE4-3542-BA22-70B2123DED1B}"/>
              </a:ext>
            </a:extLst>
          </p:cNvPr>
          <p:cNvSpPr>
            <a:spLocks noGrp="1" noChangeArrowheads="1"/>
          </p:cNvSpPr>
          <p:nvPr>
            <p:ph type="sldNum" sz="quarter" idx="12"/>
          </p:nvPr>
        </p:nvSpPr>
        <p:spPr>
          <a:ln/>
        </p:spPr>
        <p:txBody>
          <a:bodyPr/>
          <a:lstStyle>
            <a:lvl1pPr>
              <a:defRPr/>
            </a:lvl1pPr>
          </a:lstStyle>
          <a:p>
            <a:pPr>
              <a:defRPr/>
            </a:pPr>
            <a:fld id="{AD7B223A-CD77-E34C-B510-D81E886C36A4}" type="slidenum">
              <a:rPr lang="en-US" altLang="en-US"/>
              <a:pPr>
                <a:defRPr/>
              </a:pPr>
              <a:t>‹#›</a:t>
            </a:fld>
            <a:endParaRPr lang="en-US" altLang="en-US"/>
          </a:p>
        </p:txBody>
      </p:sp>
    </p:spTree>
    <p:extLst>
      <p:ext uri="{BB962C8B-B14F-4D97-AF65-F5344CB8AC3E}">
        <p14:creationId xmlns:p14="http://schemas.microsoft.com/office/powerpoint/2010/main" val="33968172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371600"/>
            <a:ext cx="20574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371600"/>
            <a:ext cx="60198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318CE95-CF0E-7B4E-ADB7-ACA37B6E147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01B0BB5-DE79-0E46-9436-443599428D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DF9EC8-786A-224F-86EA-A04C72E5A44D}"/>
              </a:ext>
            </a:extLst>
          </p:cNvPr>
          <p:cNvSpPr>
            <a:spLocks noGrp="1" noChangeArrowheads="1"/>
          </p:cNvSpPr>
          <p:nvPr>
            <p:ph type="sldNum" sz="quarter" idx="12"/>
          </p:nvPr>
        </p:nvSpPr>
        <p:spPr>
          <a:ln/>
        </p:spPr>
        <p:txBody>
          <a:bodyPr/>
          <a:lstStyle>
            <a:lvl1pPr>
              <a:defRPr/>
            </a:lvl1pPr>
          </a:lstStyle>
          <a:p>
            <a:pPr>
              <a:defRPr/>
            </a:pPr>
            <a:fld id="{AD5B88F3-1446-5B4E-B7C6-F96FBF561D15}" type="slidenum">
              <a:rPr lang="en-US" altLang="en-US"/>
              <a:pPr>
                <a:defRPr/>
              </a:pPr>
              <a:t>‹#›</a:t>
            </a:fld>
            <a:endParaRPr lang="en-US" altLang="en-US"/>
          </a:p>
        </p:txBody>
      </p:sp>
    </p:spTree>
    <p:extLst>
      <p:ext uri="{BB962C8B-B14F-4D97-AF65-F5344CB8AC3E}">
        <p14:creationId xmlns:p14="http://schemas.microsoft.com/office/powerpoint/2010/main" val="2584329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6758815"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677F2739-1A6F-EA4E-8E42-27F363A9B3C9}" type="slidenum">
              <a:rPr lang="en-US" smtClean="0"/>
              <a:pPr/>
              <a:t>‹#›</a:t>
            </a:fld>
            <a:endParaRPr lang="en-US" dirty="0"/>
          </a:p>
        </p:txBody>
      </p:sp>
    </p:spTree>
    <p:extLst>
      <p:ext uri="{BB962C8B-B14F-4D97-AF65-F5344CB8AC3E}">
        <p14:creationId xmlns:p14="http://schemas.microsoft.com/office/powerpoint/2010/main" val="3082962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10600" cy="533400"/>
          </a:xfrm>
        </p:spPr>
        <p:txBody>
          <a:bodyPr/>
          <a:lstStyle>
            <a:lvl1pPr algn="l">
              <a:defRPr sz="280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a:xfrm>
            <a:off x="304800" y="1143000"/>
            <a:ext cx="8610600" cy="4953000"/>
          </a:xfrm>
        </p:spPr>
        <p:txBody>
          <a:bodyPr/>
          <a:lstStyle>
            <a:lvl1pPr marL="342900" indent="-342900">
              <a:buFont typeface="Wingdings" charset="2"/>
              <a:buChar char="§"/>
              <a:defRPr sz="2600">
                <a:solidFill>
                  <a:schemeClr val="tx1">
                    <a:lumMod val="75000"/>
                    <a:lumOff val="25000"/>
                  </a:schemeClr>
                </a:solidFill>
              </a:defRPr>
            </a:lvl1pPr>
            <a:lvl2pPr marL="742950" indent="-285750">
              <a:buFont typeface="Wingdings" charset="2"/>
              <a:buChar char="§"/>
              <a:defRPr sz="2400">
                <a:solidFill>
                  <a:schemeClr val="tx1">
                    <a:lumMod val="75000"/>
                    <a:lumOff val="25000"/>
                  </a:schemeClr>
                </a:solidFill>
              </a:defRPr>
            </a:lvl2pPr>
            <a:lvl3pPr marL="1143000" indent="-228600">
              <a:buFont typeface="Wingdings" charset="2"/>
              <a:buChar char="§"/>
              <a:defRPr sz="2200">
                <a:solidFill>
                  <a:schemeClr val="tx1">
                    <a:lumMod val="75000"/>
                    <a:lumOff val="25000"/>
                  </a:schemeClr>
                </a:solidFill>
              </a:defRPr>
            </a:lvl3pPr>
            <a:lvl4pPr marL="1600200" indent="-228600">
              <a:buFont typeface="Wingdings" charset="2"/>
              <a:buChar char="§"/>
              <a:defRPr>
                <a:solidFill>
                  <a:schemeClr val="tx1">
                    <a:lumMod val="75000"/>
                    <a:lumOff val="25000"/>
                  </a:schemeClr>
                </a:solidFill>
              </a:defRPr>
            </a:lvl4pPr>
            <a:lvl5pPr marL="2057400" indent="-228600">
              <a:buFont typeface="Wingdings" charset="2"/>
              <a:buChar cha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sldNum" sz="quarter" idx="12"/>
          </p:nvPr>
        </p:nvSpPr>
        <p:spPr>
          <a:xfrm>
            <a:off x="8763000" y="6553200"/>
            <a:ext cx="533400" cy="381000"/>
          </a:xfrm>
          <a:prstGeom prst="rect">
            <a:avLst/>
          </a:prstGeom>
          <a:ln/>
        </p:spPr>
        <p:txBody>
          <a:bodyPr/>
          <a:lstStyle>
            <a:lvl1pPr>
              <a:defRPr sz="1400">
                <a:solidFill>
                  <a:schemeClr val="bg1"/>
                </a:solidFill>
              </a:defRPr>
            </a:lvl1pPr>
          </a:lstStyle>
          <a:p>
            <a:fld id="{2E755760-801E-B94C-BD4D-729510EB6590}" type="slidenum">
              <a:rPr lang="en-US" smtClean="0"/>
              <a:pPr/>
              <a:t>‹#›</a:t>
            </a:fld>
            <a:endParaRPr lang="en-US" dirty="0"/>
          </a:p>
        </p:txBody>
      </p:sp>
      <p:cxnSp>
        <p:nvCxnSpPr>
          <p:cNvPr id="8" name="Straight Connector 7"/>
          <p:cNvCxnSpPr/>
          <p:nvPr userDrawn="1"/>
        </p:nvCxnSpPr>
        <p:spPr bwMode="auto">
          <a:xfrm>
            <a:off x="304800" y="838200"/>
            <a:ext cx="8610600" cy="0"/>
          </a:xfrm>
          <a:prstGeom prst="line">
            <a:avLst/>
          </a:prstGeom>
          <a:solidFill>
            <a:schemeClr val="accent1"/>
          </a:solidFill>
          <a:ln w="22225" cap="flat" cmpd="sng" algn="ctr">
            <a:solidFill>
              <a:srgbClr val="1D5A6A"/>
            </a:solidFill>
            <a:prstDash val="solid"/>
            <a:round/>
            <a:headEnd type="none" w="med" len="med"/>
            <a:tailEnd type="none" w="med" len="med"/>
          </a:ln>
          <a:effectLst>
            <a:outerShdw blurRad="50800" dist="38100" dir="2700000" algn="tl" rotWithShape="0">
              <a:srgbClr val="000000">
                <a:alpha val="43000"/>
              </a:srgbClr>
            </a:outerShdw>
          </a:effectLst>
        </p:spPr>
      </p:cxnSp>
    </p:spTree>
    <p:extLst>
      <p:ext uri="{BB962C8B-B14F-4D97-AF65-F5344CB8AC3E}">
        <p14:creationId xmlns:p14="http://schemas.microsoft.com/office/powerpoint/2010/main" val="2146744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fld id="{59B2CF81-4221-8542-8B8D-420EFAB753F0}" type="datetimeFigureOut">
              <a:rPr lang="en-US" smtClean="0"/>
              <a:t>6/19/19</a:t>
            </a:fld>
            <a:endParaRPr lang="en-US"/>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endParaRPr lang="en-US"/>
          </a:p>
        </p:txBody>
      </p:sp>
      <p:sp>
        <p:nvSpPr>
          <p:cNvPr id="5" name="Slide Number Placeholder 4"/>
          <p:cNvSpPr>
            <a:spLocks noGrp="1"/>
          </p:cNvSpPr>
          <p:nvPr>
            <p:ph type="sldNum" sz="quarter" idx="12"/>
          </p:nvPr>
        </p:nvSpPr>
        <p:spPr/>
        <p:txBody>
          <a:bodyPr/>
          <a:lstStyle/>
          <a:p>
            <a:fld id="{A94AA4D2-B118-7149-BE5C-1886AB92E6C9}" type="slidenum">
              <a:rPr lang="en-US" smtClean="0"/>
              <a:t>‹#›</a:t>
            </a:fld>
            <a:endParaRPr lang="en-US"/>
          </a:p>
        </p:txBody>
      </p:sp>
    </p:spTree>
    <p:extLst>
      <p:ext uri="{BB962C8B-B14F-4D97-AF65-F5344CB8AC3E}">
        <p14:creationId xmlns:p14="http://schemas.microsoft.com/office/powerpoint/2010/main" val="3709028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Basic Slide">
    <p:spTree>
      <p:nvGrpSpPr>
        <p:cNvPr id="1" name=""/>
        <p:cNvGrpSpPr/>
        <p:nvPr/>
      </p:nvGrpSpPr>
      <p:grpSpPr>
        <a:xfrm>
          <a:off x="0" y="0"/>
          <a:ext cx="0" cy="0"/>
          <a:chOff x="0" y="0"/>
          <a:chExt cx="0" cy="0"/>
        </a:xfrm>
      </p:grpSpPr>
      <p:sp>
        <p:nvSpPr>
          <p:cNvPr id="9" name="Text Placeholder 2"/>
          <p:cNvSpPr>
            <a:spLocks noGrp="1"/>
          </p:cNvSpPr>
          <p:nvPr>
            <p:ph idx="1"/>
          </p:nvPr>
        </p:nvSpPr>
        <p:spPr>
          <a:xfrm>
            <a:off x="457200" y="1293248"/>
            <a:ext cx="8229600" cy="4832915"/>
          </a:xfrm>
          <a:prstGeom prst="rect">
            <a:avLst/>
          </a:prstGeom>
        </p:spPr>
        <p:txBody>
          <a:bodyPr vert="horz" lIns="91440" tIns="45720" rIns="91440" bIns="45720" rtlCol="0">
            <a:normAutofit/>
          </a:bodyPr>
          <a:lstStyle>
            <a:lvl2pPr>
              <a:defRPr>
                <a:solidFill>
                  <a:srgbClr val="333F48"/>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itle Placeholder 1"/>
          <p:cNvSpPr>
            <a:spLocks noGrp="1"/>
          </p:cNvSpPr>
          <p:nvPr>
            <p:ph type="title"/>
          </p:nvPr>
        </p:nvSpPr>
        <p:spPr>
          <a:xfrm>
            <a:off x="457200" y="274638"/>
            <a:ext cx="8229600" cy="645782"/>
          </a:xfrm>
          <a:prstGeom prst="rect">
            <a:avLst/>
          </a:prstGeom>
        </p:spPr>
        <p:txBody>
          <a:bodyPr vert="horz" lIns="91440" tIns="45720" rIns="91440" bIns="45720" rtlCol="0" anchor="ctr">
            <a:normAutofit/>
          </a:bodyPr>
          <a:lstStyle>
            <a:lvl1pPr algn="l">
              <a:defRPr sz="2800" b="1">
                <a:solidFill>
                  <a:srgbClr val="333F48"/>
                </a:solidFill>
              </a:defRPr>
            </a:lvl1pPr>
          </a:lstStyle>
          <a:p>
            <a:r>
              <a:rPr lang="en-US"/>
              <a:t>Click to edit Master title style</a:t>
            </a:r>
            <a:endParaRPr lang="en-US" dirty="0"/>
          </a:p>
        </p:txBody>
      </p:sp>
      <p:cxnSp>
        <p:nvCxnSpPr>
          <p:cNvPr id="22" name="Straight Connector 21"/>
          <p:cNvCxnSpPr/>
          <p:nvPr/>
        </p:nvCxnSpPr>
        <p:spPr bwMode="auto">
          <a:xfrm>
            <a:off x="304800" y="919757"/>
            <a:ext cx="8610600" cy="0"/>
          </a:xfrm>
          <a:prstGeom prst="line">
            <a:avLst/>
          </a:prstGeom>
          <a:solidFill>
            <a:schemeClr val="accent1"/>
          </a:solidFill>
          <a:ln w="22225" cap="flat" cmpd="sng" algn="ctr">
            <a:solidFill>
              <a:srgbClr val="333F48"/>
            </a:solidFill>
            <a:prstDash val="solid"/>
            <a:round/>
            <a:headEnd type="none" w="med" len="med"/>
            <a:tailEnd type="none" w="med" len="med"/>
          </a:ln>
          <a:effectLst/>
        </p:spPr>
      </p:cxnSp>
      <p:sp>
        <p:nvSpPr>
          <p:cNvPr id="11" name="Slide Number Placeholder 5">
            <a:extLst>
              <a:ext uri="{FF2B5EF4-FFF2-40B4-BE49-F238E27FC236}">
                <a16:creationId xmlns:a16="http://schemas.microsoft.com/office/drawing/2014/main" id="{D71ECA5C-5BB1-6C4D-B2E3-2FD41394328F}"/>
              </a:ext>
            </a:extLst>
          </p:cNvPr>
          <p:cNvSpPr txBox="1">
            <a:spLocks/>
          </p:cNvSpPr>
          <p:nvPr/>
        </p:nvSpPr>
        <p:spPr>
          <a:xfrm>
            <a:off x="6781800" y="6316428"/>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Century Gothi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7F2739-1A6F-EA4E-8E42-27F363A9B3C9}" type="slidenum">
              <a:rPr lang="en-US" smtClean="0">
                <a:latin typeface="+mn-lt"/>
              </a:rPr>
              <a:pPr/>
              <a:t>‹#›</a:t>
            </a:fld>
            <a:endParaRPr lang="en-US" dirty="0">
              <a:latin typeface="+mn-lt"/>
            </a:endParaRPr>
          </a:p>
        </p:txBody>
      </p:sp>
      <p:cxnSp>
        <p:nvCxnSpPr>
          <p:cNvPr id="6" name="Straight Connector 5">
            <a:extLst>
              <a:ext uri="{FF2B5EF4-FFF2-40B4-BE49-F238E27FC236}">
                <a16:creationId xmlns:a16="http://schemas.microsoft.com/office/drawing/2014/main" id="{709DCE2A-AF98-FB46-9B32-5DE8D463B01F}"/>
              </a:ext>
            </a:extLst>
          </p:cNvPr>
          <p:cNvCxnSpPr/>
          <p:nvPr userDrawn="1"/>
        </p:nvCxnSpPr>
        <p:spPr bwMode="auto">
          <a:xfrm>
            <a:off x="304800" y="919757"/>
            <a:ext cx="8610600" cy="0"/>
          </a:xfrm>
          <a:prstGeom prst="line">
            <a:avLst/>
          </a:prstGeom>
          <a:solidFill>
            <a:schemeClr val="accent1"/>
          </a:solidFill>
          <a:ln w="22225" cap="flat" cmpd="sng" algn="ctr">
            <a:solidFill>
              <a:srgbClr val="333F48"/>
            </a:solidFill>
            <a:prstDash val="solid"/>
            <a:round/>
            <a:headEnd type="none" w="med" len="med"/>
            <a:tailEnd type="none" w="med" len="med"/>
          </a:ln>
          <a:effectLst/>
        </p:spPr>
      </p:cxnSp>
      <p:sp>
        <p:nvSpPr>
          <p:cNvPr id="7" name="Slide Number Placeholder 5">
            <a:extLst>
              <a:ext uri="{FF2B5EF4-FFF2-40B4-BE49-F238E27FC236}">
                <a16:creationId xmlns:a16="http://schemas.microsoft.com/office/drawing/2014/main" id="{3737F0E4-ABD4-AC48-8617-119B48AB7E07}"/>
              </a:ext>
            </a:extLst>
          </p:cNvPr>
          <p:cNvSpPr txBox="1">
            <a:spLocks/>
          </p:cNvSpPr>
          <p:nvPr userDrawn="1"/>
        </p:nvSpPr>
        <p:spPr>
          <a:xfrm>
            <a:off x="6781800" y="6316428"/>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Century Gothi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7F2739-1A6F-EA4E-8E42-27F363A9B3C9}" type="slidenum">
              <a:rPr lang="en-US" smtClean="0">
                <a:latin typeface="+mn-lt"/>
              </a:rPr>
              <a:pPr/>
              <a:t>‹#›</a:t>
            </a:fld>
            <a:endParaRPr lang="en-US" dirty="0">
              <a:latin typeface="+mn-lt"/>
            </a:endParaRPr>
          </a:p>
        </p:txBody>
      </p:sp>
    </p:spTree>
    <p:extLst>
      <p:ext uri="{BB962C8B-B14F-4D97-AF65-F5344CB8AC3E}">
        <p14:creationId xmlns:p14="http://schemas.microsoft.com/office/powerpoint/2010/main" val="2267832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B2CF81-4221-8542-8B8D-420EFAB753F0}" type="datetimeFigureOut">
              <a:rPr lang="en-US" smtClean="0"/>
              <a:t>6/19/19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4AA4D2-B118-7149-BE5C-1886AB92E6C9}" type="slidenum">
              <a:rPr lang="en-US" smtClean="0"/>
              <a:t>‹#›</a:t>
            </a:fld>
            <a:endParaRPr lang="en-US"/>
          </a:p>
        </p:txBody>
      </p:sp>
    </p:spTree>
    <p:extLst>
      <p:ext uri="{BB962C8B-B14F-4D97-AF65-F5344CB8AC3E}">
        <p14:creationId xmlns:p14="http://schemas.microsoft.com/office/powerpoint/2010/main" val="1541038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w/layere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228600"/>
            <a:ext cx="8610600" cy="533400"/>
          </a:xfrm>
        </p:spPr>
        <p:txBody>
          <a:bodyPr/>
          <a:lstStyle>
            <a:lvl1pPr algn="l">
              <a:defRPr sz="2800"/>
            </a:lvl1pPr>
          </a:lstStyle>
          <a:p>
            <a:r>
              <a:rPr lang="en-US" dirty="0"/>
              <a:t>Click to add title text</a:t>
            </a:r>
          </a:p>
        </p:txBody>
      </p:sp>
      <p:sp>
        <p:nvSpPr>
          <p:cNvPr id="3" name="Content Placeholder 2"/>
          <p:cNvSpPr>
            <a:spLocks noGrp="1"/>
          </p:cNvSpPr>
          <p:nvPr>
            <p:ph idx="1"/>
          </p:nvPr>
        </p:nvSpPr>
        <p:spPr>
          <a:xfrm>
            <a:off x="304800" y="1524000"/>
            <a:ext cx="8610600" cy="4572000"/>
          </a:xfrm>
        </p:spPr>
        <p:txBody>
          <a:bodyPr/>
          <a:lstStyle>
            <a:lvl1pPr marL="0" indent="0">
              <a:buFontTx/>
              <a:buNone/>
              <a:defRPr sz="2400">
                <a:solidFill>
                  <a:schemeClr val="tx1"/>
                </a:solidFill>
              </a:defRPr>
            </a:lvl1pPr>
            <a:lvl2pPr marL="742950" indent="-285750">
              <a:buFont typeface="Arial"/>
              <a:buChar char="•"/>
              <a:defRPr sz="2200" baseline="0">
                <a:solidFill>
                  <a:schemeClr val="tx1"/>
                </a:solidFill>
              </a:defRPr>
            </a:lvl2pPr>
            <a:lvl3pPr marL="1544638" indent="-342900">
              <a:buFont typeface="Arial"/>
              <a:buChar char="•"/>
              <a:defRPr sz="2000" i="1">
                <a:solidFill>
                  <a:schemeClr val="tx1"/>
                </a:solidFill>
              </a:defRPr>
            </a:lvl3pPr>
            <a:lvl4pPr marL="1600200" indent="-228600">
              <a:buFont typeface="Wingdings" charset="2"/>
              <a:buChar char="§"/>
              <a:defRPr/>
            </a:lvl4pPr>
            <a:lvl5pPr marL="2057400" indent="-228600">
              <a:buFont typeface="Wingdings" charset="2"/>
              <a:buChar char="§"/>
              <a:defRPr/>
            </a:lvl5pPr>
          </a:lstStyle>
          <a:p>
            <a:r>
              <a:rPr lang="en-US" dirty="0"/>
              <a:t>Click to edit</a:t>
            </a:r>
          </a:p>
          <a:p>
            <a:pPr lvl="1"/>
            <a:r>
              <a:rPr lang="en-US" dirty="0"/>
              <a:t>This is the second line</a:t>
            </a:r>
          </a:p>
          <a:p>
            <a:pPr lvl="2"/>
            <a:r>
              <a:rPr lang="en-US" dirty="0"/>
              <a:t>This is the third line</a:t>
            </a:r>
          </a:p>
        </p:txBody>
      </p:sp>
      <p:cxnSp>
        <p:nvCxnSpPr>
          <p:cNvPr id="8" name="Straight Connector 7"/>
          <p:cNvCxnSpPr/>
          <p:nvPr userDrawn="1"/>
        </p:nvCxnSpPr>
        <p:spPr bwMode="auto">
          <a:xfrm>
            <a:off x="304800" y="838200"/>
            <a:ext cx="8610600" cy="0"/>
          </a:xfrm>
          <a:prstGeom prst="line">
            <a:avLst/>
          </a:prstGeom>
          <a:solidFill>
            <a:schemeClr val="accent1"/>
          </a:solidFill>
          <a:ln w="22225" cap="flat" cmpd="sng" algn="ctr">
            <a:solidFill>
              <a:srgbClr val="000090"/>
            </a:solidFill>
            <a:prstDash val="solid"/>
            <a:round/>
            <a:headEnd type="none" w="med" len="med"/>
            <a:tailEnd type="none" w="med" len="med"/>
          </a:ln>
          <a:effectLst>
            <a:outerShdw blurRad="50800" dist="38100" dir="2700000" algn="tl" rotWithShape="0">
              <a:srgbClr val="000000">
                <a:alpha val="43000"/>
              </a:srgbClr>
            </a:outerShdw>
          </a:effectLst>
        </p:spPr>
      </p:cxnSp>
      <p:sp>
        <p:nvSpPr>
          <p:cNvPr id="15" name="Text Placeholder 14"/>
          <p:cNvSpPr>
            <a:spLocks noGrp="1"/>
          </p:cNvSpPr>
          <p:nvPr>
            <p:ph type="body" sz="quarter" idx="10" hasCustomPrompt="1"/>
          </p:nvPr>
        </p:nvSpPr>
        <p:spPr>
          <a:xfrm>
            <a:off x="304800" y="838200"/>
            <a:ext cx="8610600" cy="533400"/>
          </a:xfrm>
        </p:spPr>
        <p:txBody>
          <a:bodyPr/>
          <a:lstStyle>
            <a:lvl1pPr marL="0" indent="0">
              <a:buFontTx/>
              <a:buNone/>
              <a:defRPr sz="2200" baseline="0">
                <a:solidFill>
                  <a:srgbClr val="800000"/>
                </a:solidFill>
              </a:defRPr>
            </a:lvl1pPr>
          </a:lstStyle>
          <a:p>
            <a:pPr lvl="0"/>
            <a:r>
              <a:rPr lang="en-US" dirty="0"/>
              <a:t>Click to edit subtitle text</a:t>
            </a:r>
          </a:p>
        </p:txBody>
      </p:sp>
      <p:sp>
        <p:nvSpPr>
          <p:cNvPr id="6" name="Rectangle 6"/>
          <p:cNvSpPr>
            <a:spLocks noGrp="1" noChangeArrowheads="1"/>
          </p:cNvSpPr>
          <p:nvPr>
            <p:ph type="sldNum" sz="quarter" idx="4"/>
          </p:nvPr>
        </p:nvSpPr>
        <p:spPr bwMode="auto">
          <a:xfrm>
            <a:off x="8499231" y="6508762"/>
            <a:ext cx="4572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b="0">
                <a:solidFill>
                  <a:srgbClr val="D9D9D9"/>
                </a:solidFill>
              </a:defRPr>
            </a:lvl1pPr>
          </a:lstStyle>
          <a:p>
            <a:fld id="{6EF36E0C-29D7-3046-B978-7B10A2E0CECE}" type="slidenum">
              <a:rPr lang="en-US" smtClean="0"/>
              <a:pPr/>
              <a:t>‹#›</a:t>
            </a:fld>
            <a:endParaRPr lang="en-US" dirty="0"/>
          </a:p>
        </p:txBody>
      </p:sp>
    </p:spTree>
    <p:extLst>
      <p:ext uri="{BB962C8B-B14F-4D97-AF65-F5344CB8AC3E}">
        <p14:creationId xmlns:p14="http://schemas.microsoft.com/office/powerpoint/2010/main" val="3916322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830393" y="1588342"/>
            <a:ext cx="745763" cy="61101"/>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 name="Google Shape;21;p3"/>
          <p:cNvSpPr txBox="1">
            <a:spLocks noGrp="1"/>
          </p:cNvSpPr>
          <p:nvPr>
            <p:ph type="title"/>
          </p:nvPr>
        </p:nvSpPr>
        <p:spPr>
          <a:xfrm>
            <a:off x="729450" y="1763267"/>
            <a:ext cx="7688400" cy="20248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r>
              <a:rPr lang="en-US"/>
              <a:t>Click to edit Master title style</a:t>
            </a:r>
            <a:endParaRPr/>
          </a:p>
        </p:txBody>
      </p:sp>
      <p:sp>
        <p:nvSpPr>
          <p:cNvPr id="22" name="Google Shape;22;p3"/>
          <p:cNvSpPr txBox="1">
            <a:spLocks noGrp="1"/>
          </p:cNvSpPr>
          <p:nvPr>
            <p:ph type="sldNum" idx="12"/>
          </p:nvPr>
        </p:nvSpPr>
        <p:spPr>
          <a:xfrm>
            <a:off x="8536302" y="6333135"/>
            <a:ext cx="5487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97572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jpe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74672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677F2739-1A6F-EA4E-8E42-27F363A9B3C9}" type="slidenum">
              <a:rPr lang="en-US" smtClean="0"/>
              <a:pPr/>
              <a:t>‹#›</a:t>
            </a:fld>
            <a:endParaRPr lang="en-US" dirty="0"/>
          </a:p>
        </p:txBody>
      </p:sp>
    </p:spTree>
    <p:extLst>
      <p:ext uri="{BB962C8B-B14F-4D97-AF65-F5344CB8AC3E}">
        <p14:creationId xmlns:p14="http://schemas.microsoft.com/office/powerpoint/2010/main" val="1580414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457200" rtl="0" eaLnBrk="1" latinLnBrk="0" hangingPunct="1">
        <a:spcBef>
          <a:spcPct val="0"/>
        </a:spcBef>
        <a:buNone/>
        <a:defRPr sz="3600" b="1" i="0" kern="1200">
          <a:solidFill>
            <a:srgbClr val="333F48"/>
          </a:solidFill>
          <a:latin typeface="+mj-lt"/>
          <a:ea typeface="+mj-ea"/>
          <a:cs typeface="+mj-cs"/>
        </a:defRPr>
      </a:lvl1pPr>
    </p:titleStyle>
    <p:bodyStyle>
      <a:lvl1pPr marL="342900" indent="-342900" algn="l" defTabSz="457200" rtl="0" eaLnBrk="1" latinLnBrk="0" hangingPunct="1">
        <a:spcBef>
          <a:spcPct val="20000"/>
        </a:spcBef>
        <a:buFont typeface="Arial"/>
        <a:buChar char="•"/>
        <a:defRPr sz="2800" kern="1200">
          <a:solidFill>
            <a:srgbClr val="333F48"/>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333F4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333F4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333F4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41B4DA2-4B41-2440-B7B5-CF8127B66B0D}"/>
              </a:ext>
            </a:extLst>
          </p:cNvPr>
          <p:cNvSpPr>
            <a:spLocks noGrp="1" noChangeArrowheads="1"/>
          </p:cNvSpPr>
          <p:nvPr>
            <p:ph type="title"/>
          </p:nvPr>
        </p:nvSpPr>
        <p:spPr bwMode="auto">
          <a:xfrm>
            <a:off x="457200" y="13716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D96915F-C9C7-0740-8407-7DD82C24C212}"/>
              </a:ext>
            </a:extLst>
          </p:cNvPr>
          <p:cNvSpPr>
            <a:spLocks noGrp="1" noChangeArrowheads="1"/>
          </p:cNvSpPr>
          <p:nvPr>
            <p:ph type="body" idx="1"/>
          </p:nvPr>
        </p:nvSpPr>
        <p:spPr bwMode="auto">
          <a:xfrm>
            <a:off x="457200" y="2362200"/>
            <a:ext cx="82296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FC8F390-1B7D-8943-B207-424B80F10F0D}"/>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400" b="0">
                <a:solidFill>
                  <a:schemeClr val="bg2"/>
                </a:solidFill>
                <a:latin typeface="Arial" charset="0"/>
                <a:ea typeface="ＭＳ Ｐゴシック" charset="0"/>
                <a:cs typeface="+mn-cs"/>
              </a:defRPr>
            </a:lvl1pPr>
          </a:lstStyle>
          <a:p>
            <a:pPr>
              <a:defRPr/>
            </a:pPr>
            <a:endParaRPr lang="en-US"/>
          </a:p>
        </p:txBody>
      </p:sp>
      <p:sp>
        <p:nvSpPr>
          <p:cNvPr id="1029" name="Rectangle 5">
            <a:extLst>
              <a:ext uri="{FF2B5EF4-FFF2-40B4-BE49-F238E27FC236}">
                <a16:creationId xmlns:a16="http://schemas.microsoft.com/office/drawing/2014/main" id="{10CFE62F-B39F-5B48-B92B-AB47CB394015}"/>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eaLnBrk="1" hangingPunct="1">
              <a:defRPr sz="1400" b="0">
                <a:solidFill>
                  <a:schemeClr val="bg2"/>
                </a:solidFill>
                <a:latin typeface="Arial" charset="0"/>
                <a:ea typeface="ＭＳ Ｐゴシック" charset="0"/>
                <a:cs typeface="+mn-cs"/>
              </a:defRPr>
            </a:lvl1pPr>
          </a:lstStyle>
          <a:p>
            <a:pPr>
              <a:defRPr/>
            </a:pPr>
            <a:endParaRPr lang="en-US"/>
          </a:p>
        </p:txBody>
      </p:sp>
      <p:sp>
        <p:nvSpPr>
          <p:cNvPr id="1030" name="Rectangle 6">
            <a:extLst>
              <a:ext uri="{FF2B5EF4-FFF2-40B4-BE49-F238E27FC236}">
                <a16:creationId xmlns:a16="http://schemas.microsoft.com/office/drawing/2014/main" id="{B3B68861-686C-A24E-98FB-BBC8A7206958}"/>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400" b="0">
                <a:solidFill>
                  <a:schemeClr val="bg2"/>
                </a:solidFill>
                <a:latin typeface="Arial" charset="0"/>
                <a:ea typeface="ＭＳ Ｐゴシック" charset="-128"/>
              </a:defRPr>
            </a:lvl1pPr>
          </a:lstStyle>
          <a:p>
            <a:pPr>
              <a:defRPr/>
            </a:pPr>
            <a:fld id="{DB71A2CE-429E-6B4C-B998-D8576FD07718}" type="slidenum">
              <a:rPr lang="en-US" altLang="en-US"/>
              <a:pPr>
                <a:defRPr/>
              </a:pPr>
              <a:t>‹#›</a:t>
            </a:fld>
            <a:endParaRPr lang="en-US" altLang="en-US"/>
          </a:p>
        </p:txBody>
      </p:sp>
      <p:pic>
        <p:nvPicPr>
          <p:cNvPr id="1031" name="Picture 35" descr="CSUWordmarkWorkingforCA.jpg                                    00052529Macintosh HD                   BCA56E57:">
            <a:extLst>
              <a:ext uri="{FF2B5EF4-FFF2-40B4-BE49-F238E27FC236}">
                <a16:creationId xmlns:a16="http://schemas.microsoft.com/office/drawing/2014/main" id="{215550FB-DC1D-A243-B8F8-262BC4722742}"/>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28600" y="304800"/>
            <a:ext cx="3657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36">
            <a:extLst>
              <a:ext uri="{FF2B5EF4-FFF2-40B4-BE49-F238E27FC236}">
                <a16:creationId xmlns:a16="http://schemas.microsoft.com/office/drawing/2014/main" id="{AC5BA6D1-C49D-F549-A740-C5DC7B05699C}"/>
              </a:ext>
            </a:extLst>
          </p:cNvPr>
          <p:cNvSpPr>
            <a:spLocks noChangeArrowheads="1"/>
          </p:cNvSpPr>
          <p:nvPr userDrawn="1"/>
        </p:nvSpPr>
        <p:spPr bwMode="auto">
          <a:xfrm>
            <a:off x="0" y="0"/>
            <a:ext cx="9144000" cy="76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pPr algn="ctr" eaLnBrk="1" hangingPunct="1">
              <a:defRPr/>
            </a:pPr>
            <a:endParaRPr lang="en-US" altLang="en-US" b="0">
              <a:solidFill>
                <a:schemeClr val="tx2"/>
              </a:solidFill>
            </a:endParaRPr>
          </a:p>
        </p:txBody>
      </p:sp>
      <p:sp>
        <p:nvSpPr>
          <p:cNvPr id="1033" name="Line 37">
            <a:extLst>
              <a:ext uri="{FF2B5EF4-FFF2-40B4-BE49-F238E27FC236}">
                <a16:creationId xmlns:a16="http://schemas.microsoft.com/office/drawing/2014/main" id="{48856C0B-4A37-3E46-9F97-4303C9FB120F}"/>
              </a:ext>
            </a:extLst>
          </p:cNvPr>
          <p:cNvSpPr>
            <a:spLocks noChangeShapeType="1"/>
          </p:cNvSpPr>
          <p:nvPr userDrawn="1"/>
        </p:nvSpPr>
        <p:spPr bwMode="auto">
          <a:xfrm>
            <a:off x="0" y="1066800"/>
            <a:ext cx="9144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4279644841"/>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l" rtl="0" eaLnBrk="0" fontAlgn="base" hangingPunct="0">
        <a:spcBef>
          <a:spcPct val="0"/>
        </a:spcBef>
        <a:spcAft>
          <a:spcPct val="0"/>
        </a:spcAft>
        <a:defRPr sz="3200" b="1">
          <a:solidFill>
            <a:schemeClr val="tx2"/>
          </a:solidFill>
          <a:latin typeface="+mj-lt"/>
          <a:ea typeface="+mj-ea"/>
          <a:cs typeface="ＭＳ Ｐゴシック" charset="0"/>
        </a:defRPr>
      </a:lvl1pPr>
      <a:lvl2pPr algn="l" rtl="0" eaLnBrk="0" fontAlgn="base" hangingPunct="0">
        <a:spcBef>
          <a:spcPct val="0"/>
        </a:spcBef>
        <a:spcAft>
          <a:spcPct val="0"/>
        </a:spcAft>
        <a:defRPr sz="32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32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32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3200" b="1">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200" b="1">
          <a:solidFill>
            <a:schemeClr val="tx2"/>
          </a:solidFill>
          <a:latin typeface="Arial" charset="0"/>
          <a:ea typeface="ＭＳ Ｐゴシック" charset="0"/>
        </a:defRPr>
      </a:lvl6pPr>
      <a:lvl7pPr marL="914400" algn="l" rtl="0" fontAlgn="base">
        <a:spcBef>
          <a:spcPct val="0"/>
        </a:spcBef>
        <a:spcAft>
          <a:spcPct val="0"/>
        </a:spcAft>
        <a:defRPr sz="3200" b="1">
          <a:solidFill>
            <a:schemeClr val="tx2"/>
          </a:solidFill>
          <a:latin typeface="Arial" charset="0"/>
          <a:ea typeface="ＭＳ Ｐゴシック" charset="0"/>
        </a:defRPr>
      </a:lvl7pPr>
      <a:lvl8pPr marL="1371600" algn="l" rtl="0" fontAlgn="base">
        <a:spcBef>
          <a:spcPct val="0"/>
        </a:spcBef>
        <a:spcAft>
          <a:spcPct val="0"/>
        </a:spcAft>
        <a:defRPr sz="3200" b="1">
          <a:solidFill>
            <a:schemeClr val="tx2"/>
          </a:solidFill>
          <a:latin typeface="Arial" charset="0"/>
          <a:ea typeface="ＭＳ Ｐゴシック" charset="0"/>
        </a:defRPr>
      </a:lvl8pPr>
      <a:lvl9pPr marL="1828800" algn="l" rtl="0" fontAlgn="base">
        <a:spcBef>
          <a:spcPct val="0"/>
        </a:spcBef>
        <a:spcAft>
          <a:spcPct val="0"/>
        </a:spcAft>
        <a:defRPr sz="3200" b="1">
          <a:solidFill>
            <a:schemeClr val="tx2"/>
          </a:solidFill>
          <a:latin typeface="Arial" charset="0"/>
          <a:ea typeface="ＭＳ Ｐゴシック" charset="0"/>
        </a:defRPr>
      </a:lvl9pPr>
    </p:titleStyle>
    <p:bodyStyle>
      <a:lvl1pPr marL="234950" indent="-234950" algn="l" rtl="0" eaLnBrk="0" fontAlgn="base" hangingPunct="0">
        <a:spcBef>
          <a:spcPct val="20000"/>
        </a:spcBef>
        <a:spcAft>
          <a:spcPct val="0"/>
        </a:spcAft>
        <a:buClr>
          <a:schemeClr val="tx2"/>
        </a:buClr>
        <a:buFont typeface="Wingdings" pitchFamily="2" charset="2"/>
        <a:buChar char="§"/>
        <a:defRPr sz="2800">
          <a:solidFill>
            <a:schemeClr val="bg2"/>
          </a:solidFill>
          <a:latin typeface="+mn-lt"/>
          <a:ea typeface="+mn-ea"/>
          <a:cs typeface="ＭＳ Ｐゴシック" charset="0"/>
        </a:defRPr>
      </a:lvl1pPr>
      <a:lvl2pPr marL="742950" indent="-285750" algn="l" rtl="0" eaLnBrk="0" fontAlgn="base" hangingPunct="0">
        <a:spcBef>
          <a:spcPct val="20000"/>
        </a:spcBef>
        <a:spcAft>
          <a:spcPct val="0"/>
        </a:spcAft>
        <a:buClr>
          <a:schemeClr val="accent1"/>
        </a:buClr>
        <a:buChar char="–"/>
        <a:defRPr sz="2600">
          <a:solidFill>
            <a:schemeClr val="bg2"/>
          </a:solidFill>
          <a:latin typeface="+mn-lt"/>
          <a:ea typeface="+mn-ea"/>
        </a:defRPr>
      </a:lvl2pPr>
      <a:lvl3pPr marL="1143000" indent="-228600" algn="l" rtl="0" eaLnBrk="0" fontAlgn="base" hangingPunct="0">
        <a:spcBef>
          <a:spcPct val="20000"/>
        </a:spcBef>
        <a:spcAft>
          <a:spcPct val="0"/>
        </a:spcAft>
        <a:buClr>
          <a:schemeClr val="tx2"/>
        </a:buClr>
        <a:buFont typeface="Wingdings" pitchFamily="2" charset="2"/>
        <a:buChar char="§"/>
        <a:defRPr sz="2400">
          <a:solidFill>
            <a:schemeClr val="bg2"/>
          </a:solidFill>
          <a:latin typeface="+mn-lt"/>
          <a:ea typeface="+mn-ea"/>
        </a:defRPr>
      </a:lvl3pPr>
      <a:lvl4pPr marL="1600200" indent="-228600" algn="l" rtl="0" eaLnBrk="0" fontAlgn="base" hangingPunct="0">
        <a:spcBef>
          <a:spcPct val="20000"/>
        </a:spcBef>
        <a:spcAft>
          <a:spcPct val="0"/>
        </a:spcAft>
        <a:buClr>
          <a:schemeClr val="accent1"/>
        </a:buClr>
        <a:buChar char="–"/>
        <a:defRPr sz="2000">
          <a:solidFill>
            <a:schemeClr val="bg2"/>
          </a:solidFill>
          <a:latin typeface="+mn-lt"/>
          <a:ea typeface="+mn-ea"/>
        </a:defRPr>
      </a:lvl4pPr>
      <a:lvl5pPr marL="2057400" indent="-228600" algn="l" rtl="0" eaLnBrk="0" fontAlgn="base" hangingPunct="0">
        <a:spcBef>
          <a:spcPct val="20000"/>
        </a:spcBef>
        <a:spcAft>
          <a:spcPct val="0"/>
        </a:spcAft>
        <a:buClr>
          <a:schemeClr val="tx2"/>
        </a:buClr>
        <a:buFont typeface="Wingdings" pitchFamily="2" charset="2"/>
        <a:buChar char="§"/>
        <a:defRPr sz="2000">
          <a:solidFill>
            <a:schemeClr val="bg2"/>
          </a:solidFill>
          <a:latin typeface="+mn-lt"/>
          <a:ea typeface="+mn-ea"/>
        </a:defRPr>
      </a:lvl5pPr>
      <a:lvl6pPr marL="2514600" indent="-228600" algn="l" rtl="0" fontAlgn="base">
        <a:spcBef>
          <a:spcPct val="20000"/>
        </a:spcBef>
        <a:spcAft>
          <a:spcPct val="0"/>
        </a:spcAft>
        <a:buClr>
          <a:schemeClr val="tx2"/>
        </a:buClr>
        <a:buFont typeface="Wingdings" charset="0"/>
        <a:buChar char="§"/>
        <a:defRPr sz="2000">
          <a:solidFill>
            <a:schemeClr val="bg2"/>
          </a:solidFill>
          <a:latin typeface="+mn-lt"/>
          <a:ea typeface="+mn-ea"/>
        </a:defRPr>
      </a:lvl6pPr>
      <a:lvl7pPr marL="2971800" indent="-228600" algn="l" rtl="0" fontAlgn="base">
        <a:spcBef>
          <a:spcPct val="20000"/>
        </a:spcBef>
        <a:spcAft>
          <a:spcPct val="0"/>
        </a:spcAft>
        <a:buClr>
          <a:schemeClr val="tx2"/>
        </a:buClr>
        <a:buFont typeface="Wingdings" charset="0"/>
        <a:buChar char="§"/>
        <a:defRPr sz="2000">
          <a:solidFill>
            <a:schemeClr val="bg2"/>
          </a:solidFill>
          <a:latin typeface="+mn-lt"/>
          <a:ea typeface="+mn-ea"/>
        </a:defRPr>
      </a:lvl7pPr>
      <a:lvl8pPr marL="3429000" indent="-228600" algn="l" rtl="0" fontAlgn="base">
        <a:spcBef>
          <a:spcPct val="20000"/>
        </a:spcBef>
        <a:spcAft>
          <a:spcPct val="0"/>
        </a:spcAft>
        <a:buClr>
          <a:schemeClr val="tx2"/>
        </a:buClr>
        <a:buFont typeface="Wingdings" charset="0"/>
        <a:buChar char="§"/>
        <a:defRPr sz="2000">
          <a:solidFill>
            <a:schemeClr val="bg2"/>
          </a:solidFill>
          <a:latin typeface="+mn-lt"/>
          <a:ea typeface="+mn-ea"/>
        </a:defRPr>
      </a:lvl8pPr>
      <a:lvl9pPr marL="3886200" indent="-228600" algn="l" rtl="0" fontAlgn="base">
        <a:spcBef>
          <a:spcPct val="20000"/>
        </a:spcBef>
        <a:spcAft>
          <a:spcPct val="0"/>
        </a:spcAft>
        <a:buClr>
          <a:schemeClr val="tx2"/>
        </a:buClr>
        <a:buFont typeface="Wingdings" charset="0"/>
        <a:buChar char="§"/>
        <a:defRPr sz="2000">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emf"/></Relationships>
</file>

<file path=ppt/slides/_rels/slide6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0">
            <a:extLst>
              <a:ext uri="{FF2B5EF4-FFF2-40B4-BE49-F238E27FC236}">
                <a16:creationId xmlns:a16="http://schemas.microsoft.com/office/drawing/2014/main" id="{019D054E-2CE8-244F-B7EB-62368A0BCBBF}"/>
              </a:ext>
            </a:extLst>
          </p:cNvPr>
          <p:cNvSpPr>
            <a:spLocks noChangeArrowheads="1"/>
          </p:cNvSpPr>
          <p:nvPr/>
        </p:nvSpPr>
        <p:spPr bwMode="auto">
          <a:xfrm>
            <a:off x="0" y="2057400"/>
            <a:ext cx="9144000" cy="2743200"/>
          </a:xfrm>
          <a:prstGeom prst="rect">
            <a:avLst/>
          </a:prstGeom>
          <a:solidFill>
            <a:srgbClr val="C00000"/>
          </a:solidFill>
          <a:ln>
            <a:noFill/>
          </a:ln>
        </p:spPr>
        <p:txBody>
          <a:bodyPr anchor="ct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srgbClr val="FFFFFF"/>
              </a:solidFill>
              <a:effectLst/>
              <a:uLnTx/>
              <a:uFillTx/>
              <a:latin typeface="Verdana" charset="0"/>
              <a:ea typeface="ＭＳ Ｐゴシック" charset="-128"/>
              <a:cs typeface="+mn-cs"/>
            </a:endParaRPr>
          </a:p>
          <a:p>
            <a:pPr algn="ctr"/>
            <a:r>
              <a:rPr lang="en-US" sz="3600" dirty="0">
                <a:solidFill>
                  <a:schemeClr val="bg1"/>
                </a:solidFill>
              </a:rPr>
              <a:t>Year Two Planning:</a:t>
            </a:r>
          </a:p>
          <a:p>
            <a:pPr algn="ctr"/>
            <a:endParaRPr lang="en-US" sz="1600" dirty="0">
              <a:solidFill>
                <a:schemeClr val="bg1"/>
              </a:solidFill>
            </a:endParaRPr>
          </a:p>
          <a:p>
            <a:pPr algn="ctr"/>
            <a:r>
              <a:rPr lang="en-US" sz="2800" dirty="0">
                <a:solidFill>
                  <a:schemeClr val="bg1"/>
                </a:solidFill>
              </a:rPr>
              <a:t>Assessing Progress, Celebrating Achievements, </a:t>
            </a:r>
          </a:p>
          <a:p>
            <a:pPr algn="ctr"/>
            <a:r>
              <a:rPr lang="en-US" sz="2800" dirty="0">
                <a:solidFill>
                  <a:schemeClr val="bg1"/>
                </a:solidFill>
              </a:rPr>
              <a:t>and Looking Forward</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FFFFFF"/>
              </a:solidFill>
              <a:effectLst/>
              <a:uLnTx/>
              <a:uFillTx/>
              <a:latin typeface="Arial"/>
              <a:ea typeface="ＭＳ Ｐゴシック" charset="-128"/>
              <a:cs typeface="+mn-cs"/>
            </a:endParaRPr>
          </a:p>
        </p:txBody>
      </p:sp>
      <p:sp>
        <p:nvSpPr>
          <p:cNvPr id="15362" name="Rectangle 21">
            <a:extLst>
              <a:ext uri="{FF2B5EF4-FFF2-40B4-BE49-F238E27FC236}">
                <a16:creationId xmlns:a16="http://schemas.microsoft.com/office/drawing/2014/main" id="{229B49CD-399F-414E-BC1F-C71BFA4CF53E}"/>
              </a:ext>
            </a:extLst>
          </p:cNvPr>
          <p:cNvSpPr>
            <a:spLocks noChangeArrowheads="1"/>
          </p:cNvSpPr>
          <p:nvPr/>
        </p:nvSpPr>
        <p:spPr bwMode="auto">
          <a:xfrm>
            <a:off x="838200" y="5105400"/>
            <a:ext cx="7543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itchFamily="2" charset="2"/>
              <a:buChar char="§"/>
              <a:defRPr sz="2800">
                <a:solidFill>
                  <a:schemeClr val="bg2"/>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Char char="–"/>
              <a:defRPr sz="2600">
                <a:solidFill>
                  <a:schemeClr val="bg2"/>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Font typeface="Wingdings" pitchFamily="2" charset="2"/>
              <a:buChar char="§"/>
              <a:defRPr sz="2400">
                <a:solidFill>
                  <a:schemeClr val="bg2"/>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Char char="–"/>
              <a:defRPr sz="2000">
                <a:solidFill>
                  <a:schemeClr val="bg2"/>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Font typeface="Wingdings" pitchFamily="2" charset="2"/>
              <a:buChar char="§"/>
              <a:defRPr sz="2000">
                <a:solidFill>
                  <a:schemeClr val="bg2"/>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Font typeface="Wingdings" pitchFamily="2" charset="2"/>
              <a:buChar char="§"/>
              <a:defRPr sz="2000">
                <a:solidFill>
                  <a:schemeClr val="bg2"/>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Font typeface="Wingdings" pitchFamily="2" charset="2"/>
              <a:buChar char="§"/>
              <a:defRPr sz="2000">
                <a:solidFill>
                  <a:schemeClr val="bg2"/>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Font typeface="Wingdings" pitchFamily="2" charset="2"/>
              <a:buChar char="§"/>
              <a:defRPr sz="2000">
                <a:solidFill>
                  <a:schemeClr val="bg2"/>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Font typeface="Wingdings" pitchFamily="2" charset="2"/>
              <a:buChar char="§"/>
              <a:defRPr sz="2000">
                <a:solidFill>
                  <a:schemeClr val="bg2"/>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rgbClr val="75695E"/>
              </a:buClr>
              <a:buSzTx/>
              <a:buFont typeface="Wingdings" pitchFamily="2" charset="2"/>
              <a:buNone/>
              <a:tabLst/>
              <a:defRPr/>
            </a:pPr>
            <a:endParaRPr kumimoji="0" lang="en-US" altLang="en-US" sz="18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
                <a:srgbClr val="75695E"/>
              </a:buClr>
              <a:buSzTx/>
              <a:buFont typeface="Wingdings" pitchFamily="2" charset="2"/>
              <a:buNone/>
              <a:tabLst/>
              <a:defRPr/>
            </a:pPr>
            <a:endParaRPr kumimoji="0" lang="en-US" altLang="en-US" sz="18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pic>
        <p:nvPicPr>
          <p:cNvPr id="17410" name="Picture 2" descr="https://lh5.googleusercontent.com/9L5qwKUJ-QScMlVXvIgYXlBGCjhYC4p29NUyc6ky48Ch7Mb1NsJiO43nscyKy8g5n8wWdaBeQPpv02_zK4YJghDN8vbZR34XQD0krvvpuoCBzWsarcqeds22JCgVxsVj-lM169mFsZs">
            <a:extLst>
              <a:ext uri="{FF2B5EF4-FFF2-40B4-BE49-F238E27FC236}">
                <a16:creationId xmlns:a16="http://schemas.microsoft.com/office/drawing/2014/main" id="{7A382BFA-7325-1F4D-A530-521DE040F2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00600"/>
            <a:ext cx="91440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083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E701F3-1AA3-2B4C-9150-C6695959B20C}"/>
              </a:ext>
            </a:extLst>
          </p:cNvPr>
          <p:cNvSpPr>
            <a:spLocks noGrp="1"/>
          </p:cNvSpPr>
          <p:nvPr>
            <p:ph type="title"/>
          </p:nvPr>
        </p:nvSpPr>
        <p:spPr>
          <a:xfrm>
            <a:off x="729450" y="1763267"/>
            <a:ext cx="7688400" cy="3085824"/>
          </a:xfrm>
        </p:spPr>
        <p:txBody>
          <a:bodyPr>
            <a:normAutofit/>
          </a:bodyPr>
          <a:lstStyle/>
          <a:p>
            <a:br>
              <a:rPr lang="en-US" dirty="0"/>
            </a:br>
            <a:r>
              <a:rPr lang="en-US" dirty="0"/>
              <a:t>Developing and Applying Anti-Deficit Lenses for Examining Quantitative Data</a:t>
            </a:r>
            <a:br>
              <a:rPr lang="en-US" dirty="0"/>
            </a:br>
            <a:endParaRPr lang="en-US" dirty="0"/>
          </a:p>
        </p:txBody>
      </p:sp>
      <p:cxnSp>
        <p:nvCxnSpPr>
          <p:cNvPr id="6" name="Straight Connector 5">
            <a:extLst>
              <a:ext uri="{FF2B5EF4-FFF2-40B4-BE49-F238E27FC236}">
                <a16:creationId xmlns:a16="http://schemas.microsoft.com/office/drawing/2014/main" id="{7B22BDCA-A247-0B41-8C75-4CF1C006DCBE}"/>
              </a:ext>
            </a:extLst>
          </p:cNvPr>
          <p:cNvCxnSpPr/>
          <p:nvPr/>
        </p:nvCxnSpPr>
        <p:spPr>
          <a:xfrm>
            <a:off x="0" y="1608840"/>
            <a:ext cx="9144000" cy="0"/>
          </a:xfrm>
          <a:prstGeom prst="line">
            <a:avLst/>
          </a:prstGeom>
          <a:ln w="76200">
            <a:solidFill>
              <a:schemeClr val="tx2"/>
            </a:solidFill>
          </a:ln>
        </p:spPr>
        <p:style>
          <a:lnRef idx="1">
            <a:schemeClr val="accent4"/>
          </a:lnRef>
          <a:fillRef idx="0">
            <a:schemeClr val="accent4"/>
          </a:fillRef>
          <a:effectRef idx="0">
            <a:schemeClr val="accent4"/>
          </a:effectRef>
          <a:fontRef idx="minor">
            <a:schemeClr val="tx1"/>
          </a:fontRef>
        </p:style>
      </p:cxnSp>
      <p:cxnSp>
        <p:nvCxnSpPr>
          <p:cNvPr id="7" name="Straight Connector 6">
            <a:extLst>
              <a:ext uri="{FF2B5EF4-FFF2-40B4-BE49-F238E27FC236}">
                <a16:creationId xmlns:a16="http://schemas.microsoft.com/office/drawing/2014/main" id="{6CF9F19C-7C6E-654A-9212-A6C0A1A0B458}"/>
              </a:ext>
            </a:extLst>
          </p:cNvPr>
          <p:cNvCxnSpPr/>
          <p:nvPr/>
        </p:nvCxnSpPr>
        <p:spPr>
          <a:xfrm>
            <a:off x="0" y="4709392"/>
            <a:ext cx="9144000" cy="0"/>
          </a:xfrm>
          <a:prstGeom prst="line">
            <a:avLst/>
          </a:prstGeom>
          <a:ln w="76200">
            <a:solidFill>
              <a:schemeClr val="tx2"/>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990479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61765E5-9B33-A64E-A1FF-817EA73DE58C}"/>
              </a:ext>
            </a:extLst>
          </p:cNvPr>
          <p:cNvSpPr>
            <a:spLocks noGrp="1"/>
          </p:cNvSpPr>
          <p:nvPr>
            <p:ph idx="1"/>
          </p:nvPr>
        </p:nvSpPr>
        <p:spPr>
          <a:xfrm>
            <a:off x="457200" y="1293248"/>
            <a:ext cx="4288394" cy="4832915"/>
          </a:xfrm>
        </p:spPr>
        <p:txBody>
          <a:bodyPr>
            <a:normAutofit/>
          </a:bodyPr>
          <a:lstStyle/>
          <a:p>
            <a:r>
              <a:rPr lang="en-US" sz="2400" dirty="0"/>
              <a:t>We each have paradigms that guide our thought patterns and actions</a:t>
            </a:r>
          </a:p>
          <a:p>
            <a:r>
              <a:rPr lang="en-US" sz="2400" dirty="0"/>
              <a:t>Not necessarily limited or fixed</a:t>
            </a:r>
          </a:p>
          <a:p>
            <a:pPr lvl="1"/>
            <a:r>
              <a:rPr lang="en-US" sz="2000" dirty="0"/>
              <a:t>Can use multiple paradigms at the same time</a:t>
            </a:r>
          </a:p>
          <a:p>
            <a:pPr lvl="1"/>
            <a:r>
              <a:rPr lang="en-US" sz="2000" dirty="0"/>
              <a:t>Your own worldview can evolve</a:t>
            </a:r>
          </a:p>
          <a:p>
            <a:endParaRPr lang="en-US" dirty="0"/>
          </a:p>
        </p:txBody>
      </p:sp>
      <p:sp>
        <p:nvSpPr>
          <p:cNvPr id="2" name="Title 1">
            <a:extLst>
              <a:ext uri="{FF2B5EF4-FFF2-40B4-BE49-F238E27FC236}">
                <a16:creationId xmlns:a16="http://schemas.microsoft.com/office/drawing/2014/main" id="{95584861-C421-5D4F-80A9-3CC4EFA3F195}"/>
              </a:ext>
            </a:extLst>
          </p:cNvPr>
          <p:cNvSpPr>
            <a:spLocks noGrp="1"/>
          </p:cNvSpPr>
          <p:nvPr>
            <p:ph type="title"/>
          </p:nvPr>
        </p:nvSpPr>
        <p:spPr/>
        <p:txBody>
          <a:bodyPr/>
          <a:lstStyle/>
          <a:p>
            <a:r>
              <a:rPr lang="en-US" dirty="0"/>
              <a:t>Understanding the Ways we Understand the World</a:t>
            </a:r>
          </a:p>
        </p:txBody>
      </p:sp>
      <p:pic>
        <p:nvPicPr>
          <p:cNvPr id="3" name="Picture 2">
            <a:extLst>
              <a:ext uri="{FF2B5EF4-FFF2-40B4-BE49-F238E27FC236}">
                <a16:creationId xmlns:a16="http://schemas.microsoft.com/office/drawing/2014/main" id="{AE5BDC5D-1B95-DE40-9DB1-C3A747DD4FD7}"/>
              </a:ext>
            </a:extLst>
          </p:cNvPr>
          <p:cNvPicPr>
            <a:picLocks noChangeAspect="1"/>
          </p:cNvPicPr>
          <p:nvPr/>
        </p:nvPicPr>
        <p:blipFill rotWithShape="1">
          <a:blip r:embed="rId2"/>
          <a:srcRect b="14014"/>
          <a:stretch/>
        </p:blipFill>
        <p:spPr>
          <a:xfrm>
            <a:off x="4745594" y="1045112"/>
            <a:ext cx="4398405" cy="5085525"/>
          </a:xfrm>
          <a:prstGeom prst="rect">
            <a:avLst/>
          </a:prstGeom>
        </p:spPr>
      </p:pic>
    </p:spTree>
    <p:extLst>
      <p:ext uri="{BB962C8B-B14F-4D97-AF65-F5344CB8AC3E}">
        <p14:creationId xmlns:p14="http://schemas.microsoft.com/office/powerpoint/2010/main" val="2733341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491E69-016A-CA43-A5FC-7EAB2C8DFD1F}"/>
              </a:ext>
            </a:extLst>
          </p:cNvPr>
          <p:cNvSpPr>
            <a:spLocks noGrp="1"/>
          </p:cNvSpPr>
          <p:nvPr>
            <p:ph idx="1"/>
          </p:nvPr>
        </p:nvSpPr>
        <p:spPr/>
        <p:txBody>
          <a:bodyPr/>
          <a:lstStyle/>
          <a:p>
            <a:r>
              <a:rPr lang="en-US" sz="2400" dirty="0"/>
              <a:t>deficit (Merriam-Webster):</a:t>
            </a:r>
          </a:p>
          <a:p>
            <a:pPr lvl="1"/>
            <a:r>
              <a:rPr lang="en-US" sz="2000" dirty="0"/>
              <a:t>an amount that is less than the amount that is needed</a:t>
            </a:r>
          </a:p>
          <a:p>
            <a:pPr lvl="1"/>
            <a:r>
              <a:rPr lang="en-US" sz="2000" dirty="0"/>
              <a:t>the amount by which a person or team is behind in a game or contest</a:t>
            </a:r>
          </a:p>
          <a:p>
            <a:pPr lvl="1"/>
            <a:r>
              <a:rPr lang="en-US" sz="2000" dirty="0"/>
              <a:t>a problem that causes a decrease in some ability</a:t>
            </a:r>
          </a:p>
          <a:p>
            <a:pPr lvl="1"/>
            <a:endParaRPr lang="en-US" sz="2400" dirty="0"/>
          </a:p>
          <a:p>
            <a:r>
              <a:rPr lang="en-US" sz="2400" dirty="0"/>
              <a:t>Cultural deficit model within education (Irizarry, 2009)</a:t>
            </a:r>
          </a:p>
          <a:p>
            <a:pPr lvl="1"/>
            <a:r>
              <a:rPr lang="en-US" sz="2000" dirty="0"/>
              <a:t>stems from negative beliefs and assumptions regarding the ability, aspirations, and work ethic of systematically marginalized peoples</a:t>
            </a:r>
            <a:endParaRPr lang="en-US" sz="2400" dirty="0"/>
          </a:p>
        </p:txBody>
      </p:sp>
      <p:sp>
        <p:nvSpPr>
          <p:cNvPr id="2" name="Title 1">
            <a:extLst>
              <a:ext uri="{FF2B5EF4-FFF2-40B4-BE49-F238E27FC236}">
                <a16:creationId xmlns:a16="http://schemas.microsoft.com/office/drawing/2014/main" id="{B6F32F4A-8324-4942-96F3-AFE75831C7A4}"/>
              </a:ext>
            </a:extLst>
          </p:cNvPr>
          <p:cNvSpPr>
            <a:spLocks noGrp="1"/>
          </p:cNvSpPr>
          <p:nvPr>
            <p:ph type="title"/>
          </p:nvPr>
        </p:nvSpPr>
        <p:spPr/>
        <p:txBody>
          <a:bodyPr/>
          <a:lstStyle/>
          <a:p>
            <a:r>
              <a:rPr lang="en-US" dirty="0"/>
              <a:t>Deficit-Based Paradigms</a:t>
            </a:r>
          </a:p>
        </p:txBody>
      </p:sp>
    </p:spTree>
    <p:extLst>
      <p:ext uri="{BB962C8B-B14F-4D97-AF65-F5344CB8AC3E}">
        <p14:creationId xmlns:p14="http://schemas.microsoft.com/office/powerpoint/2010/main" val="310648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491E69-016A-CA43-A5FC-7EAB2C8DFD1F}"/>
              </a:ext>
            </a:extLst>
          </p:cNvPr>
          <p:cNvSpPr>
            <a:spLocks noGrp="1"/>
          </p:cNvSpPr>
          <p:nvPr>
            <p:ph idx="1"/>
          </p:nvPr>
        </p:nvSpPr>
        <p:spPr/>
        <p:txBody>
          <a:bodyPr>
            <a:normAutofit/>
          </a:bodyPr>
          <a:lstStyle/>
          <a:p>
            <a:r>
              <a:rPr lang="en-US" sz="2400" dirty="0"/>
              <a:t>Assertions &amp; Assumptions</a:t>
            </a:r>
          </a:p>
          <a:p>
            <a:pPr lvl="1"/>
            <a:r>
              <a:rPr lang="en-US" sz="2000" dirty="0"/>
              <a:t>students of color &amp; low-income students fail to succeed because of “cultural deprivation” </a:t>
            </a:r>
          </a:p>
          <a:p>
            <a:pPr lvl="1"/>
            <a:r>
              <a:rPr lang="en-US" sz="2000" dirty="0"/>
              <a:t>their families do not value education in the same ways that their middle- and upper-class White counterparts do</a:t>
            </a:r>
          </a:p>
          <a:p>
            <a:pPr lvl="1"/>
            <a:r>
              <a:rPr lang="en-US" sz="2000" dirty="0"/>
              <a:t>upper and middle-class students are more likely to do well in school because they possess more cultural capital</a:t>
            </a:r>
            <a:br>
              <a:rPr lang="en-US" sz="2000" dirty="0"/>
            </a:br>
            <a:r>
              <a:rPr lang="en-US" sz="1200" dirty="0">
                <a:solidFill>
                  <a:schemeClr val="bg1"/>
                </a:solidFill>
              </a:rPr>
              <a:t>l</a:t>
            </a:r>
          </a:p>
          <a:p>
            <a:r>
              <a:rPr lang="en-US" sz="2400" dirty="0"/>
              <a:t> Manifestations &amp; Implications</a:t>
            </a:r>
          </a:p>
          <a:p>
            <a:pPr lvl="1"/>
            <a:r>
              <a:rPr lang="en-US" sz="2000" dirty="0"/>
              <a:t>Idea that we need to “fix” students</a:t>
            </a:r>
          </a:p>
          <a:p>
            <a:pPr lvl="1"/>
            <a:r>
              <a:rPr lang="en-US" sz="2000" dirty="0"/>
              <a:t>Shifts blame from institutions to students for students’ struggle/failure</a:t>
            </a:r>
          </a:p>
          <a:p>
            <a:pPr lvl="1"/>
            <a:r>
              <a:rPr lang="en-US" sz="2000" dirty="0"/>
              <a:t>Stereotype threat (Steele, 1997)</a:t>
            </a:r>
          </a:p>
          <a:p>
            <a:endParaRPr lang="en-US" dirty="0"/>
          </a:p>
        </p:txBody>
      </p:sp>
      <p:sp>
        <p:nvSpPr>
          <p:cNvPr id="2" name="Title 1">
            <a:extLst>
              <a:ext uri="{FF2B5EF4-FFF2-40B4-BE49-F238E27FC236}">
                <a16:creationId xmlns:a16="http://schemas.microsoft.com/office/drawing/2014/main" id="{B6F32F4A-8324-4942-96F3-AFE75831C7A4}"/>
              </a:ext>
            </a:extLst>
          </p:cNvPr>
          <p:cNvSpPr>
            <a:spLocks noGrp="1"/>
          </p:cNvSpPr>
          <p:nvPr>
            <p:ph type="title"/>
          </p:nvPr>
        </p:nvSpPr>
        <p:spPr/>
        <p:txBody>
          <a:bodyPr/>
          <a:lstStyle/>
          <a:p>
            <a:r>
              <a:rPr lang="en-US" dirty="0"/>
              <a:t>Deficit-Based Paradigms</a:t>
            </a:r>
          </a:p>
        </p:txBody>
      </p:sp>
    </p:spTree>
    <p:extLst>
      <p:ext uri="{BB962C8B-B14F-4D97-AF65-F5344CB8AC3E}">
        <p14:creationId xmlns:p14="http://schemas.microsoft.com/office/powerpoint/2010/main" val="416154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34AE69A-7C3C-4A49-AFA0-0120149EB420}"/>
              </a:ext>
            </a:extLst>
          </p:cNvPr>
          <p:cNvSpPr>
            <a:spLocks noGrp="1"/>
          </p:cNvSpPr>
          <p:nvPr>
            <p:ph idx="1"/>
          </p:nvPr>
        </p:nvSpPr>
        <p:spPr/>
        <p:txBody>
          <a:bodyPr>
            <a:normAutofit/>
          </a:bodyPr>
          <a:lstStyle/>
          <a:p>
            <a:r>
              <a:rPr lang="en-US" sz="2400" dirty="0"/>
              <a:t>Use of certain demographics to predict or explain outcomes</a:t>
            </a:r>
          </a:p>
          <a:p>
            <a:pPr lvl="1"/>
            <a:r>
              <a:rPr lang="en-US" sz="2000" dirty="0"/>
              <a:t>The strongest predictors of students’ success in Mathematics courses was being African American, coming from a low-income household, and being in a course taught by part-time faculty</a:t>
            </a:r>
          </a:p>
          <a:p>
            <a:pPr lvl="1"/>
            <a:r>
              <a:rPr lang="en-US" sz="2000" dirty="0"/>
              <a:t>Latinx students are three times more likely to fail English courses than their White counterparts </a:t>
            </a:r>
          </a:p>
        </p:txBody>
      </p:sp>
      <p:sp>
        <p:nvSpPr>
          <p:cNvPr id="3" name="Title 2">
            <a:extLst>
              <a:ext uri="{FF2B5EF4-FFF2-40B4-BE49-F238E27FC236}">
                <a16:creationId xmlns:a16="http://schemas.microsoft.com/office/drawing/2014/main" id="{71664EE9-88E1-C74F-9A71-262E049677C2}"/>
              </a:ext>
            </a:extLst>
          </p:cNvPr>
          <p:cNvSpPr>
            <a:spLocks noGrp="1"/>
          </p:cNvSpPr>
          <p:nvPr>
            <p:ph type="title"/>
          </p:nvPr>
        </p:nvSpPr>
        <p:spPr>
          <a:xfrm>
            <a:off x="457200" y="274638"/>
            <a:ext cx="8686800" cy="645782"/>
          </a:xfrm>
        </p:spPr>
        <p:txBody>
          <a:bodyPr>
            <a:normAutofit/>
          </a:bodyPr>
          <a:lstStyle/>
          <a:p>
            <a:r>
              <a:rPr lang="en-US" dirty="0"/>
              <a:t>Deficit-Based Paradigms in Understanding Quant Data</a:t>
            </a:r>
          </a:p>
        </p:txBody>
      </p:sp>
    </p:spTree>
    <p:extLst>
      <p:ext uri="{BB962C8B-B14F-4D97-AF65-F5344CB8AC3E}">
        <p14:creationId xmlns:p14="http://schemas.microsoft.com/office/powerpoint/2010/main" val="212652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DCB1D0-74CE-B24D-8338-18ACC72A27FD}"/>
              </a:ext>
            </a:extLst>
          </p:cNvPr>
          <p:cNvSpPr>
            <a:spLocks noGrp="1"/>
          </p:cNvSpPr>
          <p:nvPr>
            <p:ph idx="1"/>
          </p:nvPr>
        </p:nvSpPr>
        <p:spPr/>
        <p:txBody>
          <a:bodyPr>
            <a:normAutofit/>
          </a:bodyPr>
          <a:lstStyle/>
          <a:p>
            <a:r>
              <a:rPr lang="en-US" sz="2400" dirty="0"/>
              <a:t>“Equity-mindedness” among faculty and practitioners (</a:t>
            </a:r>
            <a:r>
              <a:rPr lang="en-US" sz="2400" dirty="0" err="1"/>
              <a:t>Bensimon</a:t>
            </a:r>
            <a:r>
              <a:rPr lang="en-US" sz="2400" dirty="0"/>
              <a:t>, 2007)</a:t>
            </a:r>
          </a:p>
          <a:p>
            <a:pPr lvl="1"/>
            <a:r>
              <a:rPr lang="en-US" sz="2000" dirty="0"/>
              <a:t>cognizant that exclusionary practices, institutional racism, and power asymmetries impact opportunities and outcomes for minoritized students</a:t>
            </a:r>
          </a:p>
          <a:p>
            <a:pPr lvl="1"/>
            <a:r>
              <a:rPr lang="en-US" sz="2000" dirty="0"/>
              <a:t>attribute unequal outcomes to institution-based dysfunctions instead of originating from student characteristics</a:t>
            </a:r>
          </a:p>
          <a:p>
            <a:pPr lvl="1"/>
            <a:r>
              <a:rPr lang="en-US" sz="2000" dirty="0"/>
              <a:t>reflect on their own and their colleagues’ role in and responsibility for student success</a:t>
            </a:r>
          </a:p>
        </p:txBody>
      </p:sp>
      <p:sp>
        <p:nvSpPr>
          <p:cNvPr id="2" name="Title 1">
            <a:extLst>
              <a:ext uri="{FF2B5EF4-FFF2-40B4-BE49-F238E27FC236}">
                <a16:creationId xmlns:a16="http://schemas.microsoft.com/office/drawing/2014/main" id="{3785DA31-0347-BB41-A23E-B26796199988}"/>
              </a:ext>
            </a:extLst>
          </p:cNvPr>
          <p:cNvSpPr>
            <a:spLocks noGrp="1"/>
          </p:cNvSpPr>
          <p:nvPr>
            <p:ph type="title"/>
          </p:nvPr>
        </p:nvSpPr>
        <p:spPr>
          <a:xfrm>
            <a:off x="409908" y="274638"/>
            <a:ext cx="8749862" cy="645782"/>
          </a:xfrm>
        </p:spPr>
        <p:txBody>
          <a:bodyPr>
            <a:normAutofit/>
          </a:bodyPr>
          <a:lstStyle/>
          <a:p>
            <a:r>
              <a:rPr lang="en-US" dirty="0"/>
              <a:t>Expanding Anti-Deficit Paradigms for Understanding Data</a:t>
            </a:r>
          </a:p>
        </p:txBody>
      </p:sp>
    </p:spTree>
    <p:extLst>
      <p:ext uri="{BB962C8B-B14F-4D97-AF65-F5344CB8AC3E}">
        <p14:creationId xmlns:p14="http://schemas.microsoft.com/office/powerpoint/2010/main" val="2947182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90" name="Google Shape;190;p25"/>
          <p:cNvSpPr txBox="1">
            <a:spLocks noGrp="1"/>
          </p:cNvSpPr>
          <p:nvPr>
            <p:ph idx="1"/>
          </p:nvPr>
        </p:nvSpPr>
        <p:spPr>
          <a:xfrm>
            <a:off x="344383" y="1080656"/>
            <a:ext cx="8548031" cy="5045508"/>
          </a:xfrm>
          <a:prstGeom prst="rect">
            <a:avLst/>
          </a:prstGeom>
        </p:spPr>
        <p:txBody>
          <a:bodyPr spcFirstLastPara="1" vert="horz" wrap="square" lIns="91425" tIns="91425" rIns="91425" bIns="91425" rtlCol="0" anchor="t" anchorCtr="0">
            <a:noAutofit/>
          </a:bodyPr>
          <a:lstStyle/>
          <a:p>
            <a:pPr>
              <a:lnSpc>
                <a:spcPct val="80000"/>
              </a:lnSpc>
            </a:pPr>
            <a:r>
              <a:rPr lang="en" sz="2400" dirty="0">
                <a:solidFill>
                  <a:schemeClr val="tx1"/>
                </a:solidFill>
              </a:rPr>
              <a:t>Commit to anti-deficit framing of data outcomes and analyses</a:t>
            </a:r>
          </a:p>
          <a:p>
            <a:pPr lvl="1">
              <a:lnSpc>
                <a:spcPct val="80000"/>
              </a:lnSpc>
            </a:pPr>
            <a:r>
              <a:rPr lang="en" sz="2000" dirty="0"/>
              <a:t>Place institutional responsibility at the core of the work</a:t>
            </a:r>
          </a:p>
          <a:p>
            <a:pPr>
              <a:lnSpc>
                <a:spcPct val="80000"/>
              </a:lnSpc>
              <a:spcBef>
                <a:spcPts val="1000"/>
              </a:spcBef>
            </a:pPr>
            <a:r>
              <a:rPr lang="en" sz="2400" dirty="0">
                <a:solidFill>
                  <a:schemeClr val="tx1"/>
                </a:solidFill>
              </a:rPr>
              <a:t>Foreground and center </a:t>
            </a:r>
            <a:r>
              <a:rPr lang="en" sz="2400" i="1" dirty="0">
                <a:solidFill>
                  <a:schemeClr val="tx1"/>
                </a:solidFill>
              </a:rPr>
              <a:t>underserved</a:t>
            </a:r>
            <a:r>
              <a:rPr lang="en" sz="2400" dirty="0">
                <a:solidFill>
                  <a:schemeClr val="tx1"/>
                </a:solidFill>
              </a:rPr>
              <a:t> populations</a:t>
            </a:r>
          </a:p>
          <a:p>
            <a:pPr lvl="1">
              <a:lnSpc>
                <a:spcPct val="80000"/>
              </a:lnSpc>
              <a:spcBef>
                <a:spcPts val="1000"/>
              </a:spcBef>
            </a:pPr>
            <a:r>
              <a:rPr lang="en" sz="2000" dirty="0"/>
              <a:t>Identify opportunity gaps</a:t>
            </a:r>
          </a:p>
          <a:p>
            <a:pPr lvl="1">
              <a:lnSpc>
                <a:spcPct val="80000"/>
              </a:lnSpc>
              <a:spcBef>
                <a:spcPts val="1000"/>
              </a:spcBef>
            </a:pPr>
            <a:r>
              <a:rPr lang="en" sz="2000" dirty="0"/>
              <a:t>Foster unapologetic focus</a:t>
            </a:r>
          </a:p>
          <a:p>
            <a:pPr lvl="1">
              <a:lnSpc>
                <a:spcPct val="80000"/>
              </a:lnSpc>
              <a:spcBef>
                <a:spcPts val="1000"/>
              </a:spcBef>
            </a:pPr>
            <a:r>
              <a:rPr lang="en" sz="2000" dirty="0"/>
              <a:t>Explore intersectional disaggregation</a:t>
            </a:r>
          </a:p>
          <a:p>
            <a:pPr>
              <a:lnSpc>
                <a:spcPct val="80000"/>
              </a:lnSpc>
            </a:pPr>
            <a:r>
              <a:rPr lang="en" sz="2400" dirty="0">
                <a:solidFill>
                  <a:schemeClr val="tx1"/>
                </a:solidFill>
              </a:rPr>
              <a:t>Employ creativity in data analysis</a:t>
            </a:r>
          </a:p>
          <a:p>
            <a:pPr lvl="1">
              <a:lnSpc>
                <a:spcPct val="80000"/>
              </a:lnSpc>
            </a:pPr>
            <a:r>
              <a:rPr lang="en-US" sz="2000" dirty="0"/>
              <a:t>Explore alternative ways of conducting &amp; presenting analyses</a:t>
            </a:r>
          </a:p>
          <a:p>
            <a:pPr lvl="1">
              <a:lnSpc>
                <a:spcPct val="80000"/>
              </a:lnSpc>
            </a:pPr>
            <a:r>
              <a:rPr lang="en-US" sz="2000" dirty="0"/>
              <a:t>Include broad audience in data collection and interpretation</a:t>
            </a:r>
            <a:endParaRPr lang="en" sz="2000" dirty="0"/>
          </a:p>
          <a:p>
            <a:pPr>
              <a:lnSpc>
                <a:spcPct val="80000"/>
              </a:lnSpc>
            </a:pPr>
            <a:endParaRPr lang="en" sz="2400" dirty="0">
              <a:solidFill>
                <a:schemeClr val="tx1"/>
              </a:solidFill>
            </a:endParaRPr>
          </a:p>
          <a:p>
            <a:pPr>
              <a:lnSpc>
                <a:spcPct val="80000"/>
              </a:lnSpc>
              <a:spcBef>
                <a:spcPts val="1000"/>
              </a:spcBef>
              <a:buClr>
                <a:srgbClr val="666666"/>
              </a:buClr>
            </a:pPr>
            <a:endParaRPr dirty="0">
              <a:solidFill>
                <a:schemeClr val="tx1"/>
              </a:solidFill>
            </a:endParaRPr>
          </a:p>
        </p:txBody>
      </p:sp>
      <p:sp>
        <p:nvSpPr>
          <p:cNvPr id="191" name="Google Shape;191;p25"/>
          <p:cNvSpPr txBox="1">
            <a:spLocks noGrp="1"/>
          </p:cNvSpPr>
          <p:nvPr>
            <p:ph type="sldNum" sz="quarter" idx="4"/>
          </p:nvPr>
        </p:nvSpPr>
        <p:spPr>
          <a:prstGeom prst="rect">
            <a:avLst/>
          </a:prstGeom>
        </p:spPr>
        <p:txBody>
          <a:bodyPr spcFirstLastPara="1" vert="horz" wrap="square" lIns="91425" tIns="91425" rIns="91425" bIns="91425" rtlCol="0" anchor="ctr" anchorCtr="0">
            <a:noAutofit/>
          </a:bodyPr>
          <a:lstStyle/>
          <a:p>
            <a:pPr>
              <a:buClr>
                <a:srgbClr val="000000"/>
              </a:buClr>
              <a:buSzPts val="1100"/>
            </a:pPr>
            <a:fld id="{00000000-1234-1234-1234-123412341234}" type="slidenum">
              <a:rPr lang="en"/>
              <a:pPr>
                <a:buClr>
                  <a:srgbClr val="000000"/>
                </a:buClr>
                <a:buSzPts val="1100"/>
              </a:pPr>
              <a:t>16</a:t>
            </a:fld>
            <a:endParaRPr/>
          </a:p>
        </p:txBody>
      </p:sp>
      <p:sp>
        <p:nvSpPr>
          <p:cNvPr id="189" name="Google Shape;189;p25"/>
          <p:cNvSpPr txBox="1">
            <a:spLocks noGrp="1"/>
          </p:cNvSpPr>
          <p:nvPr>
            <p:ph type="title"/>
          </p:nvPr>
        </p:nvSpPr>
        <p:spPr>
          <a:prstGeom prst="rect">
            <a:avLst/>
          </a:prstGeom>
        </p:spPr>
        <p:txBody>
          <a:bodyPr spcFirstLastPara="1" vert="horz" wrap="square" lIns="91425" tIns="91425" rIns="91425" bIns="91425" rtlCol="0" anchor="t" anchorCtr="0">
            <a:noAutofit/>
          </a:bodyPr>
          <a:lstStyle/>
          <a:p>
            <a:pPr>
              <a:buClr>
                <a:srgbClr val="000000"/>
              </a:buClr>
              <a:buSzPts val="1100"/>
            </a:pPr>
            <a:r>
              <a:rPr lang="en" dirty="0">
                <a:solidFill>
                  <a:srgbClr val="1A1A1A"/>
                </a:solidFill>
              </a:rPr>
              <a:t>Centering Equity in Our Data Lenses</a:t>
            </a:r>
            <a:endParaRPr dirty="0">
              <a:solidFill>
                <a:srgbClr val="1A1A1A"/>
              </a:solidFill>
            </a:endParaRPr>
          </a:p>
          <a:p>
            <a:endParaRPr dirty="0"/>
          </a:p>
        </p:txBody>
      </p:sp>
    </p:spTree>
    <p:extLst>
      <p:ext uri="{BB962C8B-B14F-4D97-AF65-F5344CB8AC3E}">
        <p14:creationId xmlns:p14="http://schemas.microsoft.com/office/powerpoint/2010/main" val="49964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0">
                                            <p:txEl>
                                              <p:pRg st="0" end="0"/>
                                            </p:txEl>
                                          </p:spTgt>
                                        </p:tgtEl>
                                        <p:attrNameLst>
                                          <p:attrName>style.visibility</p:attrName>
                                        </p:attrNameLst>
                                      </p:cBhvr>
                                      <p:to>
                                        <p:strVal val="visible"/>
                                      </p:to>
                                    </p:set>
                                    <p:animEffect transition="in" filter="fade">
                                      <p:cBhvr>
                                        <p:cTn id="7" dur="500"/>
                                        <p:tgtEl>
                                          <p:spTgt spid="19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90">
                                            <p:txEl>
                                              <p:pRg st="1" end="1"/>
                                            </p:txEl>
                                          </p:spTgt>
                                        </p:tgtEl>
                                        <p:attrNameLst>
                                          <p:attrName>style.visibility</p:attrName>
                                        </p:attrNameLst>
                                      </p:cBhvr>
                                      <p:to>
                                        <p:strVal val="visible"/>
                                      </p:to>
                                    </p:set>
                                    <p:animEffect transition="in" filter="fade">
                                      <p:cBhvr>
                                        <p:cTn id="10" dur="500"/>
                                        <p:tgtEl>
                                          <p:spTgt spid="19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0">
                                            <p:txEl>
                                              <p:pRg st="2" end="2"/>
                                            </p:txEl>
                                          </p:spTgt>
                                        </p:tgtEl>
                                        <p:attrNameLst>
                                          <p:attrName>style.visibility</p:attrName>
                                        </p:attrNameLst>
                                      </p:cBhvr>
                                      <p:to>
                                        <p:strVal val="visible"/>
                                      </p:to>
                                    </p:set>
                                    <p:animEffect transition="in" filter="fade">
                                      <p:cBhvr>
                                        <p:cTn id="15" dur="500"/>
                                        <p:tgtEl>
                                          <p:spTgt spid="190">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90">
                                            <p:txEl>
                                              <p:pRg st="3" end="3"/>
                                            </p:txEl>
                                          </p:spTgt>
                                        </p:tgtEl>
                                        <p:attrNameLst>
                                          <p:attrName>style.visibility</p:attrName>
                                        </p:attrNameLst>
                                      </p:cBhvr>
                                      <p:to>
                                        <p:strVal val="visible"/>
                                      </p:to>
                                    </p:set>
                                    <p:animEffect transition="in" filter="fade">
                                      <p:cBhvr>
                                        <p:cTn id="18" dur="500"/>
                                        <p:tgtEl>
                                          <p:spTgt spid="190">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90">
                                            <p:txEl>
                                              <p:pRg st="4" end="4"/>
                                            </p:txEl>
                                          </p:spTgt>
                                        </p:tgtEl>
                                        <p:attrNameLst>
                                          <p:attrName>style.visibility</p:attrName>
                                        </p:attrNameLst>
                                      </p:cBhvr>
                                      <p:to>
                                        <p:strVal val="visible"/>
                                      </p:to>
                                    </p:set>
                                    <p:animEffect transition="in" filter="fade">
                                      <p:cBhvr>
                                        <p:cTn id="21" dur="500"/>
                                        <p:tgtEl>
                                          <p:spTgt spid="190">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90">
                                            <p:txEl>
                                              <p:pRg st="5" end="5"/>
                                            </p:txEl>
                                          </p:spTgt>
                                        </p:tgtEl>
                                        <p:attrNameLst>
                                          <p:attrName>style.visibility</p:attrName>
                                        </p:attrNameLst>
                                      </p:cBhvr>
                                      <p:to>
                                        <p:strVal val="visible"/>
                                      </p:to>
                                    </p:set>
                                    <p:animEffect transition="in" filter="fade">
                                      <p:cBhvr>
                                        <p:cTn id="24" dur="500"/>
                                        <p:tgtEl>
                                          <p:spTgt spid="190">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90">
                                            <p:txEl>
                                              <p:pRg st="6" end="6"/>
                                            </p:txEl>
                                          </p:spTgt>
                                        </p:tgtEl>
                                        <p:attrNameLst>
                                          <p:attrName>style.visibility</p:attrName>
                                        </p:attrNameLst>
                                      </p:cBhvr>
                                      <p:to>
                                        <p:strVal val="visible"/>
                                      </p:to>
                                    </p:set>
                                    <p:animEffect transition="in" filter="fade">
                                      <p:cBhvr>
                                        <p:cTn id="29" dur="500"/>
                                        <p:tgtEl>
                                          <p:spTgt spid="190">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90">
                                            <p:txEl>
                                              <p:pRg st="7" end="7"/>
                                            </p:txEl>
                                          </p:spTgt>
                                        </p:tgtEl>
                                        <p:attrNameLst>
                                          <p:attrName>style.visibility</p:attrName>
                                        </p:attrNameLst>
                                      </p:cBhvr>
                                      <p:to>
                                        <p:strVal val="visible"/>
                                      </p:to>
                                    </p:set>
                                    <p:animEffect transition="in" filter="fade">
                                      <p:cBhvr>
                                        <p:cTn id="32" dur="500"/>
                                        <p:tgtEl>
                                          <p:spTgt spid="190">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90">
                                            <p:txEl>
                                              <p:pRg st="8" end="8"/>
                                            </p:txEl>
                                          </p:spTgt>
                                        </p:tgtEl>
                                        <p:attrNameLst>
                                          <p:attrName>style.visibility</p:attrName>
                                        </p:attrNameLst>
                                      </p:cBhvr>
                                      <p:to>
                                        <p:strVal val="visible"/>
                                      </p:to>
                                    </p:set>
                                    <p:animEffect transition="in" filter="fade">
                                      <p:cBhvr>
                                        <p:cTn id="35" dur="500"/>
                                        <p:tgtEl>
                                          <p:spTgt spid="19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34AE69A-7C3C-4A49-AFA0-0120149EB420}"/>
              </a:ext>
            </a:extLst>
          </p:cNvPr>
          <p:cNvSpPr>
            <a:spLocks noGrp="1"/>
          </p:cNvSpPr>
          <p:nvPr>
            <p:ph idx="1"/>
          </p:nvPr>
        </p:nvSpPr>
        <p:spPr/>
        <p:txBody>
          <a:bodyPr>
            <a:normAutofit lnSpcReduction="10000"/>
          </a:bodyPr>
          <a:lstStyle/>
          <a:p>
            <a:r>
              <a:rPr lang="en-US" sz="2000" dirty="0"/>
              <a:t>The strongest predictors of students’ success in Mathematics courses was being African American, coming from a low-income household, and being in a course taught by part-time faculty</a:t>
            </a:r>
          </a:p>
          <a:p>
            <a:pPr lvl="1"/>
            <a:r>
              <a:rPr lang="en-US" sz="2000" dirty="0"/>
              <a:t>Across pre-baccalaureate mathematics/quantitative reasoning courses:</a:t>
            </a:r>
          </a:p>
          <a:p>
            <a:pPr lvl="2"/>
            <a:r>
              <a:rPr lang="en-US" sz="1600" dirty="0"/>
              <a:t>Low-income African American students are more likely to be in courses taught by part-time faculty</a:t>
            </a:r>
          </a:p>
          <a:p>
            <a:pPr lvl="2"/>
            <a:r>
              <a:rPr lang="en-US" sz="1600" dirty="0"/>
              <a:t>Success rates in courses taught by part-time faculty are significantly lower than those taught by full-time faculty</a:t>
            </a:r>
          </a:p>
          <a:p>
            <a:pPr lvl="2"/>
            <a:r>
              <a:rPr lang="en-US" sz="1600" dirty="0"/>
              <a:t>Just 20% of these courses are taught by full-time faculty</a:t>
            </a:r>
            <a:endParaRPr lang="en-US" sz="2000" dirty="0"/>
          </a:p>
          <a:p>
            <a:r>
              <a:rPr lang="en-US" sz="2000" dirty="0"/>
              <a:t>Latinx students are three times more likely to fail English courses than their White counterparts </a:t>
            </a:r>
          </a:p>
          <a:p>
            <a:pPr lvl="1"/>
            <a:r>
              <a:rPr lang="en-US" sz="2000" dirty="0"/>
              <a:t>Across written communication courses</a:t>
            </a:r>
            <a:r>
              <a:rPr lang="en-US" sz="1600" dirty="0"/>
              <a:t>:</a:t>
            </a:r>
          </a:p>
          <a:p>
            <a:pPr lvl="2"/>
            <a:r>
              <a:rPr lang="en-US" sz="1600" dirty="0"/>
              <a:t>CSU-X was more successful in supporting White students than Latinx students to successful course completion</a:t>
            </a:r>
          </a:p>
          <a:p>
            <a:pPr lvl="2"/>
            <a:r>
              <a:rPr lang="en-US" sz="1600" dirty="0"/>
              <a:t>The institution had greater success rates with Latinx students placed in courses with support vs. students placed in courses without support</a:t>
            </a:r>
          </a:p>
        </p:txBody>
      </p:sp>
      <p:sp>
        <p:nvSpPr>
          <p:cNvPr id="3" name="Title 2">
            <a:extLst>
              <a:ext uri="{FF2B5EF4-FFF2-40B4-BE49-F238E27FC236}">
                <a16:creationId xmlns:a16="http://schemas.microsoft.com/office/drawing/2014/main" id="{71664EE9-88E1-C74F-9A71-262E049677C2}"/>
              </a:ext>
            </a:extLst>
          </p:cNvPr>
          <p:cNvSpPr>
            <a:spLocks noGrp="1"/>
          </p:cNvSpPr>
          <p:nvPr>
            <p:ph type="title"/>
          </p:nvPr>
        </p:nvSpPr>
        <p:spPr/>
        <p:txBody>
          <a:bodyPr>
            <a:normAutofit fontScale="90000"/>
          </a:bodyPr>
          <a:lstStyle/>
          <a:p>
            <a:r>
              <a:rPr lang="en-US" dirty="0"/>
              <a:t>Applying Anti-Deficit Paradigms for Understanding Quant Data</a:t>
            </a:r>
          </a:p>
        </p:txBody>
      </p:sp>
    </p:spTree>
    <p:extLst>
      <p:ext uri="{BB962C8B-B14F-4D97-AF65-F5344CB8AC3E}">
        <p14:creationId xmlns:p14="http://schemas.microsoft.com/office/powerpoint/2010/main" val="2121542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fade">
                                      <p:cBhvr>
                                        <p:cTn id="26" dur="500"/>
                                        <p:tgtEl>
                                          <p:spTgt spid="4">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500"/>
                                        <p:tgtEl>
                                          <p:spTgt spid="4">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
                                            <p:txEl>
                                              <p:pRg st="7" end="7"/>
                                            </p:txEl>
                                          </p:spTgt>
                                        </p:tgtEl>
                                        <p:attrNameLst>
                                          <p:attrName>style.visibility</p:attrName>
                                        </p:attrNameLst>
                                      </p:cBhvr>
                                      <p:to>
                                        <p:strVal val="visible"/>
                                      </p:to>
                                    </p:set>
                                    <p:animEffect transition="in" filter="fade">
                                      <p:cBhvr>
                                        <p:cTn id="34" dur="500"/>
                                        <p:tgtEl>
                                          <p:spTgt spid="4">
                                            <p:txEl>
                                              <p:pRg st="7" end="7"/>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Effect transition="in" filter="fade">
                                      <p:cBhvr>
                                        <p:cTn id="3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C5A9B-A26B-CB42-A2AA-198982971639}"/>
              </a:ext>
            </a:extLst>
          </p:cNvPr>
          <p:cNvSpPr>
            <a:spLocks noGrp="1"/>
          </p:cNvSpPr>
          <p:nvPr>
            <p:ph type="title"/>
          </p:nvPr>
        </p:nvSpPr>
        <p:spPr>
          <a:xfrm>
            <a:off x="727800" y="2359237"/>
            <a:ext cx="7688400" cy="2024800"/>
          </a:xfrm>
        </p:spPr>
        <p:txBody>
          <a:bodyPr/>
          <a:lstStyle/>
          <a:p>
            <a:r>
              <a:rPr lang="en-US" dirty="0"/>
              <a:t>Engaging With Your Campus Data</a:t>
            </a:r>
          </a:p>
        </p:txBody>
      </p:sp>
      <p:cxnSp>
        <p:nvCxnSpPr>
          <p:cNvPr id="5" name="Straight Connector 4">
            <a:extLst>
              <a:ext uri="{FF2B5EF4-FFF2-40B4-BE49-F238E27FC236}">
                <a16:creationId xmlns:a16="http://schemas.microsoft.com/office/drawing/2014/main" id="{7736811A-1579-4C4A-A1FA-63A12F1753BD}"/>
              </a:ext>
            </a:extLst>
          </p:cNvPr>
          <p:cNvCxnSpPr/>
          <p:nvPr/>
        </p:nvCxnSpPr>
        <p:spPr>
          <a:xfrm>
            <a:off x="0" y="1608840"/>
            <a:ext cx="9144000" cy="0"/>
          </a:xfrm>
          <a:prstGeom prst="line">
            <a:avLst/>
          </a:prstGeom>
          <a:ln w="76200">
            <a:solidFill>
              <a:schemeClr val="tx2"/>
            </a:solidFill>
          </a:ln>
        </p:spPr>
        <p:style>
          <a:lnRef idx="1">
            <a:schemeClr val="accent4"/>
          </a:lnRef>
          <a:fillRef idx="0">
            <a:schemeClr val="accent4"/>
          </a:fillRef>
          <a:effectRef idx="0">
            <a:schemeClr val="accent4"/>
          </a:effectRef>
          <a:fontRef idx="minor">
            <a:schemeClr val="tx1"/>
          </a:fontRef>
        </p:style>
      </p:cxnSp>
      <p:cxnSp>
        <p:nvCxnSpPr>
          <p:cNvPr id="6" name="Straight Connector 5">
            <a:extLst>
              <a:ext uri="{FF2B5EF4-FFF2-40B4-BE49-F238E27FC236}">
                <a16:creationId xmlns:a16="http://schemas.microsoft.com/office/drawing/2014/main" id="{3243962B-03C2-FB45-9C3A-8AB2B5C472AF}"/>
              </a:ext>
            </a:extLst>
          </p:cNvPr>
          <p:cNvCxnSpPr/>
          <p:nvPr/>
        </p:nvCxnSpPr>
        <p:spPr>
          <a:xfrm>
            <a:off x="0" y="4709392"/>
            <a:ext cx="9144000" cy="0"/>
          </a:xfrm>
          <a:prstGeom prst="line">
            <a:avLst/>
          </a:prstGeom>
          <a:ln w="76200">
            <a:solidFill>
              <a:schemeClr val="tx2"/>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4058366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0C78D6-D7AD-7648-87AE-CA98769A617F}"/>
              </a:ext>
            </a:extLst>
          </p:cNvPr>
          <p:cNvSpPr>
            <a:spLocks noGrp="1"/>
          </p:cNvSpPr>
          <p:nvPr>
            <p:ph type="title"/>
          </p:nvPr>
        </p:nvSpPr>
        <p:spPr>
          <a:xfrm>
            <a:off x="329811" y="1152400"/>
            <a:ext cx="8607287" cy="3980000"/>
          </a:xfrm>
        </p:spPr>
        <p:txBody>
          <a:bodyPr/>
          <a:lstStyle/>
          <a:p>
            <a:r>
              <a:rPr lang="en-US" dirty="0"/>
              <a:t>Engaging with Your Campus Data Part 1: Individual Reflections</a:t>
            </a:r>
          </a:p>
        </p:txBody>
      </p:sp>
      <p:graphicFrame>
        <p:nvGraphicFramePr>
          <p:cNvPr id="5" name="Diagram 4">
            <a:extLst>
              <a:ext uri="{FF2B5EF4-FFF2-40B4-BE49-F238E27FC236}">
                <a16:creationId xmlns:a16="http://schemas.microsoft.com/office/drawing/2014/main" id="{5898E498-65E0-1D42-92AA-A5203A57A687}"/>
              </a:ext>
            </a:extLst>
          </p:cNvPr>
          <p:cNvGraphicFramePr/>
          <p:nvPr>
            <p:extLst/>
          </p:nvPr>
        </p:nvGraphicFramePr>
        <p:xfrm>
          <a:off x="329810" y="2746201"/>
          <a:ext cx="8607287" cy="45405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78049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E4B63-4BBF-6443-A979-7D957F85758D}"/>
              </a:ext>
            </a:extLst>
          </p:cNvPr>
          <p:cNvSpPr>
            <a:spLocks noGrp="1"/>
          </p:cNvSpPr>
          <p:nvPr>
            <p:ph type="title"/>
          </p:nvPr>
        </p:nvSpPr>
        <p:spPr>
          <a:xfrm>
            <a:off x="457200" y="1181100"/>
            <a:ext cx="8229600" cy="914400"/>
          </a:xfrm>
        </p:spPr>
        <p:txBody>
          <a:bodyPr/>
          <a:lstStyle/>
          <a:p>
            <a:r>
              <a:rPr lang="en-US" dirty="0"/>
              <a:t>Meeting Outcomes</a:t>
            </a:r>
          </a:p>
        </p:txBody>
      </p:sp>
      <p:sp>
        <p:nvSpPr>
          <p:cNvPr id="3" name="Content Placeholder 2">
            <a:extLst>
              <a:ext uri="{FF2B5EF4-FFF2-40B4-BE49-F238E27FC236}">
                <a16:creationId xmlns:a16="http://schemas.microsoft.com/office/drawing/2014/main" id="{168DC104-2530-5043-B535-EE5CD2B97769}"/>
              </a:ext>
            </a:extLst>
          </p:cNvPr>
          <p:cNvSpPr>
            <a:spLocks noGrp="1"/>
          </p:cNvSpPr>
          <p:nvPr>
            <p:ph idx="1"/>
          </p:nvPr>
        </p:nvSpPr>
        <p:spPr/>
        <p:txBody>
          <a:bodyPr/>
          <a:lstStyle/>
          <a:p>
            <a:pPr marL="0" indent="0">
              <a:buNone/>
            </a:pPr>
            <a:r>
              <a:rPr lang="en-US" dirty="0"/>
              <a:t>Campus teams will:</a:t>
            </a:r>
          </a:p>
          <a:p>
            <a:pPr lvl="0"/>
            <a:r>
              <a:rPr lang="en-US" sz="2400" i="1" dirty="0"/>
              <a:t>Review progress to enrich student success while maintaining rigor</a:t>
            </a:r>
            <a:endParaRPr lang="en-US" sz="2400" dirty="0"/>
          </a:p>
          <a:p>
            <a:pPr lvl="0"/>
            <a:r>
              <a:rPr lang="en-US" sz="2400" i="1" dirty="0"/>
              <a:t>Analyze disaggregated data from Year 1 </a:t>
            </a:r>
            <a:endParaRPr lang="en-US" sz="2400" dirty="0"/>
          </a:p>
          <a:p>
            <a:pPr lvl="0"/>
            <a:r>
              <a:rPr lang="en-US" sz="2400" i="1" dirty="0"/>
              <a:t>Identify milestones achieved in Year One, set campus-specific student success and equity goals for Year Two, and backwards map a plan for achieving them</a:t>
            </a:r>
            <a:endParaRPr lang="en-US" sz="2400" dirty="0"/>
          </a:p>
          <a:p>
            <a:pPr lvl="0"/>
            <a:r>
              <a:rPr lang="en-US" sz="2400" i="1" dirty="0"/>
              <a:t>Collaborate with CSU colleagues and learn from their successes</a:t>
            </a:r>
            <a:endParaRPr lang="en-US" sz="2400" dirty="0"/>
          </a:p>
          <a:p>
            <a:endParaRPr lang="en-US" dirty="0"/>
          </a:p>
        </p:txBody>
      </p:sp>
    </p:spTree>
    <p:extLst>
      <p:ext uri="{BB962C8B-B14F-4D97-AF65-F5344CB8AC3E}">
        <p14:creationId xmlns:p14="http://schemas.microsoft.com/office/powerpoint/2010/main" val="4294874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1AFBBDA-EE3F-714A-94D9-1E40BBE3C3B4}"/>
              </a:ext>
            </a:extLst>
          </p:cNvPr>
          <p:cNvSpPr>
            <a:spLocks noGrp="1"/>
          </p:cNvSpPr>
          <p:nvPr>
            <p:ph idx="1"/>
          </p:nvPr>
        </p:nvSpPr>
        <p:spPr>
          <a:xfrm>
            <a:off x="457200" y="1135424"/>
            <a:ext cx="8507896" cy="4990739"/>
          </a:xfrm>
        </p:spPr>
        <p:txBody>
          <a:bodyPr>
            <a:normAutofit/>
          </a:bodyPr>
          <a:lstStyle/>
          <a:p>
            <a:pPr marL="0" indent="0">
              <a:lnSpc>
                <a:spcPct val="100000"/>
              </a:lnSpc>
              <a:spcBef>
                <a:spcPts val="0"/>
              </a:spcBef>
              <a:buNone/>
            </a:pPr>
            <a:r>
              <a:rPr lang="en-US" sz="2400" b="1" i="1" dirty="0"/>
              <a:t>Cognitive Dissonance (Festinger,1957)</a:t>
            </a:r>
          </a:p>
          <a:p>
            <a:pPr>
              <a:lnSpc>
                <a:spcPct val="100000"/>
              </a:lnSpc>
              <a:spcBef>
                <a:spcPts val="0"/>
              </a:spcBef>
            </a:pPr>
            <a:r>
              <a:rPr lang="en-US" sz="2400" dirty="0"/>
              <a:t>psychological conflict resulting from simultaneously </a:t>
            </a:r>
            <a:r>
              <a:rPr lang="en-US" sz="2400" b="1" dirty="0"/>
              <a:t>held incongruous beliefs and attitudes</a:t>
            </a:r>
            <a:r>
              <a:rPr lang="en-US" sz="2400" dirty="0"/>
              <a:t> </a:t>
            </a:r>
            <a:br>
              <a:rPr lang="en-US" sz="1600" dirty="0"/>
            </a:br>
            <a:r>
              <a:rPr lang="en-US" sz="800" dirty="0">
                <a:solidFill>
                  <a:schemeClr val="bg1"/>
                </a:solidFill>
              </a:rPr>
              <a:t>l</a:t>
            </a:r>
          </a:p>
          <a:p>
            <a:pPr>
              <a:lnSpc>
                <a:spcPct val="100000"/>
              </a:lnSpc>
              <a:spcBef>
                <a:spcPts val="0"/>
              </a:spcBef>
            </a:pPr>
            <a:r>
              <a:rPr lang="en-US" sz="2400" dirty="0"/>
              <a:t>produces a feeling of </a:t>
            </a:r>
            <a:r>
              <a:rPr lang="en-US" sz="2400" b="1" dirty="0"/>
              <a:t>discomfort</a:t>
            </a:r>
            <a:r>
              <a:rPr lang="en-US" sz="2400" dirty="0"/>
              <a:t> leading to an alteration in one of the attitudes, beliefs or behaviors to reduce the discomfort and </a:t>
            </a:r>
            <a:r>
              <a:rPr lang="en-US" sz="2400" b="1" dirty="0"/>
              <a:t>restore balance</a:t>
            </a:r>
            <a:br>
              <a:rPr lang="en-US" sz="2000" dirty="0"/>
            </a:br>
            <a:r>
              <a:rPr lang="en-US" sz="1200" dirty="0">
                <a:solidFill>
                  <a:schemeClr val="bg1"/>
                </a:solidFill>
              </a:rPr>
              <a:t>l</a:t>
            </a:r>
          </a:p>
          <a:p>
            <a:pPr>
              <a:lnSpc>
                <a:spcPct val="100000"/>
              </a:lnSpc>
              <a:spcBef>
                <a:spcPts val="0"/>
              </a:spcBef>
            </a:pPr>
            <a:r>
              <a:rPr lang="en-US" sz="2400" dirty="0"/>
              <a:t>discomfort must be alleviated</a:t>
            </a:r>
          </a:p>
          <a:p>
            <a:pPr marL="914400" lvl="1" indent="-457200">
              <a:lnSpc>
                <a:spcPct val="100000"/>
              </a:lnSpc>
              <a:spcBef>
                <a:spcPts val="0"/>
              </a:spcBef>
              <a:buFont typeface="+mj-lt"/>
              <a:buAutoNum type="arabicPeriod"/>
            </a:pPr>
            <a:r>
              <a:rPr lang="en-US" sz="2000" dirty="0"/>
              <a:t>change in one or more of the attitudes, behaviors, beliefs (hard to change well-learned behavior</a:t>
            </a:r>
          </a:p>
          <a:p>
            <a:pPr marL="914400" lvl="1" indent="-457200">
              <a:lnSpc>
                <a:spcPct val="100000"/>
              </a:lnSpc>
              <a:spcBef>
                <a:spcPts val="0"/>
              </a:spcBef>
              <a:buFont typeface="+mj-lt"/>
              <a:buAutoNum type="arabicPeriod"/>
            </a:pPr>
            <a:r>
              <a:rPr lang="en-US" sz="2000" dirty="0"/>
              <a:t>acquire new information that challenges the dissonant beliefs</a:t>
            </a:r>
          </a:p>
          <a:p>
            <a:pPr marL="914400" lvl="1" indent="-457200">
              <a:lnSpc>
                <a:spcPct val="100000"/>
              </a:lnSpc>
              <a:spcBef>
                <a:spcPts val="0"/>
              </a:spcBef>
              <a:buFont typeface="+mj-lt"/>
              <a:buAutoNum type="arabicPeriod"/>
            </a:pPr>
            <a:r>
              <a:rPr lang="en-US" sz="2000" dirty="0"/>
              <a:t>reduce the importance of the new beliefs/attitudes</a:t>
            </a:r>
          </a:p>
          <a:p>
            <a:pPr marL="0" indent="0">
              <a:buNone/>
            </a:pPr>
            <a:endParaRPr lang="en-US" dirty="0"/>
          </a:p>
        </p:txBody>
      </p:sp>
      <p:sp>
        <p:nvSpPr>
          <p:cNvPr id="3" name="Title 2">
            <a:extLst>
              <a:ext uri="{FF2B5EF4-FFF2-40B4-BE49-F238E27FC236}">
                <a16:creationId xmlns:a16="http://schemas.microsoft.com/office/drawing/2014/main" id="{890C78D6-D7AD-7648-87AE-CA98769A617F}"/>
              </a:ext>
            </a:extLst>
          </p:cNvPr>
          <p:cNvSpPr>
            <a:spLocks noGrp="1"/>
          </p:cNvSpPr>
          <p:nvPr>
            <p:ph type="title"/>
          </p:nvPr>
        </p:nvSpPr>
        <p:spPr/>
        <p:txBody>
          <a:bodyPr/>
          <a:lstStyle/>
          <a:p>
            <a:r>
              <a:rPr lang="en-US" dirty="0"/>
              <a:t>Engaging with Data: Individual Reflections</a:t>
            </a:r>
          </a:p>
        </p:txBody>
      </p:sp>
      <p:grpSp>
        <p:nvGrpSpPr>
          <p:cNvPr id="5" name="Group 4">
            <a:extLst>
              <a:ext uri="{FF2B5EF4-FFF2-40B4-BE49-F238E27FC236}">
                <a16:creationId xmlns:a16="http://schemas.microsoft.com/office/drawing/2014/main" id="{BD295683-8859-9346-8F2D-A4237E1D0FAB}"/>
              </a:ext>
            </a:extLst>
          </p:cNvPr>
          <p:cNvGrpSpPr/>
          <p:nvPr/>
        </p:nvGrpSpPr>
        <p:grpSpPr>
          <a:xfrm>
            <a:off x="6783517" y="59634"/>
            <a:ext cx="2261093" cy="1356656"/>
            <a:chOff x="7564" y="1591961"/>
            <a:chExt cx="2261093" cy="1356656"/>
          </a:xfrm>
        </p:grpSpPr>
        <p:sp>
          <p:nvSpPr>
            <p:cNvPr id="12" name="Rectangle 11">
              <a:extLst>
                <a:ext uri="{FF2B5EF4-FFF2-40B4-BE49-F238E27FC236}">
                  <a16:creationId xmlns:a16="http://schemas.microsoft.com/office/drawing/2014/main" id="{F57AE4E2-791B-0A43-8F14-981B40982CC8}"/>
                </a:ext>
              </a:extLst>
            </p:cNvPr>
            <p:cNvSpPr/>
            <p:nvPr/>
          </p:nvSpPr>
          <p:spPr>
            <a:xfrm>
              <a:off x="7564" y="1591961"/>
              <a:ext cx="2261093" cy="1356656"/>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3" name="TextBox 12">
              <a:extLst>
                <a:ext uri="{FF2B5EF4-FFF2-40B4-BE49-F238E27FC236}">
                  <a16:creationId xmlns:a16="http://schemas.microsoft.com/office/drawing/2014/main" id="{B00699E4-07B8-D84C-84CD-126797BA4EC8}"/>
                </a:ext>
              </a:extLst>
            </p:cNvPr>
            <p:cNvSpPr txBox="1"/>
            <p:nvPr/>
          </p:nvSpPr>
          <p:spPr>
            <a:xfrm>
              <a:off x="7564" y="1591961"/>
              <a:ext cx="2261093" cy="13566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0970" tIns="140970" rIns="140970" bIns="140970" numCol="1" spcCol="1270" anchor="ctr" anchorCtr="0">
              <a:noAutofit/>
            </a:bodyPr>
            <a:lstStyle/>
            <a:p>
              <a:pPr marL="0" lvl="0" indent="0" algn="ctr" defTabSz="1644650" rtl="0">
                <a:lnSpc>
                  <a:spcPct val="90000"/>
                </a:lnSpc>
                <a:spcBef>
                  <a:spcPct val="0"/>
                </a:spcBef>
                <a:spcAft>
                  <a:spcPct val="35000"/>
                </a:spcAft>
                <a:buNone/>
              </a:pPr>
              <a:r>
                <a:rPr lang="en-US" sz="3700" kern="1200" dirty="0"/>
                <a:t>Emote &amp; React</a:t>
              </a:r>
            </a:p>
          </p:txBody>
        </p:sp>
      </p:grpSp>
    </p:spTree>
    <p:extLst>
      <p:ext uri="{BB962C8B-B14F-4D97-AF65-F5344CB8AC3E}">
        <p14:creationId xmlns:p14="http://schemas.microsoft.com/office/powerpoint/2010/main" val="4029706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fade">
                                      <p:cBhvr>
                                        <p:cTn id="26" dur="500"/>
                                        <p:tgtEl>
                                          <p:spTgt spid="4">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fade">
                                      <p:cBhvr>
                                        <p:cTn id="29"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E41565-8894-A840-9F62-A550FEC2A992}"/>
              </a:ext>
            </a:extLst>
          </p:cNvPr>
          <p:cNvPicPr>
            <a:picLocks noChangeAspect="1"/>
          </p:cNvPicPr>
          <p:nvPr/>
        </p:nvPicPr>
        <p:blipFill rotWithShape="1">
          <a:blip r:embed="rId3"/>
          <a:srcRect l="4881" t="2078" r="2119"/>
          <a:stretch/>
        </p:blipFill>
        <p:spPr>
          <a:xfrm>
            <a:off x="0" y="2294942"/>
            <a:ext cx="9138076" cy="2953713"/>
          </a:xfrm>
          <a:prstGeom prst="rect">
            <a:avLst/>
          </a:prstGeom>
        </p:spPr>
      </p:pic>
      <p:sp>
        <p:nvSpPr>
          <p:cNvPr id="4" name="Content Placeholder 3">
            <a:extLst>
              <a:ext uri="{FF2B5EF4-FFF2-40B4-BE49-F238E27FC236}">
                <a16:creationId xmlns:a16="http://schemas.microsoft.com/office/drawing/2014/main" id="{71AFBBDA-EE3F-714A-94D9-1E40BBE3C3B4}"/>
              </a:ext>
            </a:extLst>
          </p:cNvPr>
          <p:cNvSpPr>
            <a:spLocks noGrp="1"/>
          </p:cNvSpPr>
          <p:nvPr>
            <p:ph idx="1"/>
          </p:nvPr>
        </p:nvSpPr>
        <p:spPr>
          <a:xfrm>
            <a:off x="457200" y="1135424"/>
            <a:ext cx="8507896" cy="4990739"/>
          </a:xfrm>
        </p:spPr>
        <p:txBody>
          <a:bodyPr>
            <a:normAutofit/>
          </a:bodyPr>
          <a:lstStyle/>
          <a:p>
            <a:pPr>
              <a:spcBef>
                <a:spcPts val="0"/>
              </a:spcBef>
            </a:pPr>
            <a:r>
              <a:rPr lang="en-US" sz="2400" dirty="0"/>
              <a:t>Review the data gathered for today’s session </a:t>
            </a:r>
            <a:br>
              <a:rPr lang="en-US" sz="2400" dirty="0"/>
            </a:br>
            <a:r>
              <a:rPr lang="en-US" sz="2400" dirty="0"/>
              <a:t>regarding student outcomes from year one of efforts</a:t>
            </a:r>
          </a:p>
          <a:p>
            <a:pPr marL="0" indent="0">
              <a:spcBef>
                <a:spcPts val="0"/>
              </a:spcBef>
              <a:buNone/>
            </a:pPr>
            <a:endParaRPr lang="en-US" sz="2400" dirty="0"/>
          </a:p>
          <a:p>
            <a:pPr>
              <a:spcBef>
                <a:spcPts val="0"/>
              </a:spcBef>
            </a:pPr>
            <a:r>
              <a:rPr lang="en-US" sz="2400" dirty="0"/>
              <a:t>Individually, jot down your immediate reactions, thoughts, feelings</a:t>
            </a:r>
          </a:p>
          <a:p>
            <a:pPr lvl="1">
              <a:spcBef>
                <a:spcPts val="0"/>
              </a:spcBef>
            </a:pPr>
            <a:r>
              <a:rPr lang="en-US" sz="2000" dirty="0"/>
              <a:t>What are your thoughts on this data?</a:t>
            </a:r>
          </a:p>
          <a:p>
            <a:pPr lvl="1">
              <a:spcBef>
                <a:spcPts val="0"/>
              </a:spcBef>
            </a:pPr>
            <a:r>
              <a:rPr lang="en-US" sz="2000" dirty="0"/>
              <a:t>What emotions do these data trigger for you?</a:t>
            </a:r>
          </a:p>
          <a:p>
            <a:pPr lvl="1">
              <a:spcBef>
                <a:spcPts val="0"/>
              </a:spcBef>
            </a:pPr>
            <a:r>
              <a:rPr lang="en-US" sz="2000" dirty="0"/>
              <a:t>What “WTF” questions do you have about these data?</a:t>
            </a:r>
          </a:p>
          <a:p>
            <a:pPr lvl="1">
              <a:spcBef>
                <a:spcPts val="0"/>
              </a:spcBef>
            </a:pPr>
            <a:r>
              <a:rPr lang="en-US" sz="2000" dirty="0"/>
              <a:t>In what ways do these data trigger discomfort for you?</a:t>
            </a:r>
          </a:p>
          <a:p>
            <a:pPr lvl="1">
              <a:spcBef>
                <a:spcPts val="0"/>
              </a:spcBef>
            </a:pPr>
            <a:r>
              <a:rPr lang="en-US" sz="2000" dirty="0"/>
              <a:t>How are you immediately responding to that discomfort?</a:t>
            </a:r>
          </a:p>
          <a:p>
            <a:pPr lvl="1">
              <a:spcBef>
                <a:spcPts val="0"/>
              </a:spcBef>
            </a:pPr>
            <a:r>
              <a:rPr lang="en-US" sz="2000" dirty="0"/>
              <a:t>In what ways is what’s shown here similar/different from what you expected to find?</a:t>
            </a:r>
          </a:p>
          <a:p>
            <a:pPr lvl="1">
              <a:spcBef>
                <a:spcPts val="0"/>
              </a:spcBef>
            </a:pPr>
            <a:endParaRPr lang="en-US" sz="2000" dirty="0"/>
          </a:p>
          <a:p>
            <a:pPr lvl="1">
              <a:spcBef>
                <a:spcPts val="0"/>
              </a:spcBef>
            </a:pPr>
            <a:endParaRPr lang="en-US" sz="2000" dirty="0"/>
          </a:p>
          <a:p>
            <a:pPr marL="0" indent="0">
              <a:buNone/>
            </a:pPr>
            <a:endParaRPr lang="en-US" dirty="0"/>
          </a:p>
        </p:txBody>
      </p:sp>
      <p:sp>
        <p:nvSpPr>
          <p:cNvPr id="14" name="Title 2">
            <a:extLst>
              <a:ext uri="{FF2B5EF4-FFF2-40B4-BE49-F238E27FC236}">
                <a16:creationId xmlns:a16="http://schemas.microsoft.com/office/drawing/2014/main" id="{C9CF3ED6-434F-E94B-B5F5-802AD2C2F21C}"/>
              </a:ext>
            </a:extLst>
          </p:cNvPr>
          <p:cNvSpPr txBox="1">
            <a:spLocks/>
          </p:cNvSpPr>
          <p:nvPr/>
        </p:nvSpPr>
        <p:spPr>
          <a:xfrm>
            <a:off x="457200" y="274638"/>
            <a:ext cx="8229600" cy="64578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i="0" kern="1200">
                <a:solidFill>
                  <a:srgbClr val="333F48"/>
                </a:solidFill>
                <a:latin typeface="+mj-lt"/>
                <a:ea typeface="+mj-ea"/>
                <a:cs typeface="+mj-cs"/>
              </a:defRPr>
            </a:lvl1pPr>
          </a:lstStyle>
          <a:p>
            <a:r>
              <a:rPr lang="en-US"/>
              <a:t>Engaging with Data: Individual Reflections</a:t>
            </a:r>
            <a:endParaRPr lang="en-US" dirty="0"/>
          </a:p>
        </p:txBody>
      </p:sp>
    </p:spTree>
    <p:extLst>
      <p:ext uri="{BB962C8B-B14F-4D97-AF65-F5344CB8AC3E}">
        <p14:creationId xmlns:p14="http://schemas.microsoft.com/office/powerpoint/2010/main" val="975822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1AFBBDA-EE3F-714A-94D9-1E40BBE3C3B4}"/>
              </a:ext>
            </a:extLst>
          </p:cNvPr>
          <p:cNvSpPr>
            <a:spLocks noGrp="1"/>
          </p:cNvSpPr>
          <p:nvPr>
            <p:ph idx="1"/>
          </p:nvPr>
        </p:nvSpPr>
        <p:spPr>
          <a:xfrm>
            <a:off x="457200" y="1135424"/>
            <a:ext cx="8507896" cy="4990739"/>
          </a:xfrm>
        </p:spPr>
        <p:txBody>
          <a:bodyPr>
            <a:normAutofit/>
          </a:bodyPr>
          <a:lstStyle/>
          <a:p>
            <a:pPr marL="0" indent="0">
              <a:buNone/>
            </a:pPr>
            <a:r>
              <a:rPr lang="en-US" sz="2600" b="1" i="1" dirty="0"/>
              <a:t>Identifying key points in the data</a:t>
            </a:r>
          </a:p>
          <a:p>
            <a:r>
              <a:rPr lang="en-US" sz="2400" dirty="0"/>
              <a:t>Interpretation points should</a:t>
            </a:r>
          </a:p>
          <a:p>
            <a:pPr lvl="1"/>
            <a:r>
              <a:rPr lang="en-US" sz="2000" dirty="0"/>
              <a:t>Speak directly to the data at hand</a:t>
            </a:r>
          </a:p>
          <a:p>
            <a:pPr lvl="1"/>
            <a:r>
              <a:rPr lang="en-US" sz="2000" dirty="0"/>
              <a:t>Note trends, points of comparison</a:t>
            </a:r>
          </a:p>
          <a:p>
            <a:pPr lvl="1"/>
            <a:r>
              <a:rPr lang="en-US" sz="2000" dirty="0"/>
              <a:t>Highlight gaps in the data presented</a:t>
            </a:r>
          </a:p>
          <a:p>
            <a:pPr lvl="1"/>
            <a:r>
              <a:rPr lang="en-US" sz="2000" dirty="0"/>
              <a:t>Connect to your own personal expertise for interpretation</a:t>
            </a:r>
          </a:p>
          <a:p>
            <a:pPr lvl="1"/>
            <a:r>
              <a:rPr lang="en-US" sz="2000" dirty="0"/>
              <a:t>Apply equity-mindedness</a:t>
            </a:r>
          </a:p>
          <a:p>
            <a:r>
              <a:rPr lang="en-US" sz="2400" dirty="0"/>
              <a:t>Interpretation points should NOT</a:t>
            </a:r>
          </a:p>
          <a:p>
            <a:pPr lvl="1"/>
            <a:r>
              <a:rPr lang="en-US" sz="2000" dirty="0"/>
              <a:t>Be solutions</a:t>
            </a:r>
          </a:p>
          <a:p>
            <a:pPr lvl="1"/>
            <a:r>
              <a:rPr lang="en-US" sz="2000" dirty="0"/>
              <a:t>Be completely independent of data presented</a:t>
            </a:r>
          </a:p>
          <a:p>
            <a:pPr lvl="1"/>
            <a:r>
              <a:rPr lang="en-US" sz="2000" dirty="0"/>
              <a:t>ONLY use your personal expertise</a:t>
            </a:r>
          </a:p>
          <a:p>
            <a:pPr marL="0" indent="0">
              <a:buNone/>
            </a:pPr>
            <a:endParaRPr lang="en-US" dirty="0"/>
          </a:p>
        </p:txBody>
      </p:sp>
      <p:grpSp>
        <p:nvGrpSpPr>
          <p:cNvPr id="5" name="Group 4">
            <a:extLst>
              <a:ext uri="{FF2B5EF4-FFF2-40B4-BE49-F238E27FC236}">
                <a16:creationId xmlns:a16="http://schemas.microsoft.com/office/drawing/2014/main" id="{BD295683-8859-9346-8F2D-A4237E1D0FAB}"/>
              </a:ext>
            </a:extLst>
          </p:cNvPr>
          <p:cNvGrpSpPr/>
          <p:nvPr/>
        </p:nvGrpSpPr>
        <p:grpSpPr>
          <a:xfrm>
            <a:off x="6783517" y="59634"/>
            <a:ext cx="2261093" cy="1356656"/>
            <a:chOff x="7564" y="1591961"/>
            <a:chExt cx="2261093" cy="1356656"/>
          </a:xfrm>
        </p:grpSpPr>
        <p:sp>
          <p:nvSpPr>
            <p:cNvPr id="12" name="Rectangle 11">
              <a:extLst>
                <a:ext uri="{FF2B5EF4-FFF2-40B4-BE49-F238E27FC236}">
                  <a16:creationId xmlns:a16="http://schemas.microsoft.com/office/drawing/2014/main" id="{F57AE4E2-791B-0A43-8F14-981B40982CC8}"/>
                </a:ext>
              </a:extLst>
            </p:cNvPr>
            <p:cNvSpPr/>
            <p:nvPr/>
          </p:nvSpPr>
          <p:spPr>
            <a:xfrm>
              <a:off x="7564" y="1591961"/>
              <a:ext cx="2261093" cy="1356656"/>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3" name="TextBox 12">
              <a:extLst>
                <a:ext uri="{FF2B5EF4-FFF2-40B4-BE49-F238E27FC236}">
                  <a16:creationId xmlns:a16="http://schemas.microsoft.com/office/drawing/2014/main" id="{B00699E4-07B8-D84C-84CD-126797BA4EC8}"/>
                </a:ext>
              </a:extLst>
            </p:cNvPr>
            <p:cNvSpPr txBox="1"/>
            <p:nvPr/>
          </p:nvSpPr>
          <p:spPr>
            <a:xfrm>
              <a:off x="7564" y="1591961"/>
              <a:ext cx="2261093" cy="13566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0970" tIns="140970" rIns="140970" bIns="140970" numCol="1" spcCol="1270" anchor="ctr" anchorCtr="0">
              <a:noAutofit/>
            </a:bodyPr>
            <a:lstStyle/>
            <a:p>
              <a:pPr marL="0" lvl="0" indent="0" algn="ctr" defTabSz="1644650" rtl="0">
                <a:lnSpc>
                  <a:spcPct val="90000"/>
                </a:lnSpc>
                <a:spcBef>
                  <a:spcPct val="0"/>
                </a:spcBef>
                <a:spcAft>
                  <a:spcPct val="35000"/>
                </a:spcAft>
                <a:buNone/>
              </a:pPr>
              <a:r>
                <a:rPr lang="en-US" sz="3700" kern="1200" dirty="0"/>
                <a:t>Emote &amp; React</a:t>
              </a:r>
            </a:p>
          </p:txBody>
        </p:sp>
      </p:grpSp>
      <p:grpSp>
        <p:nvGrpSpPr>
          <p:cNvPr id="7" name="Group 6">
            <a:extLst>
              <a:ext uri="{FF2B5EF4-FFF2-40B4-BE49-F238E27FC236}">
                <a16:creationId xmlns:a16="http://schemas.microsoft.com/office/drawing/2014/main" id="{81CE3606-4528-DF41-9E32-49862A4BFADF}"/>
              </a:ext>
            </a:extLst>
          </p:cNvPr>
          <p:cNvGrpSpPr/>
          <p:nvPr/>
        </p:nvGrpSpPr>
        <p:grpSpPr>
          <a:xfrm>
            <a:off x="6783517" y="59634"/>
            <a:ext cx="2261093" cy="1356656"/>
            <a:chOff x="3173096" y="1591961"/>
            <a:chExt cx="2261093" cy="1356656"/>
          </a:xfrm>
          <a:solidFill>
            <a:srgbClr val="122F21"/>
          </a:solidFill>
        </p:grpSpPr>
        <p:sp>
          <p:nvSpPr>
            <p:cNvPr id="8" name="Rectangle 7">
              <a:extLst>
                <a:ext uri="{FF2B5EF4-FFF2-40B4-BE49-F238E27FC236}">
                  <a16:creationId xmlns:a16="http://schemas.microsoft.com/office/drawing/2014/main" id="{62DA5E0A-0D2C-A841-8809-62F44DCC63F3}"/>
                </a:ext>
              </a:extLst>
            </p:cNvPr>
            <p:cNvSpPr/>
            <p:nvPr/>
          </p:nvSpPr>
          <p:spPr>
            <a:xfrm>
              <a:off x="3173096" y="1591961"/>
              <a:ext cx="2261093" cy="1356656"/>
            </a:xfrm>
            <a:prstGeom prst="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9" name="TextBox 8">
              <a:extLst>
                <a:ext uri="{FF2B5EF4-FFF2-40B4-BE49-F238E27FC236}">
                  <a16:creationId xmlns:a16="http://schemas.microsoft.com/office/drawing/2014/main" id="{8D5B3992-4139-D740-B229-AE1C8DA1E934}"/>
                </a:ext>
              </a:extLst>
            </p:cNvPr>
            <p:cNvSpPr txBox="1"/>
            <p:nvPr/>
          </p:nvSpPr>
          <p:spPr>
            <a:xfrm>
              <a:off x="3173096" y="1591961"/>
              <a:ext cx="2261093" cy="13566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40970" tIns="140970" rIns="140970" bIns="140970" numCol="1" spcCol="1270" anchor="ctr" anchorCtr="0">
              <a:noAutofit/>
            </a:bodyPr>
            <a:lstStyle/>
            <a:p>
              <a:pPr marL="0" lvl="0" indent="0" algn="ctr" defTabSz="1644650" rtl="0">
                <a:lnSpc>
                  <a:spcPct val="90000"/>
                </a:lnSpc>
                <a:spcBef>
                  <a:spcPct val="0"/>
                </a:spcBef>
                <a:spcAft>
                  <a:spcPct val="35000"/>
                </a:spcAft>
                <a:buNone/>
              </a:pPr>
              <a:r>
                <a:rPr lang="en-US" sz="3700" kern="1200" dirty="0"/>
                <a:t>Identify Key Points</a:t>
              </a:r>
            </a:p>
          </p:txBody>
        </p:sp>
      </p:grpSp>
      <p:sp>
        <p:nvSpPr>
          <p:cNvPr id="15" name="Title 2">
            <a:extLst>
              <a:ext uri="{FF2B5EF4-FFF2-40B4-BE49-F238E27FC236}">
                <a16:creationId xmlns:a16="http://schemas.microsoft.com/office/drawing/2014/main" id="{6141253B-C9B6-E244-B44B-4A10D4E82EA0}"/>
              </a:ext>
            </a:extLst>
          </p:cNvPr>
          <p:cNvSpPr>
            <a:spLocks noGrp="1"/>
          </p:cNvSpPr>
          <p:nvPr>
            <p:ph type="title"/>
          </p:nvPr>
        </p:nvSpPr>
        <p:spPr>
          <a:xfrm>
            <a:off x="457200" y="274638"/>
            <a:ext cx="8229600" cy="645782"/>
          </a:xfrm>
        </p:spPr>
        <p:txBody>
          <a:bodyPr/>
          <a:lstStyle/>
          <a:p>
            <a:r>
              <a:rPr lang="en-US" dirty="0"/>
              <a:t>Engaging with Data: Individual Reflections</a:t>
            </a:r>
          </a:p>
        </p:txBody>
      </p:sp>
    </p:spTree>
    <p:extLst>
      <p:ext uri="{BB962C8B-B14F-4D97-AF65-F5344CB8AC3E}">
        <p14:creationId xmlns:p14="http://schemas.microsoft.com/office/powerpoint/2010/main" val="355166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animEffect transition="in" filter="fade">
                                      <p:cBhvr>
                                        <p:cTn id="7" dur="500"/>
                                        <p:tgtEl>
                                          <p:spTgt spid="4">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8" end="8"/>
                                            </p:txEl>
                                          </p:spTgt>
                                        </p:tgtEl>
                                        <p:attrNameLst>
                                          <p:attrName>style.visibility</p:attrName>
                                        </p:attrNameLst>
                                      </p:cBhvr>
                                      <p:to>
                                        <p:strVal val="visible"/>
                                      </p:to>
                                    </p:set>
                                    <p:animEffect transition="in" filter="fade">
                                      <p:cBhvr>
                                        <p:cTn id="10" dur="500"/>
                                        <p:tgtEl>
                                          <p:spTgt spid="4">
                                            <p:txEl>
                                              <p:pRg st="8" end="8"/>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9" end="9"/>
                                            </p:txEl>
                                          </p:spTgt>
                                        </p:tgtEl>
                                        <p:attrNameLst>
                                          <p:attrName>style.visibility</p:attrName>
                                        </p:attrNameLst>
                                      </p:cBhvr>
                                      <p:to>
                                        <p:strVal val="visible"/>
                                      </p:to>
                                    </p:set>
                                    <p:animEffect transition="in" filter="fade">
                                      <p:cBhvr>
                                        <p:cTn id="13" dur="500"/>
                                        <p:tgtEl>
                                          <p:spTgt spid="4">
                                            <p:txEl>
                                              <p:pRg st="9" end="9"/>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10" end="10"/>
                                            </p:txEl>
                                          </p:spTgt>
                                        </p:tgtEl>
                                        <p:attrNameLst>
                                          <p:attrName>style.visibility</p:attrName>
                                        </p:attrNameLst>
                                      </p:cBhvr>
                                      <p:to>
                                        <p:strVal val="visible"/>
                                      </p:to>
                                    </p:set>
                                    <p:animEffect transition="in" filter="fade">
                                      <p:cBhvr>
                                        <p:cTn id="16"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1AFBBDA-EE3F-714A-94D9-1E40BBE3C3B4}"/>
              </a:ext>
            </a:extLst>
          </p:cNvPr>
          <p:cNvSpPr>
            <a:spLocks noGrp="1"/>
          </p:cNvSpPr>
          <p:nvPr>
            <p:ph idx="1"/>
          </p:nvPr>
        </p:nvSpPr>
        <p:spPr>
          <a:xfrm>
            <a:off x="457200" y="1135424"/>
            <a:ext cx="5303520" cy="4990739"/>
          </a:xfrm>
        </p:spPr>
        <p:txBody>
          <a:bodyPr>
            <a:normAutofit/>
          </a:bodyPr>
          <a:lstStyle/>
          <a:p>
            <a:pPr>
              <a:spcBef>
                <a:spcPts val="0"/>
              </a:spcBef>
            </a:pPr>
            <a:r>
              <a:rPr lang="en-US" sz="2400" dirty="0"/>
              <a:t>Review the data </a:t>
            </a:r>
          </a:p>
          <a:p>
            <a:pPr>
              <a:spcBef>
                <a:spcPts val="0"/>
              </a:spcBef>
            </a:pPr>
            <a:r>
              <a:rPr lang="en-US" sz="2400" dirty="0"/>
              <a:t>Note four interpretation points</a:t>
            </a:r>
          </a:p>
          <a:p>
            <a:pPr lvl="1"/>
            <a:r>
              <a:rPr lang="en-US" sz="2000" dirty="0"/>
              <a:t>Where are key differences? Similarities?</a:t>
            </a:r>
          </a:p>
          <a:p>
            <a:pPr lvl="1"/>
            <a:r>
              <a:rPr lang="en-US" sz="2000" dirty="0"/>
              <a:t>Consider who is and who isn’t captured in the data</a:t>
            </a:r>
          </a:p>
          <a:p>
            <a:pPr lvl="1"/>
            <a:r>
              <a:rPr lang="en-US" sz="2000" dirty="0"/>
              <a:t>Where are Gaps? </a:t>
            </a:r>
          </a:p>
          <a:p>
            <a:pPr lvl="1"/>
            <a:r>
              <a:rPr lang="en-US" sz="2000" dirty="0"/>
              <a:t>What is true for the majority (numbers wise)? </a:t>
            </a:r>
          </a:p>
          <a:p>
            <a:pPr lvl="1"/>
            <a:r>
              <a:rPr lang="en-US" sz="2000" dirty="0"/>
              <a:t>Who/what group is differently affected? </a:t>
            </a:r>
          </a:p>
          <a:p>
            <a:pPr lvl="1"/>
            <a:r>
              <a:rPr lang="en-US" sz="2000" dirty="0"/>
              <a:t>What is the </a:t>
            </a:r>
            <a:r>
              <a:rPr lang="en-US" sz="2000" i="1" dirty="0"/>
              <a:t>ideal </a:t>
            </a:r>
            <a:r>
              <a:rPr lang="en-US" sz="2000" dirty="0"/>
              <a:t>number we would want to see here? How is what is shown here in relation to that ideal?</a:t>
            </a:r>
          </a:p>
        </p:txBody>
      </p:sp>
      <p:pic>
        <p:nvPicPr>
          <p:cNvPr id="8" name="Picture 7">
            <a:extLst>
              <a:ext uri="{FF2B5EF4-FFF2-40B4-BE49-F238E27FC236}">
                <a16:creationId xmlns:a16="http://schemas.microsoft.com/office/drawing/2014/main" id="{FFA20B56-9D5C-AD46-B727-6C24E5629FA5}"/>
              </a:ext>
            </a:extLst>
          </p:cNvPr>
          <p:cNvPicPr>
            <a:picLocks noChangeAspect="1"/>
          </p:cNvPicPr>
          <p:nvPr/>
        </p:nvPicPr>
        <p:blipFill>
          <a:blip r:embed="rId3"/>
          <a:stretch>
            <a:fillRect/>
          </a:stretch>
        </p:blipFill>
        <p:spPr>
          <a:xfrm>
            <a:off x="6223879" y="920420"/>
            <a:ext cx="2920121" cy="5937580"/>
          </a:xfrm>
          <a:prstGeom prst="rect">
            <a:avLst/>
          </a:prstGeom>
        </p:spPr>
      </p:pic>
      <p:sp>
        <p:nvSpPr>
          <p:cNvPr id="12" name="Title 2">
            <a:extLst>
              <a:ext uri="{FF2B5EF4-FFF2-40B4-BE49-F238E27FC236}">
                <a16:creationId xmlns:a16="http://schemas.microsoft.com/office/drawing/2014/main" id="{017879B9-1F9E-3D42-9178-2E0FF95E8C51}"/>
              </a:ext>
            </a:extLst>
          </p:cNvPr>
          <p:cNvSpPr txBox="1">
            <a:spLocks/>
          </p:cNvSpPr>
          <p:nvPr/>
        </p:nvSpPr>
        <p:spPr>
          <a:xfrm>
            <a:off x="457200" y="274638"/>
            <a:ext cx="8229600" cy="64578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i="0" kern="1200">
                <a:solidFill>
                  <a:srgbClr val="333F48"/>
                </a:solidFill>
                <a:latin typeface="+mj-lt"/>
                <a:ea typeface="+mj-ea"/>
                <a:cs typeface="+mj-cs"/>
              </a:defRPr>
            </a:lvl1pPr>
          </a:lstStyle>
          <a:p>
            <a:r>
              <a:rPr lang="en-US" dirty="0"/>
              <a:t>Engaging with Data: Individual Reflections</a:t>
            </a:r>
          </a:p>
        </p:txBody>
      </p:sp>
    </p:spTree>
    <p:extLst>
      <p:ext uri="{BB962C8B-B14F-4D97-AF65-F5344CB8AC3E}">
        <p14:creationId xmlns:p14="http://schemas.microsoft.com/office/powerpoint/2010/main" val="416452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45C58A-E2FE-BC4B-B6EB-3B65F6F2F830}"/>
              </a:ext>
            </a:extLst>
          </p:cNvPr>
          <p:cNvPicPr>
            <a:picLocks noChangeAspect="1"/>
          </p:cNvPicPr>
          <p:nvPr/>
        </p:nvPicPr>
        <p:blipFill>
          <a:blip r:embed="rId3"/>
          <a:stretch>
            <a:fillRect/>
          </a:stretch>
        </p:blipFill>
        <p:spPr>
          <a:xfrm>
            <a:off x="5817801" y="1135424"/>
            <a:ext cx="3147295" cy="4955315"/>
          </a:xfrm>
          <a:prstGeom prst="rect">
            <a:avLst/>
          </a:prstGeom>
          <a:ln>
            <a:solidFill>
              <a:schemeClr val="bg1">
                <a:lumMod val="85000"/>
              </a:schemeClr>
            </a:solidFill>
          </a:ln>
        </p:spPr>
      </p:pic>
      <p:sp>
        <p:nvSpPr>
          <p:cNvPr id="4" name="Content Placeholder 3">
            <a:extLst>
              <a:ext uri="{FF2B5EF4-FFF2-40B4-BE49-F238E27FC236}">
                <a16:creationId xmlns:a16="http://schemas.microsoft.com/office/drawing/2014/main" id="{71AFBBDA-EE3F-714A-94D9-1E40BBE3C3B4}"/>
              </a:ext>
            </a:extLst>
          </p:cNvPr>
          <p:cNvSpPr>
            <a:spLocks noGrp="1"/>
          </p:cNvSpPr>
          <p:nvPr>
            <p:ph idx="1"/>
          </p:nvPr>
        </p:nvSpPr>
        <p:spPr>
          <a:xfrm>
            <a:off x="457200" y="1135424"/>
            <a:ext cx="8507896" cy="4990739"/>
          </a:xfrm>
        </p:spPr>
        <p:txBody>
          <a:bodyPr>
            <a:normAutofit/>
          </a:bodyPr>
          <a:lstStyle/>
          <a:p>
            <a:pPr marL="0" indent="0">
              <a:buNone/>
            </a:pPr>
            <a:r>
              <a:rPr lang="en-US" sz="2600" b="1" i="1" dirty="0"/>
              <a:t>What more do you want to know?</a:t>
            </a:r>
          </a:p>
          <a:p>
            <a:r>
              <a:rPr lang="en-US" sz="2400" dirty="0"/>
              <a:t>What additional questions do these data points raise for you?</a:t>
            </a:r>
          </a:p>
          <a:p>
            <a:pPr lvl="1"/>
            <a:r>
              <a:rPr lang="en-US" sz="2000" dirty="0"/>
              <a:t>Better understanding students’ experiences</a:t>
            </a:r>
          </a:p>
          <a:p>
            <a:pPr lvl="1"/>
            <a:r>
              <a:rPr lang="en-US" sz="2000" dirty="0"/>
              <a:t>More information about courses students take, who teaches them, and how</a:t>
            </a:r>
          </a:p>
          <a:p>
            <a:pPr lvl="1"/>
            <a:r>
              <a:rPr lang="en-US" sz="2000" dirty="0"/>
              <a:t>Deeper information about success before, during, after the course</a:t>
            </a:r>
          </a:p>
          <a:p>
            <a:pPr lvl="1"/>
            <a:r>
              <a:rPr lang="en-US" sz="2000" dirty="0"/>
              <a:t>Understanding the ecology of students’ experiences—faculty teaching courses, advisors and practitioners supporting them</a:t>
            </a:r>
          </a:p>
          <a:p>
            <a:pPr lvl="1"/>
            <a:endParaRPr lang="en-US" dirty="0"/>
          </a:p>
        </p:txBody>
      </p:sp>
      <p:grpSp>
        <p:nvGrpSpPr>
          <p:cNvPr id="5" name="Group 4">
            <a:extLst>
              <a:ext uri="{FF2B5EF4-FFF2-40B4-BE49-F238E27FC236}">
                <a16:creationId xmlns:a16="http://schemas.microsoft.com/office/drawing/2014/main" id="{BD295683-8859-9346-8F2D-A4237E1D0FAB}"/>
              </a:ext>
            </a:extLst>
          </p:cNvPr>
          <p:cNvGrpSpPr/>
          <p:nvPr/>
        </p:nvGrpSpPr>
        <p:grpSpPr>
          <a:xfrm>
            <a:off x="6783517" y="59634"/>
            <a:ext cx="2261093" cy="1356656"/>
            <a:chOff x="7564" y="1591961"/>
            <a:chExt cx="2261093" cy="1356656"/>
          </a:xfrm>
        </p:grpSpPr>
        <p:sp>
          <p:nvSpPr>
            <p:cNvPr id="12" name="Rectangle 11">
              <a:extLst>
                <a:ext uri="{FF2B5EF4-FFF2-40B4-BE49-F238E27FC236}">
                  <a16:creationId xmlns:a16="http://schemas.microsoft.com/office/drawing/2014/main" id="{F57AE4E2-791B-0A43-8F14-981B40982CC8}"/>
                </a:ext>
              </a:extLst>
            </p:cNvPr>
            <p:cNvSpPr/>
            <p:nvPr/>
          </p:nvSpPr>
          <p:spPr>
            <a:xfrm>
              <a:off x="7564" y="1591961"/>
              <a:ext cx="2261093" cy="1356656"/>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3" name="TextBox 12">
              <a:extLst>
                <a:ext uri="{FF2B5EF4-FFF2-40B4-BE49-F238E27FC236}">
                  <a16:creationId xmlns:a16="http://schemas.microsoft.com/office/drawing/2014/main" id="{B00699E4-07B8-D84C-84CD-126797BA4EC8}"/>
                </a:ext>
              </a:extLst>
            </p:cNvPr>
            <p:cNvSpPr txBox="1"/>
            <p:nvPr/>
          </p:nvSpPr>
          <p:spPr>
            <a:xfrm>
              <a:off x="7564" y="1591961"/>
              <a:ext cx="2261093" cy="13566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0970" tIns="140970" rIns="140970" bIns="140970" numCol="1" spcCol="1270" anchor="ctr" anchorCtr="0">
              <a:noAutofit/>
            </a:bodyPr>
            <a:lstStyle/>
            <a:p>
              <a:pPr marL="0" lvl="0" indent="0" algn="ctr" defTabSz="1644650" rtl="0">
                <a:lnSpc>
                  <a:spcPct val="90000"/>
                </a:lnSpc>
                <a:spcBef>
                  <a:spcPct val="0"/>
                </a:spcBef>
                <a:spcAft>
                  <a:spcPct val="35000"/>
                </a:spcAft>
                <a:buNone/>
              </a:pPr>
              <a:r>
                <a:rPr lang="en-US" sz="3700" kern="1200" dirty="0"/>
                <a:t>Emote &amp; React</a:t>
              </a:r>
            </a:p>
          </p:txBody>
        </p:sp>
      </p:grpSp>
      <p:grpSp>
        <p:nvGrpSpPr>
          <p:cNvPr id="7" name="Group 6">
            <a:extLst>
              <a:ext uri="{FF2B5EF4-FFF2-40B4-BE49-F238E27FC236}">
                <a16:creationId xmlns:a16="http://schemas.microsoft.com/office/drawing/2014/main" id="{81CE3606-4528-DF41-9E32-49862A4BFADF}"/>
              </a:ext>
            </a:extLst>
          </p:cNvPr>
          <p:cNvGrpSpPr/>
          <p:nvPr/>
        </p:nvGrpSpPr>
        <p:grpSpPr>
          <a:xfrm>
            <a:off x="6783517" y="59634"/>
            <a:ext cx="2261093" cy="1356656"/>
            <a:chOff x="3173096" y="1591961"/>
            <a:chExt cx="2261093" cy="1356656"/>
          </a:xfrm>
        </p:grpSpPr>
        <p:sp>
          <p:nvSpPr>
            <p:cNvPr id="8" name="Rectangle 7">
              <a:extLst>
                <a:ext uri="{FF2B5EF4-FFF2-40B4-BE49-F238E27FC236}">
                  <a16:creationId xmlns:a16="http://schemas.microsoft.com/office/drawing/2014/main" id="{62DA5E0A-0D2C-A841-8809-62F44DCC63F3}"/>
                </a:ext>
              </a:extLst>
            </p:cNvPr>
            <p:cNvSpPr/>
            <p:nvPr/>
          </p:nvSpPr>
          <p:spPr>
            <a:xfrm>
              <a:off x="3173096" y="1591961"/>
              <a:ext cx="2261093" cy="1356656"/>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9" name="TextBox 8">
              <a:extLst>
                <a:ext uri="{FF2B5EF4-FFF2-40B4-BE49-F238E27FC236}">
                  <a16:creationId xmlns:a16="http://schemas.microsoft.com/office/drawing/2014/main" id="{8D5B3992-4139-D740-B229-AE1C8DA1E934}"/>
                </a:ext>
              </a:extLst>
            </p:cNvPr>
            <p:cNvSpPr txBox="1"/>
            <p:nvPr/>
          </p:nvSpPr>
          <p:spPr>
            <a:xfrm>
              <a:off x="3173096" y="1591961"/>
              <a:ext cx="2261093" cy="13566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0970" tIns="140970" rIns="140970" bIns="140970" numCol="1" spcCol="1270" anchor="ctr" anchorCtr="0">
              <a:noAutofit/>
            </a:bodyPr>
            <a:lstStyle/>
            <a:p>
              <a:pPr marL="0" lvl="0" indent="0" algn="ctr" defTabSz="1644650" rtl="0">
                <a:lnSpc>
                  <a:spcPct val="90000"/>
                </a:lnSpc>
                <a:spcBef>
                  <a:spcPct val="0"/>
                </a:spcBef>
                <a:spcAft>
                  <a:spcPct val="35000"/>
                </a:spcAft>
                <a:buNone/>
              </a:pPr>
              <a:r>
                <a:rPr lang="en-US" sz="3700" kern="1200" dirty="0"/>
                <a:t>Identify Key Points</a:t>
              </a:r>
            </a:p>
          </p:txBody>
        </p:sp>
      </p:grpSp>
      <p:grpSp>
        <p:nvGrpSpPr>
          <p:cNvPr id="10" name="Group 9">
            <a:extLst>
              <a:ext uri="{FF2B5EF4-FFF2-40B4-BE49-F238E27FC236}">
                <a16:creationId xmlns:a16="http://schemas.microsoft.com/office/drawing/2014/main" id="{39A5DB5F-43B7-064F-ABE4-356D1E8FE4A8}"/>
              </a:ext>
            </a:extLst>
          </p:cNvPr>
          <p:cNvGrpSpPr/>
          <p:nvPr/>
        </p:nvGrpSpPr>
        <p:grpSpPr>
          <a:xfrm>
            <a:off x="6783516" y="59634"/>
            <a:ext cx="2287219" cy="1356656"/>
            <a:chOff x="6338628" y="1591961"/>
            <a:chExt cx="2287219" cy="1356656"/>
          </a:xfrm>
        </p:grpSpPr>
        <p:sp>
          <p:nvSpPr>
            <p:cNvPr id="11" name="Rectangle 10">
              <a:extLst>
                <a:ext uri="{FF2B5EF4-FFF2-40B4-BE49-F238E27FC236}">
                  <a16:creationId xmlns:a16="http://schemas.microsoft.com/office/drawing/2014/main" id="{A47D48AA-8D79-4B42-9CB1-33B1E98D4A56}"/>
                </a:ext>
              </a:extLst>
            </p:cNvPr>
            <p:cNvSpPr/>
            <p:nvPr/>
          </p:nvSpPr>
          <p:spPr>
            <a:xfrm>
              <a:off x="6338628" y="1591961"/>
              <a:ext cx="2261093" cy="1356656"/>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4" name="TextBox 13">
              <a:extLst>
                <a:ext uri="{FF2B5EF4-FFF2-40B4-BE49-F238E27FC236}">
                  <a16:creationId xmlns:a16="http://schemas.microsoft.com/office/drawing/2014/main" id="{DCA73241-7D09-2943-AFF7-4E937628FFC5}"/>
                </a:ext>
              </a:extLst>
            </p:cNvPr>
            <p:cNvSpPr txBox="1"/>
            <p:nvPr/>
          </p:nvSpPr>
          <p:spPr>
            <a:xfrm>
              <a:off x="6364754" y="1591961"/>
              <a:ext cx="2261093" cy="13566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0970" tIns="140970" rIns="140970" bIns="140970" numCol="1" spcCol="1270" anchor="ctr" anchorCtr="0">
              <a:noAutofit/>
            </a:bodyPr>
            <a:lstStyle/>
            <a:p>
              <a:pPr marL="0" lvl="0" indent="0" algn="ctr" defTabSz="1644650" rtl="0">
                <a:lnSpc>
                  <a:spcPct val="90000"/>
                </a:lnSpc>
                <a:spcBef>
                  <a:spcPct val="0"/>
                </a:spcBef>
                <a:spcAft>
                  <a:spcPct val="35000"/>
                </a:spcAft>
                <a:buNone/>
              </a:pPr>
              <a:r>
                <a:rPr lang="en-US" sz="3700" kern="1200" dirty="0"/>
                <a:t>Pose Questions</a:t>
              </a:r>
            </a:p>
          </p:txBody>
        </p:sp>
      </p:grpSp>
      <p:sp>
        <p:nvSpPr>
          <p:cNvPr id="18" name="Title 2">
            <a:extLst>
              <a:ext uri="{FF2B5EF4-FFF2-40B4-BE49-F238E27FC236}">
                <a16:creationId xmlns:a16="http://schemas.microsoft.com/office/drawing/2014/main" id="{2CA7C3A4-1506-A34B-8A7F-6B6FF563B432}"/>
              </a:ext>
            </a:extLst>
          </p:cNvPr>
          <p:cNvSpPr txBox="1">
            <a:spLocks/>
          </p:cNvSpPr>
          <p:nvPr/>
        </p:nvSpPr>
        <p:spPr>
          <a:xfrm>
            <a:off x="457200" y="274638"/>
            <a:ext cx="8229600" cy="64578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i="0" kern="1200">
                <a:solidFill>
                  <a:srgbClr val="333F48"/>
                </a:solidFill>
                <a:latin typeface="+mj-lt"/>
                <a:ea typeface="+mj-ea"/>
                <a:cs typeface="+mj-cs"/>
              </a:defRPr>
            </a:lvl1pPr>
          </a:lstStyle>
          <a:p>
            <a:r>
              <a:rPr lang="en-US" dirty="0"/>
              <a:t>Engaging with Data: Individual Reflections</a:t>
            </a:r>
          </a:p>
        </p:txBody>
      </p:sp>
    </p:spTree>
    <p:extLst>
      <p:ext uri="{BB962C8B-B14F-4D97-AF65-F5344CB8AC3E}">
        <p14:creationId xmlns:p14="http://schemas.microsoft.com/office/powerpoint/2010/main" val="1794912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0C78D6-D7AD-7648-87AE-CA98769A617F}"/>
              </a:ext>
            </a:extLst>
          </p:cNvPr>
          <p:cNvSpPr>
            <a:spLocks noGrp="1"/>
          </p:cNvSpPr>
          <p:nvPr>
            <p:ph type="title"/>
          </p:nvPr>
        </p:nvSpPr>
        <p:spPr>
          <a:xfrm>
            <a:off x="329811" y="1152400"/>
            <a:ext cx="8607287" cy="3980000"/>
          </a:xfrm>
        </p:spPr>
        <p:txBody>
          <a:bodyPr/>
          <a:lstStyle/>
          <a:p>
            <a:r>
              <a:rPr lang="en-US" dirty="0"/>
              <a:t>Engaging with Your Campus Data Part 2: Group Reflections</a:t>
            </a:r>
          </a:p>
        </p:txBody>
      </p:sp>
      <p:graphicFrame>
        <p:nvGraphicFramePr>
          <p:cNvPr id="5" name="Diagram 4">
            <a:extLst>
              <a:ext uri="{FF2B5EF4-FFF2-40B4-BE49-F238E27FC236}">
                <a16:creationId xmlns:a16="http://schemas.microsoft.com/office/drawing/2014/main" id="{5898E498-65E0-1D42-92AA-A5203A57A687}"/>
              </a:ext>
            </a:extLst>
          </p:cNvPr>
          <p:cNvGraphicFramePr/>
          <p:nvPr>
            <p:extLst/>
          </p:nvPr>
        </p:nvGraphicFramePr>
        <p:xfrm>
          <a:off x="329810" y="2746201"/>
          <a:ext cx="8607287" cy="45405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7387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1AFBBDA-EE3F-714A-94D9-1E40BBE3C3B4}"/>
              </a:ext>
            </a:extLst>
          </p:cNvPr>
          <p:cNvSpPr>
            <a:spLocks noGrp="1"/>
          </p:cNvSpPr>
          <p:nvPr>
            <p:ph idx="1"/>
          </p:nvPr>
        </p:nvSpPr>
        <p:spPr>
          <a:xfrm>
            <a:off x="282633" y="1071029"/>
            <a:ext cx="8630947" cy="5346396"/>
          </a:xfrm>
        </p:spPr>
        <p:txBody>
          <a:bodyPr>
            <a:normAutofit fontScale="92500" lnSpcReduction="10000"/>
          </a:bodyPr>
          <a:lstStyle/>
          <a:p>
            <a:pPr>
              <a:lnSpc>
                <a:spcPct val="100000"/>
              </a:lnSpc>
              <a:spcBef>
                <a:spcPts val="0"/>
              </a:spcBef>
            </a:pPr>
            <a:r>
              <a:rPr lang="en-US" sz="2600" dirty="0"/>
              <a:t>In small groups (2-3)</a:t>
            </a:r>
          </a:p>
          <a:p>
            <a:pPr lvl="1">
              <a:spcBef>
                <a:spcPts val="0"/>
              </a:spcBef>
            </a:pPr>
            <a:r>
              <a:rPr lang="en-US" sz="2200" dirty="0"/>
              <a:t>May wish to group with others </a:t>
            </a:r>
            <a:br>
              <a:rPr lang="en-US" sz="2200" dirty="0"/>
            </a:br>
            <a:r>
              <a:rPr lang="en-US" sz="2200" dirty="0"/>
              <a:t>within similar role on your campus</a:t>
            </a:r>
          </a:p>
          <a:p>
            <a:pPr lvl="1">
              <a:spcBef>
                <a:spcPts val="0"/>
              </a:spcBef>
            </a:pPr>
            <a:r>
              <a:rPr lang="en-US" sz="2200" dirty="0"/>
              <a:t>One by one, compare the key data points</a:t>
            </a:r>
            <a:br>
              <a:rPr lang="en-US" sz="2200" dirty="0"/>
            </a:br>
            <a:r>
              <a:rPr lang="en-US" sz="2200" dirty="0"/>
              <a:t>you highlighted in your review of the data</a:t>
            </a:r>
          </a:p>
          <a:p>
            <a:pPr lvl="1">
              <a:spcBef>
                <a:spcPts val="0"/>
              </a:spcBef>
            </a:pPr>
            <a:r>
              <a:rPr lang="en-US" sz="2200" dirty="0"/>
              <a:t>Note overlaps, new insights</a:t>
            </a:r>
          </a:p>
          <a:p>
            <a:pPr lvl="1">
              <a:spcBef>
                <a:spcPts val="0"/>
              </a:spcBef>
            </a:pPr>
            <a:r>
              <a:rPr lang="en-US" sz="2200" dirty="0"/>
              <a:t>Highlight key points in the data across all</a:t>
            </a:r>
          </a:p>
          <a:p>
            <a:pPr lvl="1">
              <a:spcBef>
                <a:spcPts val="0"/>
              </a:spcBef>
            </a:pPr>
            <a:r>
              <a:rPr lang="en-US" sz="2200" dirty="0"/>
              <a:t>Note opportunity gaps in the data</a:t>
            </a:r>
          </a:p>
          <a:p>
            <a:pPr marL="0" indent="0">
              <a:spcBef>
                <a:spcPts val="0"/>
              </a:spcBef>
              <a:buNone/>
            </a:pPr>
            <a:r>
              <a:rPr lang="en-US" sz="800" dirty="0">
                <a:solidFill>
                  <a:schemeClr val="bg1"/>
                </a:solidFill>
              </a:rPr>
              <a:t>l</a:t>
            </a:r>
          </a:p>
          <a:p>
            <a:pPr>
              <a:lnSpc>
                <a:spcPct val="100000"/>
              </a:lnSpc>
              <a:spcBef>
                <a:spcPts val="0"/>
              </a:spcBef>
            </a:pPr>
            <a:r>
              <a:rPr lang="en-US" sz="2600" dirty="0"/>
              <a:t>Then, share across campus</a:t>
            </a:r>
          </a:p>
          <a:p>
            <a:pPr lvl="1">
              <a:spcBef>
                <a:spcPts val="0"/>
              </a:spcBef>
            </a:pPr>
            <a:r>
              <a:rPr lang="en-US" sz="2200" dirty="0"/>
              <a:t>By group, present key points in data you highlighted</a:t>
            </a:r>
          </a:p>
          <a:p>
            <a:pPr lvl="1">
              <a:spcBef>
                <a:spcPts val="0"/>
              </a:spcBef>
            </a:pPr>
            <a:r>
              <a:rPr lang="en-US" sz="2200" dirty="0"/>
              <a:t>On poster paper, write out all of your key data points across insights</a:t>
            </a:r>
            <a:br>
              <a:rPr lang="en-US" sz="2000" dirty="0"/>
            </a:br>
            <a:r>
              <a:rPr lang="en-US" sz="1200" dirty="0">
                <a:solidFill>
                  <a:schemeClr val="bg1"/>
                </a:solidFill>
              </a:rPr>
              <a:t>l</a:t>
            </a:r>
          </a:p>
          <a:p>
            <a:pPr>
              <a:lnSpc>
                <a:spcPct val="100000"/>
              </a:lnSpc>
              <a:spcBef>
                <a:spcPts val="0"/>
              </a:spcBef>
            </a:pPr>
            <a:r>
              <a:rPr lang="en-US" sz="2600" dirty="0"/>
              <a:t>Rules for engagement</a:t>
            </a:r>
          </a:p>
          <a:p>
            <a:pPr lvl="1">
              <a:spcBef>
                <a:spcPts val="0"/>
              </a:spcBef>
            </a:pPr>
            <a:r>
              <a:rPr lang="en-US" sz="2200" dirty="0"/>
              <a:t>Listen to understand</a:t>
            </a:r>
          </a:p>
          <a:p>
            <a:pPr lvl="1">
              <a:spcBef>
                <a:spcPts val="0"/>
              </a:spcBef>
            </a:pPr>
            <a:r>
              <a:rPr lang="en-US" sz="2200" dirty="0"/>
              <a:t>Challenge through inquiry vs. opposition</a:t>
            </a:r>
          </a:p>
          <a:p>
            <a:pPr lvl="1">
              <a:spcBef>
                <a:spcPts val="0"/>
              </a:spcBef>
            </a:pPr>
            <a:r>
              <a:rPr lang="en-US" sz="2200" dirty="0"/>
              <a:t>Value all voices and insights</a:t>
            </a:r>
          </a:p>
          <a:p>
            <a:pPr lvl="1">
              <a:spcBef>
                <a:spcPts val="0"/>
              </a:spcBef>
            </a:pPr>
            <a:r>
              <a:rPr lang="en-US" sz="2200" dirty="0"/>
              <a:t>Center equity-mindedness</a:t>
            </a:r>
          </a:p>
        </p:txBody>
      </p:sp>
      <p:sp>
        <p:nvSpPr>
          <p:cNvPr id="3" name="Title 2">
            <a:extLst>
              <a:ext uri="{FF2B5EF4-FFF2-40B4-BE49-F238E27FC236}">
                <a16:creationId xmlns:a16="http://schemas.microsoft.com/office/drawing/2014/main" id="{890C78D6-D7AD-7648-87AE-CA98769A617F}"/>
              </a:ext>
            </a:extLst>
          </p:cNvPr>
          <p:cNvSpPr>
            <a:spLocks noGrp="1"/>
          </p:cNvSpPr>
          <p:nvPr>
            <p:ph type="title"/>
          </p:nvPr>
        </p:nvSpPr>
        <p:spPr/>
        <p:txBody>
          <a:bodyPr/>
          <a:lstStyle/>
          <a:p>
            <a:r>
              <a:rPr lang="en-US" dirty="0"/>
              <a:t>Engaging with Data: Group Reflections</a:t>
            </a:r>
          </a:p>
        </p:txBody>
      </p:sp>
      <p:grpSp>
        <p:nvGrpSpPr>
          <p:cNvPr id="7" name="Group 6">
            <a:extLst>
              <a:ext uri="{FF2B5EF4-FFF2-40B4-BE49-F238E27FC236}">
                <a16:creationId xmlns:a16="http://schemas.microsoft.com/office/drawing/2014/main" id="{883992AA-301F-5644-B1C6-5E60536322FE}"/>
              </a:ext>
            </a:extLst>
          </p:cNvPr>
          <p:cNvGrpSpPr/>
          <p:nvPr/>
        </p:nvGrpSpPr>
        <p:grpSpPr>
          <a:xfrm>
            <a:off x="5565471" y="920420"/>
            <a:ext cx="3584968" cy="2150981"/>
            <a:chOff x="1681" y="1194799"/>
            <a:chExt cx="3584968" cy="2150981"/>
          </a:xfrm>
        </p:grpSpPr>
        <p:sp>
          <p:nvSpPr>
            <p:cNvPr id="8" name="Rectangle 7">
              <a:extLst>
                <a:ext uri="{FF2B5EF4-FFF2-40B4-BE49-F238E27FC236}">
                  <a16:creationId xmlns:a16="http://schemas.microsoft.com/office/drawing/2014/main" id="{4C070C71-D4A6-3E4B-BB77-FF4EE25AC83A}"/>
                </a:ext>
              </a:extLst>
            </p:cNvPr>
            <p:cNvSpPr/>
            <p:nvPr/>
          </p:nvSpPr>
          <p:spPr>
            <a:xfrm>
              <a:off x="1681" y="1194799"/>
              <a:ext cx="3584968" cy="2150981"/>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9" name="TextBox 8">
              <a:extLst>
                <a:ext uri="{FF2B5EF4-FFF2-40B4-BE49-F238E27FC236}">
                  <a16:creationId xmlns:a16="http://schemas.microsoft.com/office/drawing/2014/main" id="{C9019835-CCC2-7942-9529-8A2663FEA4FB}"/>
                </a:ext>
              </a:extLst>
            </p:cNvPr>
            <p:cNvSpPr txBox="1"/>
            <p:nvPr/>
          </p:nvSpPr>
          <p:spPr>
            <a:xfrm>
              <a:off x="1681" y="1194799"/>
              <a:ext cx="3584968" cy="21509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marL="0" lvl="0" indent="0" algn="ctr" defTabSz="1778000" rtl="0">
                <a:lnSpc>
                  <a:spcPct val="90000"/>
                </a:lnSpc>
                <a:spcBef>
                  <a:spcPct val="0"/>
                </a:spcBef>
                <a:spcAft>
                  <a:spcPct val="35000"/>
                </a:spcAft>
                <a:buNone/>
              </a:pPr>
              <a:r>
                <a:rPr lang="en-US" sz="4000" kern="1200" dirty="0"/>
                <a:t>Articulating Key Opportunity Gaps</a:t>
              </a:r>
            </a:p>
          </p:txBody>
        </p:sp>
      </p:grpSp>
    </p:spTree>
    <p:extLst>
      <p:ext uri="{BB962C8B-B14F-4D97-AF65-F5344CB8AC3E}">
        <p14:creationId xmlns:p14="http://schemas.microsoft.com/office/powerpoint/2010/main" val="64044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fade">
                                      <p:cBhvr>
                                        <p:cTn id="27" dur="500"/>
                                        <p:tgtEl>
                                          <p:spTgt spid="4">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8" end="8"/>
                                            </p:txEl>
                                          </p:spTgt>
                                        </p:tgtEl>
                                        <p:attrNameLst>
                                          <p:attrName>style.visibility</p:attrName>
                                        </p:attrNameLst>
                                      </p:cBhvr>
                                      <p:to>
                                        <p:strVal val="visible"/>
                                      </p:to>
                                    </p:set>
                                    <p:animEffect transition="in" filter="fade">
                                      <p:cBhvr>
                                        <p:cTn id="30" dur="500"/>
                                        <p:tgtEl>
                                          <p:spTgt spid="4">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4">
                                            <p:txEl>
                                              <p:pRg st="9" end="9"/>
                                            </p:txEl>
                                          </p:spTgt>
                                        </p:tgtEl>
                                        <p:attrNameLst>
                                          <p:attrName>style.visibility</p:attrName>
                                        </p:attrNameLst>
                                      </p:cBhvr>
                                      <p:to>
                                        <p:strVal val="visible"/>
                                      </p:to>
                                    </p:set>
                                    <p:animEffect transition="in" filter="fade">
                                      <p:cBhvr>
                                        <p:cTn id="33" dur="500"/>
                                        <p:tgtEl>
                                          <p:spTgt spid="4">
                                            <p:txEl>
                                              <p:pRg st="9" end="9"/>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
                                            <p:txEl>
                                              <p:pRg st="10" end="10"/>
                                            </p:txEl>
                                          </p:spTgt>
                                        </p:tgtEl>
                                        <p:attrNameLst>
                                          <p:attrName>style.visibility</p:attrName>
                                        </p:attrNameLst>
                                      </p:cBhvr>
                                      <p:to>
                                        <p:strVal val="visible"/>
                                      </p:to>
                                    </p:set>
                                    <p:animEffect transition="in" filter="fade">
                                      <p:cBhvr>
                                        <p:cTn id="38" dur="500"/>
                                        <p:tgtEl>
                                          <p:spTgt spid="4">
                                            <p:txEl>
                                              <p:pRg st="10" end="10"/>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4">
                                            <p:txEl>
                                              <p:pRg st="11" end="11"/>
                                            </p:txEl>
                                          </p:spTgt>
                                        </p:tgtEl>
                                        <p:attrNameLst>
                                          <p:attrName>style.visibility</p:attrName>
                                        </p:attrNameLst>
                                      </p:cBhvr>
                                      <p:to>
                                        <p:strVal val="visible"/>
                                      </p:to>
                                    </p:set>
                                    <p:animEffect transition="in" filter="fade">
                                      <p:cBhvr>
                                        <p:cTn id="41" dur="500"/>
                                        <p:tgtEl>
                                          <p:spTgt spid="4">
                                            <p:txEl>
                                              <p:pRg st="11" end="11"/>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4">
                                            <p:txEl>
                                              <p:pRg st="12" end="12"/>
                                            </p:txEl>
                                          </p:spTgt>
                                        </p:tgtEl>
                                        <p:attrNameLst>
                                          <p:attrName>style.visibility</p:attrName>
                                        </p:attrNameLst>
                                      </p:cBhvr>
                                      <p:to>
                                        <p:strVal val="visible"/>
                                      </p:to>
                                    </p:set>
                                    <p:animEffect transition="in" filter="fade">
                                      <p:cBhvr>
                                        <p:cTn id="44" dur="500"/>
                                        <p:tgtEl>
                                          <p:spTgt spid="4">
                                            <p:txEl>
                                              <p:pRg st="12" end="12"/>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4">
                                            <p:txEl>
                                              <p:pRg st="13" end="13"/>
                                            </p:txEl>
                                          </p:spTgt>
                                        </p:tgtEl>
                                        <p:attrNameLst>
                                          <p:attrName>style.visibility</p:attrName>
                                        </p:attrNameLst>
                                      </p:cBhvr>
                                      <p:to>
                                        <p:strVal val="visible"/>
                                      </p:to>
                                    </p:set>
                                    <p:animEffect transition="in" filter="fade">
                                      <p:cBhvr>
                                        <p:cTn id="47" dur="500"/>
                                        <p:tgtEl>
                                          <p:spTgt spid="4">
                                            <p:txEl>
                                              <p:pRg st="13" end="13"/>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4">
                                            <p:txEl>
                                              <p:pRg st="14" end="14"/>
                                            </p:txEl>
                                          </p:spTgt>
                                        </p:tgtEl>
                                        <p:attrNameLst>
                                          <p:attrName>style.visibility</p:attrName>
                                        </p:attrNameLst>
                                      </p:cBhvr>
                                      <p:to>
                                        <p:strVal val="visible"/>
                                      </p:to>
                                    </p:set>
                                    <p:animEffect transition="in" filter="fade">
                                      <p:cBhvr>
                                        <p:cTn id="50" dur="500"/>
                                        <p:tgtEl>
                                          <p:spTgt spid="4">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1AFBBDA-EE3F-714A-94D9-1E40BBE3C3B4}"/>
              </a:ext>
            </a:extLst>
          </p:cNvPr>
          <p:cNvSpPr>
            <a:spLocks noGrp="1"/>
          </p:cNvSpPr>
          <p:nvPr>
            <p:ph idx="1"/>
          </p:nvPr>
        </p:nvSpPr>
        <p:spPr>
          <a:xfrm>
            <a:off x="405684" y="1071029"/>
            <a:ext cx="8507896" cy="5329771"/>
          </a:xfrm>
        </p:spPr>
        <p:txBody>
          <a:bodyPr>
            <a:normAutofit fontScale="92500" lnSpcReduction="20000"/>
          </a:bodyPr>
          <a:lstStyle/>
          <a:p>
            <a:pPr>
              <a:lnSpc>
                <a:spcPct val="100000"/>
              </a:lnSpc>
              <a:spcBef>
                <a:spcPts val="0"/>
              </a:spcBef>
            </a:pPr>
            <a:r>
              <a:rPr lang="en-US" sz="2600" dirty="0"/>
              <a:t>Regroup into small groups with </a:t>
            </a:r>
            <a:br>
              <a:rPr lang="en-US" sz="2600" dirty="0"/>
            </a:br>
            <a:r>
              <a:rPr lang="en-US" sz="2600" dirty="0"/>
              <a:t>those in similar roles</a:t>
            </a:r>
          </a:p>
          <a:p>
            <a:pPr>
              <a:spcBef>
                <a:spcPts val="0"/>
              </a:spcBef>
            </a:pPr>
            <a:r>
              <a:rPr lang="en-US" sz="2600" dirty="0"/>
              <a:t>Consider potential explanations for </a:t>
            </a:r>
            <a:br>
              <a:rPr lang="en-US" sz="2600" dirty="0"/>
            </a:br>
            <a:r>
              <a:rPr lang="en-US" sz="2600" dirty="0"/>
              <a:t>data points</a:t>
            </a:r>
          </a:p>
          <a:p>
            <a:pPr>
              <a:spcBef>
                <a:spcPts val="0"/>
              </a:spcBef>
            </a:pPr>
            <a:r>
              <a:rPr lang="en-US" sz="2600" dirty="0"/>
              <a:t>Note separately on post-its and </a:t>
            </a:r>
            <a:br>
              <a:rPr lang="en-US" sz="2600" dirty="0"/>
            </a:br>
            <a:r>
              <a:rPr lang="en-US" sz="2600" dirty="0"/>
              <a:t>stick next to data point they </a:t>
            </a:r>
            <a:br>
              <a:rPr lang="en-US" sz="2600" dirty="0"/>
            </a:br>
            <a:r>
              <a:rPr lang="en-US" sz="2600" dirty="0"/>
              <a:t>correspond with</a:t>
            </a:r>
          </a:p>
          <a:p>
            <a:pPr>
              <a:spcBef>
                <a:spcPts val="0"/>
              </a:spcBef>
            </a:pPr>
            <a:r>
              <a:rPr lang="en-US" sz="2600" dirty="0"/>
              <a:t>Guidelines</a:t>
            </a:r>
          </a:p>
          <a:p>
            <a:pPr lvl="1">
              <a:spcBef>
                <a:spcPts val="0"/>
              </a:spcBef>
            </a:pPr>
            <a:r>
              <a:rPr lang="en-US" sz="2400" dirty="0"/>
              <a:t>Leverage your own </a:t>
            </a:r>
            <a:r>
              <a:rPr lang="en-US" sz="2400" i="1" dirty="0"/>
              <a:t>funds of knowledge, </a:t>
            </a:r>
            <a:r>
              <a:rPr lang="en-US" sz="2400" dirty="0"/>
              <a:t>qualitative data, other data, personal experience, anecdotal evidence</a:t>
            </a:r>
          </a:p>
          <a:p>
            <a:pPr lvl="1">
              <a:spcBef>
                <a:spcPts val="0"/>
              </a:spcBef>
            </a:pPr>
            <a:r>
              <a:rPr lang="en-US" sz="2400" dirty="0"/>
              <a:t>Note additional data questions you have that would help you better understand these data</a:t>
            </a:r>
            <a:br>
              <a:rPr lang="en-US" sz="2000" dirty="0"/>
            </a:br>
            <a:r>
              <a:rPr lang="en-US" sz="1200" dirty="0">
                <a:solidFill>
                  <a:schemeClr val="bg1"/>
                </a:solidFill>
              </a:rPr>
              <a:t>l</a:t>
            </a:r>
          </a:p>
          <a:p>
            <a:pPr>
              <a:lnSpc>
                <a:spcPct val="100000"/>
              </a:lnSpc>
              <a:spcBef>
                <a:spcPts val="0"/>
              </a:spcBef>
            </a:pPr>
            <a:r>
              <a:rPr lang="en-US" dirty="0"/>
              <a:t>Rules for engagement</a:t>
            </a:r>
          </a:p>
          <a:p>
            <a:pPr lvl="1">
              <a:spcBef>
                <a:spcPts val="0"/>
              </a:spcBef>
            </a:pPr>
            <a:r>
              <a:rPr lang="en-US" sz="2400" dirty="0"/>
              <a:t>Listen to understand</a:t>
            </a:r>
          </a:p>
          <a:p>
            <a:pPr lvl="1">
              <a:spcBef>
                <a:spcPts val="0"/>
              </a:spcBef>
            </a:pPr>
            <a:r>
              <a:rPr lang="en-US" sz="2400" dirty="0"/>
              <a:t>Challenge through inquiry vs. opposition</a:t>
            </a:r>
          </a:p>
          <a:p>
            <a:pPr lvl="1">
              <a:spcBef>
                <a:spcPts val="0"/>
              </a:spcBef>
            </a:pPr>
            <a:r>
              <a:rPr lang="en-US" sz="2400" dirty="0"/>
              <a:t>Value all voices and insights</a:t>
            </a:r>
          </a:p>
          <a:p>
            <a:pPr lvl="1">
              <a:spcBef>
                <a:spcPts val="0"/>
              </a:spcBef>
            </a:pPr>
            <a:r>
              <a:rPr lang="en-US" sz="2400" dirty="0"/>
              <a:t>Center equity-mindedness</a:t>
            </a:r>
          </a:p>
        </p:txBody>
      </p:sp>
      <p:sp>
        <p:nvSpPr>
          <p:cNvPr id="3" name="Title 2">
            <a:extLst>
              <a:ext uri="{FF2B5EF4-FFF2-40B4-BE49-F238E27FC236}">
                <a16:creationId xmlns:a16="http://schemas.microsoft.com/office/drawing/2014/main" id="{890C78D6-D7AD-7648-87AE-CA98769A617F}"/>
              </a:ext>
            </a:extLst>
          </p:cNvPr>
          <p:cNvSpPr>
            <a:spLocks noGrp="1"/>
          </p:cNvSpPr>
          <p:nvPr>
            <p:ph type="title"/>
          </p:nvPr>
        </p:nvSpPr>
        <p:spPr/>
        <p:txBody>
          <a:bodyPr/>
          <a:lstStyle/>
          <a:p>
            <a:r>
              <a:rPr lang="en-US" dirty="0"/>
              <a:t>Engaging with Data: Group Reflections</a:t>
            </a:r>
          </a:p>
        </p:txBody>
      </p:sp>
      <p:grpSp>
        <p:nvGrpSpPr>
          <p:cNvPr id="10" name="Group 9">
            <a:extLst>
              <a:ext uri="{FF2B5EF4-FFF2-40B4-BE49-F238E27FC236}">
                <a16:creationId xmlns:a16="http://schemas.microsoft.com/office/drawing/2014/main" id="{15D13953-DACB-C640-BCD4-04AAB1B2ED38}"/>
              </a:ext>
            </a:extLst>
          </p:cNvPr>
          <p:cNvGrpSpPr/>
          <p:nvPr/>
        </p:nvGrpSpPr>
        <p:grpSpPr>
          <a:xfrm>
            <a:off x="5565471" y="830266"/>
            <a:ext cx="3584968" cy="2150981"/>
            <a:chOff x="5020637" y="1194799"/>
            <a:chExt cx="3584968" cy="2150981"/>
          </a:xfrm>
        </p:grpSpPr>
        <p:sp>
          <p:nvSpPr>
            <p:cNvPr id="11" name="Rectangle 10">
              <a:extLst>
                <a:ext uri="{FF2B5EF4-FFF2-40B4-BE49-F238E27FC236}">
                  <a16:creationId xmlns:a16="http://schemas.microsoft.com/office/drawing/2014/main" id="{56B18BD1-A79C-6849-B21C-A89CEF80D742}"/>
                </a:ext>
              </a:extLst>
            </p:cNvPr>
            <p:cNvSpPr/>
            <p:nvPr/>
          </p:nvSpPr>
          <p:spPr>
            <a:xfrm>
              <a:off x="5020637" y="1194799"/>
              <a:ext cx="3584968" cy="2150981"/>
            </a:xfrm>
            <a:prstGeom prst="rect">
              <a:avLst/>
            </a:prstGeom>
            <a:solidFill>
              <a:srgbClr val="122F21"/>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2" name="TextBox 11">
              <a:extLst>
                <a:ext uri="{FF2B5EF4-FFF2-40B4-BE49-F238E27FC236}">
                  <a16:creationId xmlns:a16="http://schemas.microsoft.com/office/drawing/2014/main" id="{9DBD5378-B9FC-DC42-AAF5-371C09F05AE3}"/>
                </a:ext>
              </a:extLst>
            </p:cNvPr>
            <p:cNvSpPr txBox="1"/>
            <p:nvPr/>
          </p:nvSpPr>
          <p:spPr>
            <a:xfrm>
              <a:off x="5020637" y="1194799"/>
              <a:ext cx="3584968" cy="21509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marL="0" lvl="0" indent="0" algn="ctr" defTabSz="1778000" rtl="0">
                <a:lnSpc>
                  <a:spcPct val="90000"/>
                </a:lnSpc>
                <a:spcBef>
                  <a:spcPct val="0"/>
                </a:spcBef>
                <a:spcAft>
                  <a:spcPct val="35000"/>
                </a:spcAft>
                <a:buNone/>
              </a:pPr>
              <a:r>
                <a:rPr lang="en-US" sz="4000" kern="1200" dirty="0"/>
                <a:t>Discussing Potential Explanations</a:t>
              </a:r>
            </a:p>
          </p:txBody>
        </p:sp>
      </p:grpSp>
    </p:spTree>
    <p:extLst>
      <p:ext uri="{BB962C8B-B14F-4D97-AF65-F5344CB8AC3E}">
        <p14:creationId xmlns:p14="http://schemas.microsoft.com/office/powerpoint/2010/main" val="3456316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500"/>
                                        <p:tgtEl>
                                          <p:spTgt spid="4">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fade">
                                      <p:cBhvr>
                                        <p:cTn id="29" dur="500"/>
                                        <p:tgtEl>
                                          <p:spTgt spid="4">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fade">
                                      <p:cBhvr>
                                        <p:cTn id="32" dur="500"/>
                                        <p:tgtEl>
                                          <p:spTgt spid="4">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fade">
                                      <p:cBhvr>
                                        <p:cTn id="35" dur="500"/>
                                        <p:tgtEl>
                                          <p:spTgt spid="4">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4">
                                            <p:txEl>
                                              <p:pRg st="9" end="9"/>
                                            </p:txEl>
                                          </p:spTgt>
                                        </p:tgtEl>
                                        <p:attrNameLst>
                                          <p:attrName>style.visibility</p:attrName>
                                        </p:attrNameLst>
                                      </p:cBhvr>
                                      <p:to>
                                        <p:strVal val="visible"/>
                                      </p:to>
                                    </p:set>
                                    <p:animEffect transition="in" filter="fade">
                                      <p:cBhvr>
                                        <p:cTn id="38" dur="500"/>
                                        <p:tgtEl>
                                          <p:spTgt spid="4">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4">
                                            <p:txEl>
                                              <p:pRg st="10" end="10"/>
                                            </p:txEl>
                                          </p:spTgt>
                                        </p:tgtEl>
                                        <p:attrNameLst>
                                          <p:attrName>style.visibility</p:attrName>
                                        </p:attrNameLst>
                                      </p:cBhvr>
                                      <p:to>
                                        <p:strVal val="visible"/>
                                      </p:to>
                                    </p:set>
                                    <p:animEffect transition="in" filter="fade">
                                      <p:cBhvr>
                                        <p:cTn id="41"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1AFBBDA-EE3F-714A-94D9-1E40BBE3C3B4}"/>
              </a:ext>
            </a:extLst>
          </p:cNvPr>
          <p:cNvSpPr>
            <a:spLocks noGrp="1"/>
          </p:cNvSpPr>
          <p:nvPr>
            <p:ph idx="1"/>
          </p:nvPr>
        </p:nvSpPr>
        <p:spPr>
          <a:xfrm>
            <a:off x="405684" y="1071029"/>
            <a:ext cx="8507896" cy="5329771"/>
          </a:xfrm>
        </p:spPr>
        <p:txBody>
          <a:bodyPr>
            <a:normAutofit/>
          </a:bodyPr>
          <a:lstStyle/>
          <a:p>
            <a:pPr marL="0" indent="0">
              <a:lnSpc>
                <a:spcPct val="100000"/>
              </a:lnSpc>
              <a:spcBef>
                <a:spcPts val="0"/>
              </a:spcBef>
              <a:buNone/>
            </a:pPr>
            <a:endParaRPr lang="en-US" sz="1200" dirty="0">
              <a:solidFill>
                <a:schemeClr val="bg1"/>
              </a:solidFill>
            </a:endParaRPr>
          </a:p>
          <a:p>
            <a:pPr>
              <a:lnSpc>
                <a:spcPct val="100000"/>
              </a:lnSpc>
              <a:spcBef>
                <a:spcPts val="0"/>
              </a:spcBef>
            </a:pPr>
            <a:r>
              <a:rPr lang="en-US" dirty="0"/>
              <a:t>Review as a group</a:t>
            </a:r>
          </a:p>
          <a:p>
            <a:pPr lvl="1">
              <a:spcBef>
                <a:spcPts val="0"/>
              </a:spcBef>
            </a:pPr>
            <a:r>
              <a:rPr lang="en-US" sz="2400" dirty="0"/>
              <a:t>Each small group present</a:t>
            </a:r>
            <a:br>
              <a:rPr lang="en-US" sz="2400" dirty="0"/>
            </a:br>
            <a:r>
              <a:rPr lang="en-US" sz="2400" dirty="0"/>
              <a:t>their ideas to the rest of the team</a:t>
            </a:r>
          </a:p>
          <a:p>
            <a:pPr lvl="1">
              <a:spcBef>
                <a:spcPts val="0"/>
              </a:spcBef>
            </a:pPr>
            <a:r>
              <a:rPr lang="en-US" sz="2400" dirty="0"/>
              <a:t>Pose questions to one another, </a:t>
            </a:r>
            <a:br>
              <a:rPr lang="en-US" sz="2400" dirty="0"/>
            </a:br>
            <a:r>
              <a:rPr lang="en-US" sz="2400" dirty="0"/>
              <a:t>seek overlap in ideas</a:t>
            </a:r>
          </a:p>
          <a:p>
            <a:pPr>
              <a:lnSpc>
                <a:spcPct val="100000"/>
              </a:lnSpc>
              <a:spcBef>
                <a:spcPts val="0"/>
              </a:spcBef>
            </a:pPr>
            <a:r>
              <a:rPr lang="en-US" dirty="0"/>
              <a:t>Rules for engagement</a:t>
            </a:r>
          </a:p>
          <a:p>
            <a:pPr lvl="1">
              <a:spcBef>
                <a:spcPts val="0"/>
              </a:spcBef>
            </a:pPr>
            <a:r>
              <a:rPr lang="en-US" sz="2400" dirty="0"/>
              <a:t>Listen to understand</a:t>
            </a:r>
          </a:p>
          <a:p>
            <a:pPr lvl="1">
              <a:spcBef>
                <a:spcPts val="0"/>
              </a:spcBef>
            </a:pPr>
            <a:r>
              <a:rPr lang="en-US" sz="2400" dirty="0"/>
              <a:t>Challenge through inquiry vs. opposition</a:t>
            </a:r>
          </a:p>
          <a:p>
            <a:pPr lvl="1">
              <a:spcBef>
                <a:spcPts val="0"/>
              </a:spcBef>
            </a:pPr>
            <a:r>
              <a:rPr lang="en-US" sz="2400" dirty="0"/>
              <a:t>Value all voices and insights</a:t>
            </a:r>
          </a:p>
          <a:p>
            <a:pPr lvl="1">
              <a:spcBef>
                <a:spcPts val="0"/>
              </a:spcBef>
            </a:pPr>
            <a:r>
              <a:rPr lang="en-US" sz="2400" dirty="0"/>
              <a:t>Center equity-mindedness</a:t>
            </a:r>
          </a:p>
        </p:txBody>
      </p:sp>
      <p:sp>
        <p:nvSpPr>
          <p:cNvPr id="3" name="Title 2">
            <a:extLst>
              <a:ext uri="{FF2B5EF4-FFF2-40B4-BE49-F238E27FC236}">
                <a16:creationId xmlns:a16="http://schemas.microsoft.com/office/drawing/2014/main" id="{890C78D6-D7AD-7648-87AE-CA98769A617F}"/>
              </a:ext>
            </a:extLst>
          </p:cNvPr>
          <p:cNvSpPr>
            <a:spLocks noGrp="1"/>
          </p:cNvSpPr>
          <p:nvPr>
            <p:ph type="title"/>
          </p:nvPr>
        </p:nvSpPr>
        <p:spPr/>
        <p:txBody>
          <a:bodyPr/>
          <a:lstStyle/>
          <a:p>
            <a:r>
              <a:rPr lang="en-US" dirty="0"/>
              <a:t>Engaging with Data: Group Reflections</a:t>
            </a:r>
          </a:p>
        </p:txBody>
      </p:sp>
      <p:grpSp>
        <p:nvGrpSpPr>
          <p:cNvPr id="10" name="Group 9">
            <a:extLst>
              <a:ext uri="{FF2B5EF4-FFF2-40B4-BE49-F238E27FC236}">
                <a16:creationId xmlns:a16="http://schemas.microsoft.com/office/drawing/2014/main" id="{15D13953-DACB-C640-BCD4-04AAB1B2ED38}"/>
              </a:ext>
            </a:extLst>
          </p:cNvPr>
          <p:cNvGrpSpPr/>
          <p:nvPr/>
        </p:nvGrpSpPr>
        <p:grpSpPr>
          <a:xfrm>
            <a:off x="5565471" y="830266"/>
            <a:ext cx="3584968" cy="2150981"/>
            <a:chOff x="5020637" y="1194799"/>
            <a:chExt cx="3584968" cy="2150981"/>
          </a:xfrm>
        </p:grpSpPr>
        <p:sp>
          <p:nvSpPr>
            <p:cNvPr id="11" name="Rectangle 10">
              <a:extLst>
                <a:ext uri="{FF2B5EF4-FFF2-40B4-BE49-F238E27FC236}">
                  <a16:creationId xmlns:a16="http://schemas.microsoft.com/office/drawing/2014/main" id="{56B18BD1-A79C-6849-B21C-A89CEF80D742}"/>
                </a:ext>
              </a:extLst>
            </p:cNvPr>
            <p:cNvSpPr/>
            <p:nvPr/>
          </p:nvSpPr>
          <p:spPr>
            <a:xfrm>
              <a:off x="5020637" y="1194799"/>
              <a:ext cx="3584968" cy="2150981"/>
            </a:xfrm>
            <a:prstGeom prst="rect">
              <a:avLst/>
            </a:prstGeom>
            <a:solidFill>
              <a:srgbClr val="122F21"/>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2" name="TextBox 11">
              <a:extLst>
                <a:ext uri="{FF2B5EF4-FFF2-40B4-BE49-F238E27FC236}">
                  <a16:creationId xmlns:a16="http://schemas.microsoft.com/office/drawing/2014/main" id="{9DBD5378-B9FC-DC42-AAF5-371C09F05AE3}"/>
                </a:ext>
              </a:extLst>
            </p:cNvPr>
            <p:cNvSpPr txBox="1"/>
            <p:nvPr/>
          </p:nvSpPr>
          <p:spPr>
            <a:xfrm>
              <a:off x="5020637" y="1194799"/>
              <a:ext cx="3584968" cy="21509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marL="0" lvl="0" indent="0" algn="ctr" defTabSz="1778000" rtl="0">
                <a:lnSpc>
                  <a:spcPct val="90000"/>
                </a:lnSpc>
                <a:spcBef>
                  <a:spcPct val="0"/>
                </a:spcBef>
                <a:spcAft>
                  <a:spcPct val="35000"/>
                </a:spcAft>
                <a:buNone/>
              </a:pPr>
              <a:r>
                <a:rPr lang="en-US" sz="4000" kern="1200" dirty="0"/>
                <a:t>Discussing Potential Explanations</a:t>
              </a:r>
            </a:p>
          </p:txBody>
        </p:sp>
      </p:grpSp>
    </p:spTree>
    <p:extLst>
      <p:ext uri="{BB962C8B-B14F-4D97-AF65-F5344CB8AC3E}">
        <p14:creationId xmlns:p14="http://schemas.microsoft.com/office/powerpoint/2010/main" val="2904721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500"/>
                                        <p:tgtEl>
                                          <p:spTgt spid="4">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fade">
                                      <p:cBhvr>
                                        <p:cTn id="18" dur="500"/>
                                        <p:tgtEl>
                                          <p:spTgt spid="4">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fade">
                                      <p:cBhvr>
                                        <p:cTn id="21" dur="500"/>
                                        <p:tgtEl>
                                          <p:spTgt spid="4">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animEffect transition="in" filter="fade">
                                      <p:cBhvr>
                                        <p:cTn id="24" dur="500"/>
                                        <p:tgtEl>
                                          <p:spTgt spid="4">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fade">
                                      <p:cBhvr>
                                        <p:cTn id="27" dur="500"/>
                                        <p:tgtEl>
                                          <p:spTgt spid="4">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8" end="8"/>
                                            </p:txEl>
                                          </p:spTgt>
                                        </p:tgtEl>
                                        <p:attrNameLst>
                                          <p:attrName>style.visibility</p:attrName>
                                        </p:attrNameLst>
                                      </p:cBhvr>
                                      <p:to>
                                        <p:strVal val="visible"/>
                                      </p:to>
                                    </p:set>
                                    <p:animEffect transition="in" filter="fade">
                                      <p:cBhvr>
                                        <p:cTn id="30"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257F-BE40-2D40-BF7C-D358D96F7418}"/>
              </a:ext>
            </a:extLst>
          </p:cNvPr>
          <p:cNvSpPr>
            <a:spLocks noGrp="1"/>
          </p:cNvSpPr>
          <p:nvPr>
            <p:ph type="title"/>
          </p:nvPr>
        </p:nvSpPr>
        <p:spPr>
          <a:xfrm>
            <a:off x="727800" y="2209012"/>
            <a:ext cx="7688400" cy="2024800"/>
          </a:xfrm>
        </p:spPr>
        <p:txBody>
          <a:bodyPr/>
          <a:lstStyle/>
          <a:p>
            <a:r>
              <a:rPr lang="en-US" dirty="0"/>
              <a:t>From Data to Action</a:t>
            </a:r>
            <a:br>
              <a:rPr lang="en-US" dirty="0"/>
            </a:br>
            <a:r>
              <a:rPr lang="en-US" dirty="0"/>
              <a:t>Developing an Agenda for Year 2</a:t>
            </a:r>
          </a:p>
        </p:txBody>
      </p:sp>
      <p:cxnSp>
        <p:nvCxnSpPr>
          <p:cNvPr id="5" name="Straight Connector 4">
            <a:extLst>
              <a:ext uri="{FF2B5EF4-FFF2-40B4-BE49-F238E27FC236}">
                <a16:creationId xmlns:a16="http://schemas.microsoft.com/office/drawing/2014/main" id="{319BC2F7-5BFD-0C4E-947F-157398911A92}"/>
              </a:ext>
            </a:extLst>
          </p:cNvPr>
          <p:cNvCxnSpPr/>
          <p:nvPr/>
        </p:nvCxnSpPr>
        <p:spPr>
          <a:xfrm>
            <a:off x="0" y="1608840"/>
            <a:ext cx="9144000" cy="0"/>
          </a:xfrm>
          <a:prstGeom prst="line">
            <a:avLst/>
          </a:prstGeom>
          <a:ln w="76200">
            <a:solidFill>
              <a:schemeClr val="tx2"/>
            </a:solidFill>
          </a:ln>
        </p:spPr>
        <p:style>
          <a:lnRef idx="1">
            <a:schemeClr val="accent4"/>
          </a:lnRef>
          <a:fillRef idx="0">
            <a:schemeClr val="accent4"/>
          </a:fillRef>
          <a:effectRef idx="0">
            <a:schemeClr val="accent4"/>
          </a:effectRef>
          <a:fontRef idx="minor">
            <a:schemeClr val="tx1"/>
          </a:fontRef>
        </p:style>
      </p:cxnSp>
      <p:cxnSp>
        <p:nvCxnSpPr>
          <p:cNvPr id="6" name="Straight Connector 5">
            <a:extLst>
              <a:ext uri="{FF2B5EF4-FFF2-40B4-BE49-F238E27FC236}">
                <a16:creationId xmlns:a16="http://schemas.microsoft.com/office/drawing/2014/main" id="{A451399F-41AB-F64B-B106-F4F26CF3712B}"/>
              </a:ext>
            </a:extLst>
          </p:cNvPr>
          <p:cNvCxnSpPr/>
          <p:nvPr/>
        </p:nvCxnSpPr>
        <p:spPr>
          <a:xfrm>
            <a:off x="0" y="4709392"/>
            <a:ext cx="9144000" cy="0"/>
          </a:xfrm>
          <a:prstGeom prst="line">
            <a:avLst/>
          </a:prstGeom>
          <a:ln w="76200">
            <a:solidFill>
              <a:schemeClr val="tx2"/>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354630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7B289E-C695-C542-8245-A72F8C9B44CA}"/>
              </a:ext>
            </a:extLst>
          </p:cNvPr>
          <p:cNvSpPr>
            <a:spLocks noGrp="1"/>
          </p:cNvSpPr>
          <p:nvPr>
            <p:ph type="title"/>
          </p:nvPr>
        </p:nvSpPr>
        <p:spPr>
          <a:xfrm>
            <a:off x="722313" y="1873250"/>
            <a:ext cx="7772400" cy="1362075"/>
          </a:xfrm>
        </p:spPr>
        <p:txBody>
          <a:bodyPr/>
          <a:lstStyle/>
          <a:p>
            <a:r>
              <a:rPr lang="en-US" dirty="0"/>
              <a:t>Observations, Expectations, Opportunities  </a:t>
            </a:r>
            <a:br>
              <a:rPr lang="en-US" dirty="0"/>
            </a:br>
            <a:r>
              <a:rPr lang="en-US" sz="3200" dirty="0"/>
              <a:t>- A Round Table Discussion</a:t>
            </a:r>
          </a:p>
        </p:txBody>
      </p:sp>
      <p:sp>
        <p:nvSpPr>
          <p:cNvPr id="7" name="Text Placeholder 6">
            <a:extLst>
              <a:ext uri="{FF2B5EF4-FFF2-40B4-BE49-F238E27FC236}">
                <a16:creationId xmlns:a16="http://schemas.microsoft.com/office/drawing/2014/main" id="{C9EB0A5B-211F-7D49-BB5C-7B307C0D652A}"/>
              </a:ext>
            </a:extLst>
          </p:cNvPr>
          <p:cNvSpPr>
            <a:spLocks noGrp="1"/>
          </p:cNvSpPr>
          <p:nvPr>
            <p:ph type="body" idx="1"/>
          </p:nvPr>
        </p:nvSpPr>
        <p:spPr>
          <a:xfrm>
            <a:off x="722313" y="4754563"/>
            <a:ext cx="7772400" cy="1500187"/>
          </a:xfrm>
        </p:spPr>
        <p:txBody>
          <a:bodyPr/>
          <a:lstStyle/>
          <a:p>
            <a:r>
              <a:rPr lang="en-US" sz="2400" dirty="0"/>
              <a:t>Brian </a:t>
            </a:r>
            <a:r>
              <a:rPr lang="en-US" sz="2400" dirty="0" err="1"/>
              <a:t>Jersky</a:t>
            </a:r>
            <a:r>
              <a:rPr lang="en-US" sz="2400" dirty="0"/>
              <a:t>, CSU Long Beach</a:t>
            </a:r>
          </a:p>
          <a:p>
            <a:r>
              <a:rPr lang="en-US" sz="2400" dirty="0"/>
              <a:t>Neal Finkelstein, </a:t>
            </a:r>
            <a:r>
              <a:rPr lang="en-US" sz="2400" dirty="0" err="1"/>
              <a:t>WestEd</a:t>
            </a:r>
            <a:endParaRPr lang="en-US" sz="2400" dirty="0"/>
          </a:p>
          <a:p>
            <a:r>
              <a:rPr lang="en-US" sz="2400" dirty="0"/>
              <a:t>Martha Ellis, Charles A. Dana Center</a:t>
            </a:r>
          </a:p>
        </p:txBody>
      </p:sp>
    </p:spTree>
    <p:extLst>
      <p:ext uri="{BB962C8B-B14F-4D97-AF65-F5344CB8AC3E}">
        <p14:creationId xmlns:p14="http://schemas.microsoft.com/office/powerpoint/2010/main" val="29900556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521086D-86C5-1648-85F9-202ABA7D705A}"/>
              </a:ext>
            </a:extLst>
          </p:cNvPr>
          <p:cNvSpPr>
            <a:spLocks noGrp="1"/>
          </p:cNvSpPr>
          <p:nvPr>
            <p:ph idx="1"/>
          </p:nvPr>
        </p:nvSpPr>
        <p:spPr/>
        <p:txBody>
          <a:bodyPr>
            <a:normAutofit fontScale="85000" lnSpcReduction="10000"/>
          </a:bodyPr>
          <a:lstStyle/>
          <a:p>
            <a:r>
              <a:rPr lang="en-US" dirty="0"/>
              <a:t>What action steps do you propose from these data?</a:t>
            </a:r>
          </a:p>
          <a:p>
            <a:pPr lvl="1"/>
            <a:r>
              <a:rPr lang="en-US" dirty="0"/>
              <a:t>Not necessarily solutions to problems inferred; can also help deepen you understanding, point to other data efforts needed</a:t>
            </a:r>
          </a:p>
          <a:p>
            <a:pPr lvl="1"/>
            <a:r>
              <a:rPr lang="en-US" dirty="0"/>
              <a:t>Must connect directly to the data points you identified</a:t>
            </a:r>
          </a:p>
          <a:p>
            <a:r>
              <a:rPr lang="en-US" dirty="0"/>
              <a:t>Consider implications for</a:t>
            </a:r>
          </a:p>
          <a:p>
            <a:pPr lvl="1"/>
            <a:r>
              <a:rPr lang="en-US" dirty="0"/>
              <a:t>Data capacity, Policy, Practice </a:t>
            </a:r>
          </a:p>
          <a:p>
            <a:pPr lvl="1"/>
            <a:r>
              <a:rPr lang="en-US" dirty="0"/>
              <a:t>Examples</a:t>
            </a:r>
          </a:p>
          <a:p>
            <a:pPr lvl="2"/>
            <a:r>
              <a:rPr lang="en-US" dirty="0"/>
              <a:t>Collaboration between IR staff and others on campus</a:t>
            </a:r>
          </a:p>
          <a:p>
            <a:pPr lvl="2"/>
            <a:r>
              <a:rPr lang="en-US" dirty="0"/>
              <a:t>Enhancing understanding &amp; dissemination of course-level data</a:t>
            </a:r>
          </a:p>
          <a:p>
            <a:pPr lvl="2"/>
            <a:r>
              <a:rPr lang="en-US" dirty="0"/>
              <a:t>Curriculum design</a:t>
            </a:r>
          </a:p>
          <a:p>
            <a:pPr lvl="2"/>
            <a:r>
              <a:rPr lang="en-US" dirty="0"/>
              <a:t>Student support efforts: evaluation, addition, revision</a:t>
            </a:r>
          </a:p>
          <a:p>
            <a:pPr lvl="2"/>
            <a:r>
              <a:rPr lang="en-US" dirty="0"/>
              <a:t>Faculty engagement: full- and part-time professional development</a:t>
            </a:r>
          </a:p>
        </p:txBody>
      </p:sp>
      <p:sp>
        <p:nvSpPr>
          <p:cNvPr id="3" name="Title 2">
            <a:extLst>
              <a:ext uri="{FF2B5EF4-FFF2-40B4-BE49-F238E27FC236}">
                <a16:creationId xmlns:a16="http://schemas.microsoft.com/office/drawing/2014/main" id="{C69EFB89-9B4D-F341-AC3F-86D860C02CEC}"/>
              </a:ext>
            </a:extLst>
          </p:cNvPr>
          <p:cNvSpPr>
            <a:spLocks noGrp="1"/>
          </p:cNvSpPr>
          <p:nvPr>
            <p:ph type="title"/>
          </p:nvPr>
        </p:nvSpPr>
        <p:spPr/>
        <p:txBody>
          <a:bodyPr/>
          <a:lstStyle/>
          <a:p>
            <a:r>
              <a:rPr lang="en-US" dirty="0"/>
              <a:t>Moving Forward</a:t>
            </a:r>
          </a:p>
        </p:txBody>
      </p:sp>
    </p:spTree>
    <p:extLst>
      <p:ext uri="{BB962C8B-B14F-4D97-AF65-F5344CB8AC3E}">
        <p14:creationId xmlns:p14="http://schemas.microsoft.com/office/powerpoint/2010/main" val="168073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C353F1-7F3D-154F-86D9-28B979AA942F}"/>
              </a:ext>
            </a:extLst>
          </p:cNvPr>
          <p:cNvSpPr>
            <a:spLocks noGrp="1"/>
          </p:cNvSpPr>
          <p:nvPr>
            <p:ph type="title"/>
          </p:nvPr>
        </p:nvSpPr>
        <p:spPr/>
        <p:txBody>
          <a:bodyPr>
            <a:normAutofit fontScale="90000"/>
          </a:bodyPr>
          <a:lstStyle/>
          <a:p>
            <a:r>
              <a:rPr lang="en-US" dirty="0"/>
              <a:t>Lunch Sessions</a:t>
            </a:r>
            <a:br>
              <a:rPr lang="en-US" dirty="0"/>
            </a:br>
            <a:br>
              <a:rPr lang="en-US" dirty="0"/>
            </a:br>
            <a:r>
              <a:rPr lang="en-US" b="0" dirty="0"/>
              <a:t>Provide space for facilitated roundtable discussions across campuses</a:t>
            </a:r>
            <a:endParaRPr lang="en-US" dirty="0"/>
          </a:p>
        </p:txBody>
      </p:sp>
    </p:spTree>
    <p:extLst>
      <p:ext uri="{BB962C8B-B14F-4D97-AF65-F5344CB8AC3E}">
        <p14:creationId xmlns:p14="http://schemas.microsoft.com/office/powerpoint/2010/main" val="356285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526B42-031E-894C-8D9E-EB832563DBF8}"/>
              </a:ext>
            </a:extLst>
          </p:cNvPr>
          <p:cNvSpPr>
            <a:spLocks noGrp="1"/>
          </p:cNvSpPr>
          <p:nvPr>
            <p:ph type="title"/>
          </p:nvPr>
        </p:nvSpPr>
        <p:spPr>
          <a:xfrm>
            <a:off x="457200" y="1168400"/>
            <a:ext cx="8229600" cy="914400"/>
          </a:xfrm>
        </p:spPr>
        <p:txBody>
          <a:bodyPr/>
          <a:lstStyle/>
          <a:p>
            <a:r>
              <a:rPr lang="en-US" dirty="0"/>
              <a:t>LUNCH ROUND TABLES</a:t>
            </a:r>
          </a:p>
        </p:txBody>
      </p:sp>
      <p:sp>
        <p:nvSpPr>
          <p:cNvPr id="5" name="Content Placeholder 4">
            <a:extLst>
              <a:ext uri="{FF2B5EF4-FFF2-40B4-BE49-F238E27FC236}">
                <a16:creationId xmlns:a16="http://schemas.microsoft.com/office/drawing/2014/main" id="{59908A4B-3353-2F42-B332-C5CF63832FEA}"/>
              </a:ext>
            </a:extLst>
          </p:cNvPr>
          <p:cNvSpPr>
            <a:spLocks noGrp="1"/>
          </p:cNvSpPr>
          <p:nvPr>
            <p:ph idx="1"/>
          </p:nvPr>
        </p:nvSpPr>
        <p:spPr/>
        <p:txBody>
          <a:bodyPr/>
          <a:lstStyle/>
          <a:p>
            <a:pPr marL="0" indent="0">
              <a:buNone/>
            </a:pPr>
            <a:r>
              <a:rPr lang="en-US" sz="2400" b="1" dirty="0"/>
              <a:t>Shared Responsibility for Student Success </a:t>
            </a:r>
          </a:p>
          <a:p>
            <a:pPr marL="0" indent="0" algn="r">
              <a:buNone/>
            </a:pPr>
            <a:r>
              <a:rPr lang="en-US" sz="2400" b="1" dirty="0"/>
              <a:t>						</a:t>
            </a:r>
            <a:r>
              <a:rPr lang="en-US" sz="2400" b="1" dirty="0">
                <a:solidFill>
                  <a:schemeClr val="accent1"/>
                </a:solidFill>
              </a:rPr>
              <a:t>– Los Angeles</a:t>
            </a:r>
            <a:endParaRPr lang="en-US" sz="2400" dirty="0">
              <a:solidFill>
                <a:schemeClr val="accent1"/>
              </a:solidFill>
            </a:endParaRPr>
          </a:p>
          <a:p>
            <a:pPr marL="0" indent="0">
              <a:buNone/>
            </a:pPr>
            <a:r>
              <a:rPr lang="en-US" sz="2400" b="1" dirty="0"/>
              <a:t>Professional Development of Instructors, Advisors, and Counselors</a:t>
            </a:r>
            <a:r>
              <a:rPr lang="en-US" sz="2400" dirty="0"/>
              <a:t>: </a:t>
            </a:r>
            <a:r>
              <a:rPr lang="en-US" sz="2000" b="1" dirty="0"/>
              <a:t>Teaching Experts – It’s Harder than It Looks</a:t>
            </a:r>
            <a:r>
              <a:rPr lang="en-US" sz="2400" b="1" dirty="0"/>
              <a:t> </a:t>
            </a:r>
          </a:p>
          <a:p>
            <a:pPr marL="0" indent="0" algn="r">
              <a:buNone/>
            </a:pPr>
            <a:r>
              <a:rPr lang="en-US" sz="2400" b="1" dirty="0">
                <a:solidFill>
                  <a:schemeClr val="accent1"/>
                </a:solidFill>
              </a:rPr>
              <a:t>– Santa Barbara/Santa Monica</a:t>
            </a:r>
            <a:endParaRPr lang="en-US" sz="2400" dirty="0">
              <a:solidFill>
                <a:schemeClr val="accent1"/>
              </a:solidFill>
            </a:endParaRPr>
          </a:p>
          <a:p>
            <a:pPr marL="0" indent="0">
              <a:buNone/>
            </a:pPr>
            <a:r>
              <a:rPr lang="en-US" sz="2400" b="1" dirty="0"/>
              <a:t>Assessment, Evaluation, and Research</a:t>
            </a:r>
          </a:p>
          <a:p>
            <a:pPr marL="0" indent="0" algn="r">
              <a:buNone/>
            </a:pPr>
            <a:r>
              <a:rPr lang="en-US" sz="2400" b="1" dirty="0"/>
              <a:t> </a:t>
            </a:r>
            <a:r>
              <a:rPr lang="en-US" sz="2400" b="1" dirty="0">
                <a:solidFill>
                  <a:schemeClr val="accent1"/>
                </a:solidFill>
              </a:rPr>
              <a:t>– California Salon B</a:t>
            </a:r>
            <a:endParaRPr lang="en-US" sz="2400" dirty="0">
              <a:solidFill>
                <a:schemeClr val="accent1"/>
              </a:solidFill>
            </a:endParaRPr>
          </a:p>
          <a:p>
            <a:pPr marL="0" indent="0">
              <a:buNone/>
            </a:pPr>
            <a:r>
              <a:rPr lang="en-US" sz="2400" b="1" dirty="0"/>
              <a:t>Aligning Supported Course Structures to Student Needs the Second Time Around </a:t>
            </a:r>
          </a:p>
          <a:p>
            <a:pPr marL="0" indent="0" algn="r">
              <a:buNone/>
            </a:pPr>
            <a:r>
              <a:rPr lang="en-US" sz="2400" b="1" dirty="0">
                <a:solidFill>
                  <a:schemeClr val="accent1"/>
                </a:solidFill>
              </a:rPr>
              <a:t>– California Salon C</a:t>
            </a:r>
            <a:endParaRPr lang="en-US" sz="2400" dirty="0">
              <a:solidFill>
                <a:schemeClr val="accent1"/>
              </a:solidFill>
            </a:endParaRPr>
          </a:p>
          <a:p>
            <a:endParaRPr lang="en-US" dirty="0"/>
          </a:p>
        </p:txBody>
      </p:sp>
    </p:spTree>
    <p:extLst>
      <p:ext uri="{BB962C8B-B14F-4D97-AF65-F5344CB8AC3E}">
        <p14:creationId xmlns:p14="http://schemas.microsoft.com/office/powerpoint/2010/main" val="5088181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7B289E-C695-C542-8245-A72F8C9B44CA}"/>
              </a:ext>
            </a:extLst>
          </p:cNvPr>
          <p:cNvSpPr>
            <a:spLocks noGrp="1"/>
          </p:cNvSpPr>
          <p:nvPr>
            <p:ph type="title"/>
          </p:nvPr>
        </p:nvSpPr>
        <p:spPr>
          <a:xfrm>
            <a:off x="779463" y="2863850"/>
            <a:ext cx="7772400" cy="1362075"/>
          </a:xfrm>
        </p:spPr>
        <p:txBody>
          <a:bodyPr/>
          <a:lstStyle/>
          <a:p>
            <a:r>
              <a:rPr lang="en-US" dirty="0"/>
              <a:t>Effective uses of planning and communication</a:t>
            </a:r>
            <a:br>
              <a:rPr lang="en-US" dirty="0"/>
            </a:br>
            <a:endParaRPr lang="en-US" sz="3200" dirty="0"/>
          </a:p>
        </p:txBody>
      </p:sp>
    </p:spTree>
    <p:extLst>
      <p:ext uri="{BB962C8B-B14F-4D97-AF65-F5344CB8AC3E}">
        <p14:creationId xmlns:p14="http://schemas.microsoft.com/office/powerpoint/2010/main" val="32452545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6BC3B8-AFE9-1742-A8F1-C0E9EE3E52ED}"/>
              </a:ext>
            </a:extLst>
          </p:cNvPr>
          <p:cNvSpPr>
            <a:spLocks noGrp="1"/>
          </p:cNvSpPr>
          <p:nvPr>
            <p:ph idx="1"/>
          </p:nvPr>
        </p:nvSpPr>
        <p:spPr/>
        <p:txBody>
          <a:bodyPr/>
          <a:lstStyle/>
          <a:p>
            <a:pPr marL="0" indent="0">
              <a:buNone/>
            </a:pPr>
            <a:r>
              <a:rPr lang="en-US" dirty="0"/>
              <a:t>Campus teams will:</a:t>
            </a:r>
          </a:p>
          <a:p>
            <a:pPr lvl="0"/>
            <a:r>
              <a:rPr lang="en-US" i="1" dirty="0"/>
              <a:t>Review progress to enrich student success while maintaining rigor</a:t>
            </a:r>
          </a:p>
          <a:p>
            <a:pPr lvl="0"/>
            <a:r>
              <a:rPr lang="en-US" i="1" dirty="0"/>
              <a:t>Analyze disaggregated data from Year 1</a:t>
            </a:r>
            <a:endParaRPr lang="en-US" dirty="0"/>
          </a:p>
          <a:p>
            <a:pPr lvl="0"/>
            <a:r>
              <a:rPr lang="en-US" i="1" dirty="0"/>
              <a:t>Identify milestones achieved in Year 1, set milestones for Year 2, and backwards map a plan for achieving them</a:t>
            </a:r>
            <a:endParaRPr lang="en-US" dirty="0"/>
          </a:p>
          <a:p>
            <a:pPr lvl="0"/>
            <a:r>
              <a:rPr lang="en-US" i="1" dirty="0"/>
              <a:t>Collaborate with CSU colleagues and learn from their successes </a:t>
            </a:r>
            <a:endParaRPr lang="en-US" dirty="0"/>
          </a:p>
          <a:p>
            <a:endParaRPr lang="en-US" dirty="0"/>
          </a:p>
        </p:txBody>
      </p:sp>
      <p:sp>
        <p:nvSpPr>
          <p:cNvPr id="3" name="Title 2">
            <a:extLst>
              <a:ext uri="{FF2B5EF4-FFF2-40B4-BE49-F238E27FC236}">
                <a16:creationId xmlns:a16="http://schemas.microsoft.com/office/drawing/2014/main" id="{9978730C-590D-8F4C-A428-66EEA0F3DA0E}"/>
              </a:ext>
            </a:extLst>
          </p:cNvPr>
          <p:cNvSpPr>
            <a:spLocks noGrp="1"/>
          </p:cNvSpPr>
          <p:nvPr>
            <p:ph type="title"/>
          </p:nvPr>
        </p:nvSpPr>
        <p:spPr/>
        <p:txBody>
          <a:bodyPr/>
          <a:lstStyle/>
          <a:p>
            <a:r>
              <a:rPr lang="en-US" dirty="0"/>
              <a:t>Meeting Outcomes</a:t>
            </a:r>
          </a:p>
        </p:txBody>
      </p:sp>
    </p:spTree>
    <p:extLst>
      <p:ext uri="{BB962C8B-B14F-4D97-AF65-F5344CB8AC3E}">
        <p14:creationId xmlns:p14="http://schemas.microsoft.com/office/powerpoint/2010/main" val="2481952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rPr>
              <a:t>Completion and Equity</a:t>
            </a:r>
          </a:p>
        </p:txBody>
      </p:sp>
      <p:sp>
        <p:nvSpPr>
          <p:cNvPr id="3" name="Content Placeholder 2"/>
          <p:cNvSpPr>
            <a:spLocks noGrp="1"/>
          </p:cNvSpPr>
          <p:nvPr>
            <p:ph idx="1"/>
          </p:nvPr>
        </p:nvSpPr>
        <p:spPr>
          <a:xfrm>
            <a:off x="457200" y="1703143"/>
            <a:ext cx="8229600" cy="4525963"/>
          </a:xfrm>
        </p:spPr>
        <p:txBody>
          <a:bodyPr>
            <a:normAutofit/>
          </a:bodyPr>
          <a:lstStyle/>
          <a:p>
            <a:pPr marL="0" indent="0">
              <a:buNone/>
            </a:pPr>
            <a:r>
              <a:rPr lang="en-US" dirty="0">
                <a:solidFill>
                  <a:schemeClr val="tx1"/>
                </a:solidFill>
              </a:rPr>
              <a:t>CSU Graduation 2025 Initiative lays out ambitious goals for increasing degree attainment and achieving equitable outcomes. </a:t>
            </a:r>
          </a:p>
          <a:p>
            <a:pPr marL="0" indent="0">
              <a:buNone/>
            </a:pPr>
            <a:endParaRPr lang="en-US" dirty="0">
              <a:solidFill>
                <a:schemeClr val="tx1"/>
              </a:solidFill>
            </a:endParaRPr>
          </a:p>
          <a:p>
            <a:pPr marL="0" indent="0">
              <a:buNone/>
            </a:pPr>
            <a:r>
              <a:rPr lang="en-US" dirty="0">
                <a:solidFill>
                  <a:schemeClr val="tx1"/>
                </a:solidFill>
              </a:rPr>
              <a:t>Placement and remediation reform are essential components to reaching these goals.</a:t>
            </a:r>
          </a:p>
        </p:txBody>
      </p:sp>
    </p:spTree>
    <p:extLst>
      <p:ext uri="{BB962C8B-B14F-4D97-AF65-F5344CB8AC3E}">
        <p14:creationId xmlns:p14="http://schemas.microsoft.com/office/powerpoint/2010/main" val="15922685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039CA-FEC5-C642-BBB9-4070812E2E43}"/>
              </a:ext>
            </a:extLst>
          </p:cNvPr>
          <p:cNvSpPr>
            <a:spLocks noGrp="1"/>
          </p:cNvSpPr>
          <p:nvPr>
            <p:ph type="title"/>
          </p:nvPr>
        </p:nvSpPr>
        <p:spPr/>
        <p:txBody>
          <a:bodyPr/>
          <a:lstStyle/>
          <a:p>
            <a:r>
              <a:rPr lang="en-US" dirty="0"/>
              <a:t>Communication and Engagement</a:t>
            </a:r>
          </a:p>
        </p:txBody>
      </p:sp>
      <p:pic>
        <p:nvPicPr>
          <p:cNvPr id="4" name="Content Placeholder 3">
            <a:extLst>
              <a:ext uri="{FF2B5EF4-FFF2-40B4-BE49-F238E27FC236}">
                <a16:creationId xmlns:a16="http://schemas.microsoft.com/office/drawing/2014/main" id="{1CA4BF18-0272-1E49-8869-E8404BDDDDD7}"/>
              </a:ext>
            </a:extLst>
          </p:cNvPr>
          <p:cNvPicPr>
            <a:picLocks noGrp="1" noChangeAspect="1"/>
          </p:cNvPicPr>
          <p:nvPr>
            <p:ph idx="1"/>
          </p:nvPr>
        </p:nvPicPr>
        <p:blipFill>
          <a:blip r:embed="rId2"/>
          <a:stretch>
            <a:fillRect/>
          </a:stretch>
        </p:blipFill>
        <p:spPr>
          <a:xfrm>
            <a:off x="2197100" y="1206500"/>
            <a:ext cx="4826000" cy="4826000"/>
          </a:xfrm>
          <a:prstGeom prst="rect">
            <a:avLst/>
          </a:prstGeom>
        </p:spPr>
      </p:pic>
    </p:spTree>
    <p:extLst>
      <p:ext uri="{BB962C8B-B14F-4D97-AF65-F5344CB8AC3E}">
        <p14:creationId xmlns:p14="http://schemas.microsoft.com/office/powerpoint/2010/main" val="28231413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0BEB89-8CE8-6745-A198-CC428C756176}"/>
              </a:ext>
            </a:extLst>
          </p:cNvPr>
          <p:cNvPicPr>
            <a:picLocks noChangeAspect="1"/>
          </p:cNvPicPr>
          <p:nvPr/>
        </p:nvPicPr>
        <p:blipFill>
          <a:blip r:embed="rId3"/>
          <a:stretch>
            <a:fillRect/>
          </a:stretch>
        </p:blipFill>
        <p:spPr>
          <a:xfrm>
            <a:off x="0" y="867696"/>
            <a:ext cx="9144000" cy="5417602"/>
          </a:xfrm>
          <a:prstGeom prst="rect">
            <a:avLst/>
          </a:prstGeom>
        </p:spPr>
      </p:pic>
      <p:sp>
        <p:nvSpPr>
          <p:cNvPr id="6" name="Title 5">
            <a:extLst>
              <a:ext uri="{FF2B5EF4-FFF2-40B4-BE49-F238E27FC236}">
                <a16:creationId xmlns:a16="http://schemas.microsoft.com/office/drawing/2014/main" id="{85413B00-35B0-B746-B470-FBEA18138EF0}"/>
              </a:ext>
            </a:extLst>
          </p:cNvPr>
          <p:cNvSpPr>
            <a:spLocks noGrp="1"/>
          </p:cNvSpPr>
          <p:nvPr>
            <p:ph type="title"/>
          </p:nvPr>
        </p:nvSpPr>
        <p:spPr>
          <a:xfrm>
            <a:off x="0" y="-380620"/>
            <a:ext cx="9144000" cy="1609344"/>
          </a:xfrm>
        </p:spPr>
        <p:txBody>
          <a:bodyPr/>
          <a:lstStyle/>
          <a:p>
            <a:r>
              <a:rPr lang="en-US" dirty="0"/>
              <a:t>Working in Silos: Institutional Landscape</a:t>
            </a:r>
          </a:p>
        </p:txBody>
      </p:sp>
      <p:sp>
        <p:nvSpPr>
          <p:cNvPr id="7" name="TextBox 6">
            <a:extLst>
              <a:ext uri="{FF2B5EF4-FFF2-40B4-BE49-F238E27FC236}">
                <a16:creationId xmlns:a16="http://schemas.microsoft.com/office/drawing/2014/main" id="{D93D8C87-6460-F34C-8C39-9906A9C408EC}"/>
              </a:ext>
            </a:extLst>
          </p:cNvPr>
          <p:cNvSpPr txBox="1"/>
          <p:nvPr/>
        </p:nvSpPr>
        <p:spPr>
          <a:xfrm>
            <a:off x="589900" y="3823074"/>
            <a:ext cx="1261243" cy="369332"/>
          </a:xfrm>
          <a:prstGeom prst="rect">
            <a:avLst/>
          </a:prstGeom>
          <a:noFill/>
        </p:spPr>
        <p:txBody>
          <a:bodyPr wrap="none" rtlCol="0">
            <a:spAutoFit/>
          </a:bodyPr>
          <a:lstStyle/>
          <a:p>
            <a:r>
              <a:rPr lang="en-US" dirty="0">
                <a:solidFill>
                  <a:schemeClr val="bg1"/>
                </a:solidFill>
              </a:rPr>
              <a:t>Orientation</a:t>
            </a:r>
          </a:p>
        </p:txBody>
      </p:sp>
      <p:sp>
        <p:nvSpPr>
          <p:cNvPr id="8" name="TextBox 7">
            <a:extLst>
              <a:ext uri="{FF2B5EF4-FFF2-40B4-BE49-F238E27FC236}">
                <a16:creationId xmlns:a16="http://schemas.microsoft.com/office/drawing/2014/main" id="{7AB085BD-C476-1C4F-9502-3D512E2B0722}"/>
              </a:ext>
            </a:extLst>
          </p:cNvPr>
          <p:cNvSpPr txBox="1"/>
          <p:nvPr/>
        </p:nvSpPr>
        <p:spPr>
          <a:xfrm>
            <a:off x="1720366" y="3034512"/>
            <a:ext cx="970137" cy="369332"/>
          </a:xfrm>
          <a:prstGeom prst="rect">
            <a:avLst/>
          </a:prstGeom>
          <a:noFill/>
        </p:spPr>
        <p:txBody>
          <a:bodyPr wrap="none" rtlCol="0">
            <a:spAutoFit/>
          </a:bodyPr>
          <a:lstStyle/>
          <a:p>
            <a:r>
              <a:rPr lang="en-US" dirty="0">
                <a:solidFill>
                  <a:schemeClr val="bg1"/>
                </a:solidFill>
              </a:rPr>
              <a:t>Advising</a:t>
            </a:r>
          </a:p>
        </p:txBody>
      </p:sp>
      <p:sp>
        <p:nvSpPr>
          <p:cNvPr id="9" name="TextBox 8">
            <a:extLst>
              <a:ext uri="{FF2B5EF4-FFF2-40B4-BE49-F238E27FC236}">
                <a16:creationId xmlns:a16="http://schemas.microsoft.com/office/drawing/2014/main" id="{91FFFB7D-0588-6745-A882-8A0382D311A7}"/>
              </a:ext>
            </a:extLst>
          </p:cNvPr>
          <p:cNvSpPr txBox="1"/>
          <p:nvPr/>
        </p:nvSpPr>
        <p:spPr>
          <a:xfrm>
            <a:off x="2765138" y="3684575"/>
            <a:ext cx="1011815" cy="646331"/>
          </a:xfrm>
          <a:prstGeom prst="rect">
            <a:avLst/>
          </a:prstGeom>
          <a:noFill/>
        </p:spPr>
        <p:txBody>
          <a:bodyPr wrap="none" rtlCol="0">
            <a:spAutoFit/>
          </a:bodyPr>
          <a:lstStyle/>
          <a:p>
            <a:r>
              <a:rPr lang="en-US" dirty="0">
                <a:solidFill>
                  <a:schemeClr val="bg1"/>
                </a:solidFill>
              </a:rPr>
              <a:t>Financial</a:t>
            </a:r>
          </a:p>
          <a:p>
            <a:r>
              <a:rPr lang="en-US" dirty="0">
                <a:solidFill>
                  <a:schemeClr val="bg1"/>
                </a:solidFill>
              </a:rPr>
              <a:t>Aid</a:t>
            </a:r>
          </a:p>
        </p:txBody>
      </p:sp>
      <p:sp>
        <p:nvSpPr>
          <p:cNvPr id="10" name="TextBox 9">
            <a:extLst>
              <a:ext uri="{FF2B5EF4-FFF2-40B4-BE49-F238E27FC236}">
                <a16:creationId xmlns:a16="http://schemas.microsoft.com/office/drawing/2014/main" id="{EBECC044-D2A0-F548-8401-F613E8ADA1D8}"/>
              </a:ext>
            </a:extLst>
          </p:cNvPr>
          <p:cNvSpPr txBox="1"/>
          <p:nvPr/>
        </p:nvSpPr>
        <p:spPr>
          <a:xfrm>
            <a:off x="3723537" y="3258529"/>
            <a:ext cx="964816" cy="369332"/>
          </a:xfrm>
          <a:prstGeom prst="rect">
            <a:avLst/>
          </a:prstGeom>
          <a:noFill/>
        </p:spPr>
        <p:txBody>
          <a:bodyPr wrap="none" rtlCol="0">
            <a:spAutoFit/>
          </a:bodyPr>
          <a:lstStyle/>
          <a:p>
            <a:r>
              <a:rPr lang="en-US" dirty="0">
                <a:solidFill>
                  <a:schemeClr val="bg1"/>
                </a:solidFill>
              </a:rPr>
              <a:t>Tutoring</a:t>
            </a:r>
          </a:p>
        </p:txBody>
      </p:sp>
      <p:sp>
        <p:nvSpPr>
          <p:cNvPr id="11" name="TextBox 10">
            <a:extLst>
              <a:ext uri="{FF2B5EF4-FFF2-40B4-BE49-F238E27FC236}">
                <a16:creationId xmlns:a16="http://schemas.microsoft.com/office/drawing/2014/main" id="{CC624DD6-5948-FB49-9C1D-5B798CA170B8}"/>
              </a:ext>
            </a:extLst>
          </p:cNvPr>
          <p:cNvSpPr txBox="1"/>
          <p:nvPr/>
        </p:nvSpPr>
        <p:spPr>
          <a:xfrm>
            <a:off x="4818517" y="3684575"/>
            <a:ext cx="2780867" cy="369332"/>
          </a:xfrm>
          <a:prstGeom prst="rect">
            <a:avLst/>
          </a:prstGeom>
          <a:noFill/>
        </p:spPr>
        <p:txBody>
          <a:bodyPr wrap="square" rtlCol="0">
            <a:spAutoFit/>
          </a:bodyPr>
          <a:lstStyle/>
          <a:p>
            <a:pPr algn="ctr"/>
            <a:r>
              <a:rPr lang="en-US" dirty="0">
                <a:solidFill>
                  <a:schemeClr val="bg1"/>
                </a:solidFill>
              </a:rPr>
              <a:t>Academic  Departments</a:t>
            </a:r>
          </a:p>
        </p:txBody>
      </p:sp>
      <p:sp>
        <p:nvSpPr>
          <p:cNvPr id="12" name="TextBox 11">
            <a:extLst>
              <a:ext uri="{FF2B5EF4-FFF2-40B4-BE49-F238E27FC236}">
                <a16:creationId xmlns:a16="http://schemas.microsoft.com/office/drawing/2014/main" id="{84D08DC6-71C5-C74B-9AA0-FAA51B6C4703}"/>
              </a:ext>
            </a:extLst>
          </p:cNvPr>
          <p:cNvSpPr txBox="1"/>
          <p:nvPr/>
        </p:nvSpPr>
        <p:spPr>
          <a:xfrm>
            <a:off x="7695083" y="2981530"/>
            <a:ext cx="932178" cy="646331"/>
          </a:xfrm>
          <a:prstGeom prst="rect">
            <a:avLst/>
          </a:prstGeom>
          <a:noFill/>
        </p:spPr>
        <p:txBody>
          <a:bodyPr wrap="none" rtlCol="0">
            <a:spAutoFit/>
          </a:bodyPr>
          <a:lstStyle/>
          <a:p>
            <a:r>
              <a:rPr lang="en-US" dirty="0">
                <a:solidFill>
                  <a:schemeClr val="bg1"/>
                </a:solidFill>
              </a:rPr>
              <a:t>Career</a:t>
            </a:r>
          </a:p>
          <a:p>
            <a:r>
              <a:rPr lang="en-US" dirty="0">
                <a:solidFill>
                  <a:schemeClr val="bg1"/>
                </a:solidFill>
              </a:rPr>
              <a:t>services</a:t>
            </a:r>
          </a:p>
        </p:txBody>
      </p:sp>
    </p:spTree>
    <p:extLst>
      <p:ext uri="{BB962C8B-B14F-4D97-AF65-F5344CB8AC3E}">
        <p14:creationId xmlns:p14="http://schemas.microsoft.com/office/powerpoint/2010/main" val="4000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4800" y="228600"/>
            <a:ext cx="8686800" cy="533400"/>
          </a:xfrm>
        </p:spPr>
        <p:txBody>
          <a:bodyPr>
            <a:noAutofit/>
          </a:bodyPr>
          <a:lstStyle/>
          <a:p>
            <a:r>
              <a:rPr lang="en-US" sz="3600" dirty="0">
                <a:solidFill>
                  <a:schemeClr val="tx1"/>
                </a:solidFill>
              </a:rPr>
              <a:t>Communication and Engagement</a:t>
            </a:r>
            <a:endParaRPr lang="en-US" sz="3600" b="1" dirty="0">
              <a:solidFill>
                <a:schemeClr val="tx1"/>
              </a:solidFill>
              <a:latin typeface="Century Gothic"/>
              <a:cs typeface="Century Gothic"/>
            </a:endParaRPr>
          </a:p>
        </p:txBody>
      </p:sp>
      <p:sp>
        <p:nvSpPr>
          <p:cNvPr id="8" name="Content Placeholder 7"/>
          <p:cNvSpPr>
            <a:spLocks noGrp="1"/>
          </p:cNvSpPr>
          <p:nvPr>
            <p:ph idx="1"/>
          </p:nvPr>
        </p:nvSpPr>
        <p:spPr>
          <a:xfrm>
            <a:off x="228600" y="1219200"/>
            <a:ext cx="8686800" cy="4876800"/>
          </a:xfrm>
        </p:spPr>
        <p:txBody>
          <a:bodyPr/>
          <a:lstStyle/>
          <a:p>
            <a:pPr>
              <a:lnSpc>
                <a:spcPct val="110000"/>
              </a:lnSpc>
              <a:spcAft>
                <a:spcPts val="600"/>
              </a:spcAft>
            </a:pPr>
            <a:r>
              <a:rPr lang="en-US" sz="3200" dirty="0">
                <a:solidFill>
                  <a:srgbClr val="302C24"/>
                </a:solidFill>
                <a:latin typeface="Cambria"/>
                <a:cs typeface="Cambria"/>
              </a:rPr>
              <a:t>This work will require communication and engagement across the institution.</a:t>
            </a:r>
          </a:p>
          <a:p>
            <a:pPr>
              <a:lnSpc>
                <a:spcPct val="110000"/>
              </a:lnSpc>
              <a:spcAft>
                <a:spcPts val="600"/>
              </a:spcAft>
            </a:pPr>
            <a:r>
              <a:rPr lang="en-US" sz="3200" dirty="0">
                <a:solidFill>
                  <a:srgbClr val="302C24"/>
                </a:solidFill>
                <a:latin typeface="Cambria"/>
                <a:cs typeface="Cambria"/>
              </a:rPr>
              <a:t>Communication disseminates information; </a:t>
            </a:r>
            <a:br>
              <a:rPr lang="en-US" sz="3200" dirty="0">
                <a:solidFill>
                  <a:srgbClr val="302C24"/>
                </a:solidFill>
                <a:latin typeface="Cambria"/>
                <a:cs typeface="Cambria"/>
              </a:rPr>
            </a:br>
            <a:r>
              <a:rPr lang="en-US" sz="3200" dirty="0">
                <a:solidFill>
                  <a:srgbClr val="302C24"/>
                </a:solidFill>
                <a:latin typeface="Cambria"/>
                <a:cs typeface="Cambria"/>
              </a:rPr>
              <a:t>it builds awareness.</a:t>
            </a:r>
          </a:p>
          <a:p>
            <a:pPr>
              <a:lnSpc>
                <a:spcPct val="110000"/>
              </a:lnSpc>
              <a:spcAft>
                <a:spcPts val="600"/>
              </a:spcAft>
            </a:pPr>
            <a:r>
              <a:rPr lang="en-US" sz="3200" dirty="0">
                <a:solidFill>
                  <a:srgbClr val="302C24"/>
                </a:solidFill>
                <a:latin typeface="Cambria"/>
                <a:cs typeface="Cambria"/>
              </a:rPr>
              <a:t>Engagement encourages people to process and act upon information; it builds ownership.</a:t>
            </a:r>
          </a:p>
          <a:p>
            <a:pPr marL="0" indent="0">
              <a:lnSpc>
                <a:spcPct val="110000"/>
              </a:lnSpc>
              <a:spcAft>
                <a:spcPts val="600"/>
              </a:spcAft>
              <a:buNone/>
            </a:pPr>
            <a:endParaRPr lang="en-US" dirty="0">
              <a:solidFill>
                <a:srgbClr val="302C24"/>
              </a:solidFill>
              <a:latin typeface="Cambria"/>
              <a:cs typeface="Cambria"/>
            </a:endParaRPr>
          </a:p>
        </p:txBody>
      </p:sp>
      <p:sp>
        <p:nvSpPr>
          <p:cNvPr id="5" name="Slide Number Placeholder 5"/>
          <p:cNvSpPr>
            <a:spLocks noGrp="1"/>
          </p:cNvSpPr>
          <p:nvPr>
            <p:ph type="sldNum" sz="quarter" idx="4294967295"/>
          </p:nvPr>
        </p:nvSpPr>
        <p:spPr>
          <a:xfrm>
            <a:off x="6758815"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entury Gothic"/>
              </a:defRPr>
            </a:lvl1pPr>
          </a:lstStyle>
          <a:p>
            <a:fld id="{677F2739-1A6F-EA4E-8E42-27F363A9B3C9}" type="slidenum">
              <a:rPr lang="en-US" smtClean="0">
                <a:latin typeface="+mn-lt"/>
              </a:rPr>
              <a:pPr/>
              <a:t>38</a:t>
            </a:fld>
            <a:endParaRPr lang="en-US" dirty="0">
              <a:latin typeface="+mn-lt"/>
            </a:endParaRPr>
          </a:p>
        </p:txBody>
      </p:sp>
    </p:spTree>
    <p:extLst>
      <p:ext uri="{BB962C8B-B14F-4D97-AF65-F5344CB8AC3E}">
        <p14:creationId xmlns:p14="http://schemas.microsoft.com/office/powerpoint/2010/main" val="27758427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1D46BA-FB16-C040-B91A-FB3E517F3E01}"/>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7CE59514-47AC-A142-8AA2-E4984A2ED5A4}"/>
              </a:ext>
            </a:extLst>
          </p:cNvPr>
          <p:cNvSpPr>
            <a:spLocks noGrp="1"/>
          </p:cNvSpPr>
          <p:nvPr>
            <p:ph type="title"/>
          </p:nvPr>
        </p:nvSpPr>
        <p:spPr/>
        <p:txBody>
          <a:bodyPr>
            <a:normAutofit/>
          </a:bodyPr>
          <a:lstStyle/>
          <a:p>
            <a:r>
              <a:rPr lang="en-US" sz="3600" dirty="0"/>
              <a:t>Vision</a:t>
            </a:r>
          </a:p>
        </p:txBody>
      </p:sp>
      <p:pic>
        <p:nvPicPr>
          <p:cNvPr id="4" name="Picture 3">
            <a:extLst>
              <a:ext uri="{FF2B5EF4-FFF2-40B4-BE49-F238E27FC236}">
                <a16:creationId xmlns:a16="http://schemas.microsoft.com/office/drawing/2014/main" id="{5C2DAD14-2EE2-A74E-8D77-AE73D63B36A0}"/>
              </a:ext>
            </a:extLst>
          </p:cNvPr>
          <p:cNvPicPr>
            <a:picLocks noChangeAspect="1"/>
          </p:cNvPicPr>
          <p:nvPr/>
        </p:nvPicPr>
        <p:blipFill>
          <a:blip r:embed="rId2"/>
          <a:stretch>
            <a:fillRect/>
          </a:stretch>
        </p:blipFill>
        <p:spPr>
          <a:xfrm>
            <a:off x="171449" y="1027373"/>
            <a:ext cx="8798457" cy="4949132"/>
          </a:xfrm>
          <a:prstGeom prst="rect">
            <a:avLst/>
          </a:prstGeom>
        </p:spPr>
      </p:pic>
    </p:spTree>
    <p:extLst>
      <p:ext uri="{BB962C8B-B14F-4D97-AF65-F5344CB8AC3E}">
        <p14:creationId xmlns:p14="http://schemas.microsoft.com/office/powerpoint/2010/main" val="2615091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7B289E-C695-C542-8245-A72F8C9B44CA}"/>
              </a:ext>
            </a:extLst>
          </p:cNvPr>
          <p:cNvSpPr>
            <a:spLocks noGrp="1"/>
          </p:cNvSpPr>
          <p:nvPr>
            <p:ph type="title"/>
          </p:nvPr>
        </p:nvSpPr>
        <p:spPr>
          <a:xfrm>
            <a:off x="779463" y="2863850"/>
            <a:ext cx="7772400" cy="1362075"/>
          </a:xfrm>
        </p:spPr>
        <p:txBody>
          <a:bodyPr/>
          <a:lstStyle/>
          <a:p>
            <a:r>
              <a:rPr lang="en-US" dirty="0"/>
              <a:t>Using data to Improve Teaching and Learning </a:t>
            </a:r>
            <a:br>
              <a:rPr lang="en-US" dirty="0"/>
            </a:br>
            <a:endParaRPr lang="en-US" sz="3200" dirty="0"/>
          </a:p>
        </p:txBody>
      </p:sp>
    </p:spTree>
    <p:extLst>
      <p:ext uri="{BB962C8B-B14F-4D97-AF65-F5344CB8AC3E}">
        <p14:creationId xmlns:p14="http://schemas.microsoft.com/office/powerpoint/2010/main" val="35318268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D9A578-DB12-A84C-99B5-38615BD3413D}"/>
              </a:ext>
            </a:extLst>
          </p:cNvPr>
          <p:cNvSpPr>
            <a:spLocks noGrp="1"/>
          </p:cNvSpPr>
          <p:nvPr>
            <p:ph idx="1"/>
          </p:nvPr>
        </p:nvSpPr>
        <p:spPr/>
        <p:txBody>
          <a:bodyPr/>
          <a:lstStyle/>
          <a:p>
            <a:r>
              <a:rPr lang="en-US" sz="3200" dirty="0"/>
              <a:t>Be straightforward</a:t>
            </a:r>
          </a:p>
          <a:p>
            <a:r>
              <a:rPr lang="en-US" sz="3200" dirty="0"/>
              <a:t>Listeners’ point of view</a:t>
            </a:r>
          </a:p>
          <a:p>
            <a:r>
              <a:rPr lang="en-US" sz="3200" dirty="0"/>
              <a:t>Monitor people’s reaction</a:t>
            </a:r>
          </a:p>
          <a:p>
            <a:r>
              <a:rPr lang="en-US" sz="3200" dirty="0"/>
              <a:t>Headline or soundbite</a:t>
            </a:r>
          </a:p>
          <a:p>
            <a:r>
              <a:rPr lang="en-US" sz="3200" dirty="0"/>
              <a:t>Speak to heart as well as mind</a:t>
            </a:r>
          </a:p>
          <a:p>
            <a:endParaRPr lang="en-US" dirty="0"/>
          </a:p>
        </p:txBody>
      </p:sp>
      <p:sp>
        <p:nvSpPr>
          <p:cNvPr id="3" name="Title 2">
            <a:extLst>
              <a:ext uri="{FF2B5EF4-FFF2-40B4-BE49-F238E27FC236}">
                <a16:creationId xmlns:a16="http://schemas.microsoft.com/office/drawing/2014/main" id="{41DABD6A-9127-3A4B-B3F2-9186BB52FCC8}"/>
              </a:ext>
            </a:extLst>
          </p:cNvPr>
          <p:cNvSpPr>
            <a:spLocks noGrp="1"/>
          </p:cNvSpPr>
          <p:nvPr>
            <p:ph type="title"/>
          </p:nvPr>
        </p:nvSpPr>
        <p:spPr/>
        <p:txBody>
          <a:bodyPr>
            <a:normAutofit/>
          </a:bodyPr>
          <a:lstStyle/>
          <a:p>
            <a:r>
              <a:rPr lang="en-US" sz="3600" dirty="0"/>
              <a:t>Clarity</a:t>
            </a:r>
          </a:p>
        </p:txBody>
      </p:sp>
    </p:spTree>
    <p:extLst>
      <p:ext uri="{BB962C8B-B14F-4D97-AF65-F5344CB8AC3E}">
        <p14:creationId xmlns:p14="http://schemas.microsoft.com/office/powerpoint/2010/main" val="32711728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604003" y="171451"/>
            <a:ext cx="3307842" cy="4002784"/>
          </a:xfrm>
          <a:prstGeom prst="rect">
            <a:avLst/>
          </a:prstGeom>
          <a:blipFill>
            <a:blip r:embed="rId3" cstate="print"/>
            <a:stretch>
              <a:fillRect/>
            </a:stretch>
          </a:blipFill>
        </p:spPr>
        <p:txBody>
          <a:bodyPr wrap="square" lIns="0" tIns="0" rIns="0" bIns="0" rtlCol="0"/>
          <a:lstStyle/>
          <a:p>
            <a:endParaRPr sz="1350"/>
          </a:p>
        </p:txBody>
      </p:sp>
      <p:sp>
        <p:nvSpPr>
          <p:cNvPr id="3" name="object 3"/>
          <p:cNvSpPr/>
          <p:nvPr/>
        </p:nvSpPr>
        <p:spPr>
          <a:xfrm>
            <a:off x="5013198" y="1689354"/>
            <a:ext cx="2489454" cy="2487168"/>
          </a:xfrm>
          <a:prstGeom prst="rect">
            <a:avLst/>
          </a:prstGeom>
          <a:blipFill>
            <a:blip r:embed="rId4" cstate="print"/>
            <a:stretch>
              <a:fillRect/>
            </a:stretch>
          </a:blipFill>
        </p:spPr>
        <p:txBody>
          <a:bodyPr wrap="square" lIns="0" tIns="0" rIns="0" bIns="0" rtlCol="0"/>
          <a:lstStyle/>
          <a:p>
            <a:endParaRPr sz="1350"/>
          </a:p>
        </p:txBody>
      </p:sp>
      <p:sp>
        <p:nvSpPr>
          <p:cNvPr id="4" name="object 4"/>
          <p:cNvSpPr txBox="1"/>
          <p:nvPr/>
        </p:nvSpPr>
        <p:spPr>
          <a:xfrm>
            <a:off x="5834014" y="1067943"/>
            <a:ext cx="848201" cy="1186863"/>
          </a:xfrm>
          <a:prstGeom prst="rect">
            <a:avLst/>
          </a:prstGeom>
        </p:spPr>
        <p:txBody>
          <a:bodyPr vert="horz" wrap="square" lIns="0" tIns="9525" rIns="0" bIns="0" rtlCol="0">
            <a:spAutoFit/>
          </a:bodyPr>
          <a:lstStyle/>
          <a:p>
            <a:pPr marL="9525">
              <a:spcBef>
                <a:spcPts val="75"/>
              </a:spcBef>
            </a:pPr>
            <a:r>
              <a:rPr sz="2100" spc="56" dirty="0">
                <a:solidFill>
                  <a:srgbClr val="FFFFFF"/>
                </a:solidFill>
                <a:latin typeface="Times New Roman"/>
                <a:cs typeface="Times New Roman"/>
              </a:rPr>
              <a:t>WHAT</a:t>
            </a:r>
            <a:endParaRPr sz="2100" dirty="0">
              <a:latin typeface="Times New Roman"/>
              <a:cs typeface="Times New Roman"/>
            </a:endParaRPr>
          </a:p>
          <a:p>
            <a:pPr>
              <a:spcBef>
                <a:spcPts val="19"/>
              </a:spcBef>
            </a:pPr>
            <a:endParaRPr sz="3150" dirty="0">
              <a:latin typeface="Times New Roman"/>
              <a:cs typeface="Times New Roman"/>
            </a:endParaRPr>
          </a:p>
          <a:p>
            <a:pPr marL="32861"/>
            <a:r>
              <a:rPr sz="2400" spc="135" dirty="0">
                <a:solidFill>
                  <a:srgbClr val="FFFFFF"/>
                </a:solidFill>
                <a:latin typeface="Times New Roman"/>
                <a:cs typeface="Times New Roman"/>
              </a:rPr>
              <a:t>HOW</a:t>
            </a:r>
            <a:endParaRPr sz="2400" dirty="0">
              <a:latin typeface="Times New Roman"/>
              <a:cs typeface="Times New Roman"/>
            </a:endParaRPr>
          </a:p>
        </p:txBody>
      </p:sp>
      <p:sp>
        <p:nvSpPr>
          <p:cNvPr id="5" name="object 5"/>
          <p:cNvSpPr/>
          <p:nvPr/>
        </p:nvSpPr>
        <p:spPr>
          <a:xfrm>
            <a:off x="5452110" y="2514600"/>
            <a:ext cx="1661922" cy="1664208"/>
          </a:xfrm>
          <a:prstGeom prst="rect">
            <a:avLst/>
          </a:prstGeom>
          <a:blipFill>
            <a:blip r:embed="rId5" cstate="print"/>
            <a:stretch>
              <a:fillRect/>
            </a:stretch>
          </a:blipFill>
        </p:spPr>
        <p:txBody>
          <a:bodyPr wrap="square" lIns="0" tIns="0" rIns="0" bIns="0" rtlCol="0"/>
          <a:lstStyle/>
          <a:p>
            <a:endParaRPr sz="1350"/>
          </a:p>
        </p:txBody>
      </p:sp>
      <p:sp>
        <p:nvSpPr>
          <p:cNvPr id="6" name="object 6"/>
          <p:cNvSpPr/>
          <p:nvPr/>
        </p:nvSpPr>
        <p:spPr>
          <a:xfrm>
            <a:off x="3429000" y="4229100"/>
            <a:ext cx="5715000" cy="1771650"/>
          </a:xfrm>
          <a:custGeom>
            <a:avLst/>
            <a:gdLst/>
            <a:ahLst/>
            <a:cxnLst/>
            <a:rect l="l" t="t" r="r" b="b"/>
            <a:pathLst>
              <a:path w="7620000" h="2362200">
                <a:moveTo>
                  <a:pt x="0" y="0"/>
                </a:moveTo>
                <a:lnTo>
                  <a:pt x="7620000" y="0"/>
                </a:lnTo>
                <a:lnTo>
                  <a:pt x="7620000" y="2362200"/>
                </a:lnTo>
                <a:lnTo>
                  <a:pt x="0" y="2362200"/>
                </a:lnTo>
                <a:lnTo>
                  <a:pt x="0" y="0"/>
                </a:lnTo>
                <a:close/>
              </a:path>
            </a:pathLst>
          </a:custGeom>
          <a:solidFill>
            <a:srgbClr val="0D0D0D">
              <a:alpha val="78039"/>
            </a:srgbClr>
          </a:solidFill>
        </p:spPr>
        <p:txBody>
          <a:bodyPr wrap="square" lIns="0" tIns="0" rIns="0" bIns="0" rtlCol="0"/>
          <a:lstStyle/>
          <a:p>
            <a:endParaRPr sz="1350"/>
          </a:p>
        </p:txBody>
      </p:sp>
      <p:sp>
        <p:nvSpPr>
          <p:cNvPr id="7" name="object 7"/>
          <p:cNvSpPr txBox="1"/>
          <p:nvPr/>
        </p:nvSpPr>
        <p:spPr>
          <a:xfrm>
            <a:off x="3601045" y="3114675"/>
            <a:ext cx="5371148" cy="2774990"/>
          </a:xfrm>
          <a:prstGeom prst="rect">
            <a:avLst/>
          </a:prstGeom>
        </p:spPr>
        <p:txBody>
          <a:bodyPr vert="horz" wrap="square" lIns="0" tIns="9525" rIns="0" bIns="0" rtlCol="0">
            <a:spAutoFit/>
          </a:bodyPr>
          <a:lstStyle/>
          <a:p>
            <a:pPr marR="476" algn="ctr">
              <a:spcBef>
                <a:spcPts val="75"/>
              </a:spcBef>
            </a:pPr>
            <a:r>
              <a:rPr sz="2400" spc="30" dirty="0">
                <a:solidFill>
                  <a:srgbClr val="FFFFFF"/>
                </a:solidFill>
                <a:latin typeface="Times New Roman"/>
                <a:cs typeface="Times New Roman"/>
              </a:rPr>
              <a:t>WHY</a:t>
            </a:r>
            <a:endParaRPr sz="2400">
              <a:latin typeface="Times New Roman"/>
              <a:cs typeface="Times New Roman"/>
            </a:endParaRPr>
          </a:p>
          <a:p>
            <a:pPr>
              <a:lnSpc>
                <a:spcPct val="100000"/>
              </a:lnSpc>
            </a:pPr>
            <a:endParaRPr sz="2700">
              <a:latin typeface="Times New Roman"/>
              <a:cs typeface="Times New Roman"/>
            </a:endParaRPr>
          </a:p>
          <a:p>
            <a:pPr>
              <a:spcBef>
                <a:spcPts val="23"/>
              </a:spcBef>
            </a:pPr>
            <a:endParaRPr sz="3150">
              <a:latin typeface="Times New Roman"/>
              <a:cs typeface="Times New Roman"/>
            </a:endParaRPr>
          </a:p>
          <a:p>
            <a:pPr marL="9525" marR="3810" indent="953" algn="ctr">
              <a:lnSpc>
                <a:spcPct val="90200"/>
              </a:lnSpc>
            </a:pPr>
            <a:r>
              <a:rPr sz="2700" i="1" spc="-180" dirty="0">
                <a:solidFill>
                  <a:srgbClr val="FFFFFF"/>
                </a:solidFill>
                <a:latin typeface="Times New Roman"/>
                <a:cs typeface="Times New Roman"/>
              </a:rPr>
              <a:t>Knowing</a:t>
            </a:r>
            <a:r>
              <a:rPr sz="2700" i="1" spc="-240" dirty="0">
                <a:solidFill>
                  <a:srgbClr val="FFFFFF"/>
                </a:solidFill>
                <a:latin typeface="Times New Roman"/>
                <a:cs typeface="Times New Roman"/>
              </a:rPr>
              <a:t> </a:t>
            </a:r>
            <a:r>
              <a:rPr sz="2700" i="1" spc="-143" dirty="0">
                <a:solidFill>
                  <a:srgbClr val="FFFFFF"/>
                </a:solidFill>
                <a:latin typeface="Times New Roman"/>
                <a:cs typeface="Times New Roman"/>
              </a:rPr>
              <a:t>your</a:t>
            </a:r>
            <a:r>
              <a:rPr sz="2700" i="1" spc="-244" dirty="0">
                <a:solidFill>
                  <a:srgbClr val="FFFFFF"/>
                </a:solidFill>
                <a:latin typeface="Times New Roman"/>
                <a:cs typeface="Times New Roman"/>
              </a:rPr>
              <a:t> </a:t>
            </a:r>
            <a:r>
              <a:rPr sz="2700" i="1" spc="-94" dirty="0">
                <a:solidFill>
                  <a:srgbClr val="FFFFFF"/>
                </a:solidFill>
                <a:latin typeface="Times New Roman"/>
                <a:cs typeface="Times New Roman"/>
              </a:rPr>
              <a:t>WHY</a:t>
            </a:r>
            <a:r>
              <a:rPr sz="2700" i="1" spc="-233" dirty="0">
                <a:solidFill>
                  <a:srgbClr val="FFFFFF"/>
                </a:solidFill>
                <a:latin typeface="Times New Roman"/>
                <a:cs typeface="Times New Roman"/>
              </a:rPr>
              <a:t> </a:t>
            </a:r>
            <a:r>
              <a:rPr sz="2700" i="1" spc="-127" dirty="0">
                <a:solidFill>
                  <a:srgbClr val="FFFFFF"/>
                </a:solidFill>
                <a:latin typeface="Times New Roman"/>
                <a:cs typeface="Times New Roman"/>
              </a:rPr>
              <a:t>is</a:t>
            </a:r>
            <a:r>
              <a:rPr sz="2700" i="1" spc="-236" dirty="0">
                <a:solidFill>
                  <a:srgbClr val="FFFFFF"/>
                </a:solidFill>
                <a:latin typeface="Times New Roman"/>
                <a:cs typeface="Times New Roman"/>
              </a:rPr>
              <a:t> </a:t>
            </a:r>
            <a:r>
              <a:rPr sz="2700" i="1" spc="-120" dirty="0">
                <a:solidFill>
                  <a:srgbClr val="FFFFFF"/>
                </a:solidFill>
                <a:latin typeface="Times New Roman"/>
                <a:cs typeface="Times New Roman"/>
              </a:rPr>
              <a:t>not</a:t>
            </a:r>
            <a:r>
              <a:rPr sz="2700" i="1" spc="-244" dirty="0">
                <a:solidFill>
                  <a:srgbClr val="FFFFFF"/>
                </a:solidFill>
                <a:latin typeface="Times New Roman"/>
                <a:cs typeface="Times New Roman"/>
              </a:rPr>
              <a:t> </a:t>
            </a:r>
            <a:r>
              <a:rPr sz="2700" i="1" spc="-153" dirty="0">
                <a:solidFill>
                  <a:srgbClr val="FFFFFF"/>
                </a:solidFill>
                <a:latin typeface="Times New Roman"/>
                <a:cs typeface="Times New Roman"/>
              </a:rPr>
              <a:t>the</a:t>
            </a:r>
            <a:r>
              <a:rPr sz="2700" i="1" spc="-244" dirty="0">
                <a:solidFill>
                  <a:srgbClr val="FFFFFF"/>
                </a:solidFill>
                <a:latin typeface="Times New Roman"/>
                <a:cs typeface="Times New Roman"/>
              </a:rPr>
              <a:t> </a:t>
            </a:r>
            <a:r>
              <a:rPr sz="2700" i="1" spc="-153" dirty="0">
                <a:solidFill>
                  <a:srgbClr val="FFFFFF"/>
                </a:solidFill>
                <a:latin typeface="Times New Roman"/>
                <a:cs typeface="Times New Roman"/>
              </a:rPr>
              <a:t>only</a:t>
            </a:r>
            <a:r>
              <a:rPr sz="2700" i="1" spc="-240" dirty="0">
                <a:solidFill>
                  <a:srgbClr val="FFFFFF"/>
                </a:solidFill>
                <a:latin typeface="Times New Roman"/>
                <a:cs typeface="Times New Roman"/>
              </a:rPr>
              <a:t> </a:t>
            </a:r>
            <a:r>
              <a:rPr sz="2700" i="1" spc="-169" dirty="0">
                <a:solidFill>
                  <a:srgbClr val="FFFFFF"/>
                </a:solidFill>
                <a:latin typeface="Times New Roman"/>
                <a:cs typeface="Times New Roman"/>
              </a:rPr>
              <a:t>way</a:t>
            </a:r>
            <a:r>
              <a:rPr sz="2700" i="1" spc="-240" dirty="0">
                <a:solidFill>
                  <a:srgbClr val="FFFFFF"/>
                </a:solidFill>
                <a:latin typeface="Times New Roman"/>
                <a:cs typeface="Times New Roman"/>
              </a:rPr>
              <a:t> </a:t>
            </a:r>
            <a:r>
              <a:rPr sz="2700" i="1" spc="-83" dirty="0">
                <a:solidFill>
                  <a:srgbClr val="FFFFFF"/>
                </a:solidFill>
                <a:latin typeface="Times New Roman"/>
                <a:cs typeface="Times New Roman"/>
              </a:rPr>
              <a:t>to</a:t>
            </a:r>
            <a:r>
              <a:rPr sz="2700" i="1" spc="-240" dirty="0">
                <a:solidFill>
                  <a:srgbClr val="FFFFFF"/>
                </a:solidFill>
                <a:latin typeface="Times New Roman"/>
                <a:cs typeface="Times New Roman"/>
              </a:rPr>
              <a:t> </a:t>
            </a:r>
            <a:r>
              <a:rPr sz="2700" i="1" spc="-244" dirty="0">
                <a:solidFill>
                  <a:srgbClr val="FFFFFF"/>
                </a:solidFill>
                <a:latin typeface="Times New Roman"/>
                <a:cs typeface="Times New Roman"/>
              </a:rPr>
              <a:t>be  </a:t>
            </a:r>
            <a:r>
              <a:rPr sz="2700" i="1" spc="-188" dirty="0">
                <a:solidFill>
                  <a:srgbClr val="FFFFFF"/>
                </a:solidFill>
                <a:latin typeface="Times New Roman"/>
                <a:cs typeface="Times New Roman"/>
              </a:rPr>
              <a:t>successful,</a:t>
            </a:r>
            <a:r>
              <a:rPr sz="2700" i="1" spc="-236" dirty="0">
                <a:solidFill>
                  <a:srgbClr val="FFFFFF"/>
                </a:solidFill>
                <a:latin typeface="Times New Roman"/>
                <a:cs typeface="Times New Roman"/>
              </a:rPr>
              <a:t> </a:t>
            </a:r>
            <a:r>
              <a:rPr sz="2700" i="1" spc="-105" dirty="0">
                <a:solidFill>
                  <a:srgbClr val="FFFFFF"/>
                </a:solidFill>
                <a:latin typeface="Times New Roman"/>
                <a:cs typeface="Times New Roman"/>
              </a:rPr>
              <a:t>but</a:t>
            </a:r>
            <a:r>
              <a:rPr sz="2700" i="1" spc="-240" dirty="0">
                <a:solidFill>
                  <a:srgbClr val="FFFFFF"/>
                </a:solidFill>
                <a:latin typeface="Times New Roman"/>
                <a:cs typeface="Times New Roman"/>
              </a:rPr>
              <a:t> </a:t>
            </a:r>
            <a:r>
              <a:rPr sz="2700" i="1" spc="-11" dirty="0">
                <a:solidFill>
                  <a:srgbClr val="FFFFFF"/>
                </a:solidFill>
                <a:latin typeface="Times New Roman"/>
                <a:cs typeface="Times New Roman"/>
              </a:rPr>
              <a:t>it</a:t>
            </a:r>
            <a:r>
              <a:rPr sz="2700" i="1" spc="-240" dirty="0">
                <a:solidFill>
                  <a:srgbClr val="FFFFFF"/>
                </a:solidFill>
                <a:latin typeface="Times New Roman"/>
                <a:cs typeface="Times New Roman"/>
              </a:rPr>
              <a:t> </a:t>
            </a:r>
            <a:r>
              <a:rPr sz="2700" i="1" spc="-127" dirty="0">
                <a:solidFill>
                  <a:srgbClr val="FFFFFF"/>
                </a:solidFill>
                <a:latin typeface="Times New Roman"/>
                <a:cs typeface="Times New Roman"/>
              </a:rPr>
              <a:t>is</a:t>
            </a:r>
            <a:r>
              <a:rPr sz="2700" i="1" spc="-233" dirty="0">
                <a:solidFill>
                  <a:srgbClr val="FFFFFF"/>
                </a:solidFill>
                <a:latin typeface="Times New Roman"/>
                <a:cs typeface="Times New Roman"/>
              </a:rPr>
              <a:t> </a:t>
            </a:r>
            <a:r>
              <a:rPr sz="2700" i="1" spc="-153" dirty="0">
                <a:solidFill>
                  <a:srgbClr val="FFFFFF"/>
                </a:solidFill>
                <a:latin typeface="Times New Roman"/>
                <a:cs typeface="Times New Roman"/>
              </a:rPr>
              <a:t>the</a:t>
            </a:r>
            <a:r>
              <a:rPr sz="2700" i="1" spc="-244" dirty="0">
                <a:solidFill>
                  <a:srgbClr val="FFFFFF"/>
                </a:solidFill>
                <a:latin typeface="Times New Roman"/>
                <a:cs typeface="Times New Roman"/>
              </a:rPr>
              <a:t> </a:t>
            </a:r>
            <a:r>
              <a:rPr sz="2700" i="1" spc="-153" dirty="0">
                <a:solidFill>
                  <a:srgbClr val="FFFFFF"/>
                </a:solidFill>
                <a:latin typeface="Times New Roman"/>
                <a:cs typeface="Times New Roman"/>
              </a:rPr>
              <a:t>only</a:t>
            </a:r>
            <a:r>
              <a:rPr sz="2700" i="1" spc="-236" dirty="0">
                <a:solidFill>
                  <a:srgbClr val="FFFFFF"/>
                </a:solidFill>
                <a:latin typeface="Times New Roman"/>
                <a:cs typeface="Times New Roman"/>
              </a:rPr>
              <a:t> </a:t>
            </a:r>
            <a:r>
              <a:rPr sz="2700" i="1" spc="-169" dirty="0">
                <a:solidFill>
                  <a:srgbClr val="FFFFFF"/>
                </a:solidFill>
                <a:latin typeface="Times New Roman"/>
                <a:cs typeface="Times New Roman"/>
              </a:rPr>
              <a:t>way</a:t>
            </a:r>
            <a:r>
              <a:rPr sz="2700" i="1" spc="-236" dirty="0">
                <a:solidFill>
                  <a:srgbClr val="FFFFFF"/>
                </a:solidFill>
                <a:latin typeface="Times New Roman"/>
                <a:cs typeface="Times New Roman"/>
              </a:rPr>
              <a:t> </a:t>
            </a:r>
            <a:r>
              <a:rPr sz="2700" i="1" spc="-83" dirty="0">
                <a:solidFill>
                  <a:srgbClr val="FFFFFF"/>
                </a:solidFill>
                <a:latin typeface="Times New Roman"/>
                <a:cs typeface="Times New Roman"/>
              </a:rPr>
              <a:t>to</a:t>
            </a:r>
            <a:r>
              <a:rPr sz="2700" i="1" spc="-240" dirty="0">
                <a:solidFill>
                  <a:srgbClr val="FFFFFF"/>
                </a:solidFill>
                <a:latin typeface="Times New Roman"/>
                <a:cs typeface="Times New Roman"/>
              </a:rPr>
              <a:t> </a:t>
            </a:r>
            <a:r>
              <a:rPr sz="2700" i="1" spc="-135" dirty="0">
                <a:solidFill>
                  <a:srgbClr val="FFFFFF"/>
                </a:solidFill>
                <a:latin typeface="Times New Roman"/>
                <a:cs typeface="Times New Roman"/>
              </a:rPr>
              <a:t>maintain</a:t>
            </a:r>
            <a:r>
              <a:rPr sz="2700" i="1" spc="-236" dirty="0">
                <a:solidFill>
                  <a:srgbClr val="FFFFFF"/>
                </a:solidFill>
                <a:latin typeface="Times New Roman"/>
                <a:cs typeface="Times New Roman"/>
              </a:rPr>
              <a:t> </a:t>
            </a:r>
            <a:r>
              <a:rPr sz="2700" i="1" spc="-176" dirty="0">
                <a:solidFill>
                  <a:srgbClr val="FFFFFF"/>
                </a:solidFill>
                <a:latin typeface="Times New Roman"/>
                <a:cs typeface="Times New Roman"/>
              </a:rPr>
              <a:t>a  </a:t>
            </a:r>
            <a:r>
              <a:rPr sz="2700" i="1" spc="-146" dirty="0">
                <a:solidFill>
                  <a:srgbClr val="FFFF00"/>
                </a:solidFill>
                <a:latin typeface="Times New Roman"/>
                <a:cs typeface="Times New Roman"/>
              </a:rPr>
              <a:t>lasting </a:t>
            </a:r>
            <a:r>
              <a:rPr sz="2700" i="1" spc="-214" dirty="0">
                <a:solidFill>
                  <a:srgbClr val="FFFF00"/>
                </a:solidFill>
                <a:latin typeface="Times New Roman"/>
                <a:cs typeface="Times New Roman"/>
              </a:rPr>
              <a:t>success </a:t>
            </a:r>
            <a:r>
              <a:rPr sz="2700" i="1" spc="-191" dirty="0">
                <a:solidFill>
                  <a:srgbClr val="FFFF00"/>
                </a:solidFill>
                <a:latin typeface="Times New Roman"/>
                <a:cs typeface="Times New Roman"/>
              </a:rPr>
              <a:t>and </a:t>
            </a:r>
            <a:r>
              <a:rPr sz="2700" i="1" spc="-206" dirty="0">
                <a:solidFill>
                  <a:srgbClr val="FFFF00"/>
                </a:solidFill>
                <a:latin typeface="Times New Roman"/>
                <a:cs typeface="Times New Roman"/>
              </a:rPr>
              <a:t>have </a:t>
            </a:r>
            <a:r>
              <a:rPr sz="2700" i="1" spc="-176" dirty="0">
                <a:solidFill>
                  <a:srgbClr val="FFFF00"/>
                </a:solidFill>
                <a:latin typeface="Times New Roman"/>
                <a:cs typeface="Times New Roman"/>
              </a:rPr>
              <a:t>a greater </a:t>
            </a:r>
            <a:r>
              <a:rPr sz="2700" i="1" spc="-199" dirty="0">
                <a:solidFill>
                  <a:srgbClr val="FFFF00"/>
                </a:solidFill>
                <a:latin typeface="Times New Roman"/>
                <a:cs typeface="Times New Roman"/>
              </a:rPr>
              <a:t>blend </a:t>
            </a:r>
            <a:r>
              <a:rPr sz="2700" i="1" spc="-146" dirty="0">
                <a:solidFill>
                  <a:srgbClr val="FFFF00"/>
                </a:solidFill>
                <a:latin typeface="Times New Roman"/>
                <a:cs typeface="Times New Roman"/>
              </a:rPr>
              <a:t>of  </a:t>
            </a:r>
            <a:r>
              <a:rPr sz="2700" i="1" spc="-143" dirty="0">
                <a:solidFill>
                  <a:srgbClr val="FFFF00"/>
                </a:solidFill>
                <a:latin typeface="Times New Roman"/>
                <a:cs typeface="Times New Roman"/>
              </a:rPr>
              <a:t>innovation </a:t>
            </a:r>
            <a:r>
              <a:rPr sz="2700" i="1" spc="-191" dirty="0">
                <a:solidFill>
                  <a:srgbClr val="FFFF00"/>
                </a:solidFill>
                <a:latin typeface="Times New Roman"/>
                <a:cs typeface="Times New Roman"/>
              </a:rPr>
              <a:t>and </a:t>
            </a:r>
            <a:r>
              <a:rPr sz="2700" i="1" spc="-94" dirty="0">
                <a:solidFill>
                  <a:srgbClr val="FFFF00"/>
                </a:solidFill>
                <a:latin typeface="Times New Roman"/>
                <a:cs typeface="Times New Roman"/>
              </a:rPr>
              <a:t>flexibility</a:t>
            </a:r>
            <a:r>
              <a:rPr sz="2700" i="1" spc="-382" dirty="0">
                <a:solidFill>
                  <a:srgbClr val="FFFF00"/>
                </a:solidFill>
                <a:latin typeface="Times New Roman"/>
                <a:cs typeface="Times New Roman"/>
              </a:rPr>
              <a:t> </a:t>
            </a:r>
            <a:r>
              <a:rPr sz="1500" i="1" spc="-90" dirty="0">
                <a:solidFill>
                  <a:srgbClr val="FFFFFF"/>
                </a:solidFill>
                <a:latin typeface="Times New Roman"/>
                <a:cs typeface="Times New Roman"/>
              </a:rPr>
              <a:t>(p.50)</a:t>
            </a:r>
            <a:endParaRPr sz="1500">
              <a:latin typeface="Times New Roman"/>
              <a:cs typeface="Times New Roman"/>
            </a:endParaRPr>
          </a:p>
        </p:txBody>
      </p:sp>
      <p:sp>
        <p:nvSpPr>
          <p:cNvPr id="8" name="object 8"/>
          <p:cNvSpPr/>
          <p:nvPr/>
        </p:nvSpPr>
        <p:spPr>
          <a:xfrm>
            <a:off x="0" y="0"/>
            <a:ext cx="3429000" cy="6000751"/>
          </a:xfrm>
          <a:prstGeom prst="rect">
            <a:avLst/>
          </a:prstGeom>
          <a:blipFill>
            <a:blip r:embed="rId6" cstate="print"/>
            <a:stretch>
              <a:fillRect/>
            </a:stretch>
          </a:blipFill>
        </p:spPr>
        <p:txBody>
          <a:bodyPr wrap="square" lIns="0" tIns="0" rIns="0" bIns="0" rtlCol="0"/>
          <a:lstStyle/>
          <a:p>
            <a:endParaRPr sz="1350"/>
          </a:p>
        </p:txBody>
      </p:sp>
    </p:spTree>
    <p:extLst>
      <p:ext uri="{BB962C8B-B14F-4D97-AF65-F5344CB8AC3E}">
        <p14:creationId xmlns:p14="http://schemas.microsoft.com/office/powerpoint/2010/main" val="14965251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172200"/>
          </a:xfrm>
          <a:prstGeom prst="rect">
            <a:avLst/>
          </a:prstGeom>
          <a:blipFill>
            <a:blip r:embed="rId2" cstate="print"/>
            <a:stretch>
              <a:fillRect/>
            </a:stretch>
          </a:blipFill>
        </p:spPr>
        <p:txBody>
          <a:bodyPr wrap="square" lIns="0" tIns="0" rIns="0" bIns="0" rtlCol="0"/>
          <a:lstStyle/>
          <a:p>
            <a:endParaRPr sz="1350"/>
          </a:p>
        </p:txBody>
      </p:sp>
      <p:sp>
        <p:nvSpPr>
          <p:cNvPr id="3" name="object 3"/>
          <p:cNvSpPr/>
          <p:nvPr/>
        </p:nvSpPr>
        <p:spPr>
          <a:xfrm>
            <a:off x="0" y="2635544"/>
            <a:ext cx="9144000" cy="994410"/>
          </a:xfrm>
          <a:custGeom>
            <a:avLst/>
            <a:gdLst/>
            <a:ahLst/>
            <a:cxnLst/>
            <a:rect l="l" t="t" r="r" b="b"/>
            <a:pathLst>
              <a:path w="12192000" h="1325879">
                <a:moveTo>
                  <a:pt x="0" y="0"/>
                </a:moveTo>
                <a:lnTo>
                  <a:pt x="12192000" y="0"/>
                </a:lnTo>
                <a:lnTo>
                  <a:pt x="12192000" y="1325562"/>
                </a:lnTo>
                <a:lnTo>
                  <a:pt x="0" y="1325562"/>
                </a:lnTo>
                <a:lnTo>
                  <a:pt x="0" y="0"/>
                </a:lnTo>
                <a:close/>
              </a:path>
            </a:pathLst>
          </a:custGeom>
          <a:solidFill>
            <a:srgbClr val="181717">
              <a:alpha val="58039"/>
            </a:srgbClr>
          </a:solidFill>
        </p:spPr>
        <p:txBody>
          <a:bodyPr wrap="square" lIns="0" tIns="0" rIns="0" bIns="0" rtlCol="0"/>
          <a:lstStyle/>
          <a:p>
            <a:endParaRPr sz="1350"/>
          </a:p>
        </p:txBody>
      </p:sp>
      <p:sp>
        <p:nvSpPr>
          <p:cNvPr id="4" name="object 4"/>
          <p:cNvSpPr txBox="1">
            <a:spLocks noGrp="1"/>
          </p:cNvSpPr>
          <p:nvPr>
            <p:ph type="title"/>
          </p:nvPr>
        </p:nvSpPr>
        <p:spPr>
          <a:xfrm>
            <a:off x="500658" y="2714905"/>
            <a:ext cx="8142446" cy="690574"/>
          </a:xfrm>
          <a:prstGeom prst="rect">
            <a:avLst/>
          </a:prstGeom>
        </p:spPr>
        <p:txBody>
          <a:bodyPr vert="horz" wrap="square" lIns="0" tIns="9525" rIns="0" bIns="0" rtlCol="0" anchor="ctr">
            <a:spAutoFit/>
          </a:bodyPr>
          <a:lstStyle/>
          <a:p>
            <a:pPr marL="9525">
              <a:spcBef>
                <a:spcPts val="75"/>
              </a:spcBef>
            </a:pPr>
            <a:r>
              <a:rPr sz="4425" b="0" i="1" spc="-266" dirty="0">
                <a:solidFill>
                  <a:schemeClr val="bg1"/>
                </a:solidFill>
                <a:latin typeface="Times New Roman"/>
                <a:cs typeface="Times New Roman"/>
              </a:rPr>
              <a:t>Know </a:t>
            </a:r>
            <a:r>
              <a:rPr sz="4425" b="0" i="1" spc="-248" dirty="0">
                <a:solidFill>
                  <a:schemeClr val="bg1"/>
                </a:solidFill>
                <a:latin typeface="Times New Roman"/>
                <a:cs typeface="Times New Roman"/>
              </a:rPr>
              <a:t>the </a:t>
            </a:r>
            <a:r>
              <a:rPr sz="4425" b="0" i="1" spc="-281" dirty="0">
                <a:solidFill>
                  <a:srgbClr val="FFFF00"/>
                </a:solidFill>
                <a:latin typeface="Times New Roman"/>
                <a:cs typeface="Times New Roman"/>
              </a:rPr>
              <a:t>obstacles </a:t>
            </a:r>
            <a:r>
              <a:rPr sz="4425" b="0" i="1" spc="-127" dirty="0">
                <a:solidFill>
                  <a:schemeClr val="bg1"/>
                </a:solidFill>
                <a:latin typeface="Times New Roman"/>
                <a:cs typeface="Times New Roman"/>
              </a:rPr>
              <a:t>to</a:t>
            </a:r>
            <a:r>
              <a:rPr sz="4425" b="0" i="1" spc="-776" dirty="0">
                <a:solidFill>
                  <a:schemeClr val="bg1"/>
                </a:solidFill>
                <a:latin typeface="Times New Roman"/>
                <a:cs typeface="Times New Roman"/>
              </a:rPr>
              <a:t> </a:t>
            </a:r>
            <a:r>
              <a:rPr sz="4425" b="0" i="1" spc="-344" dirty="0">
                <a:solidFill>
                  <a:schemeClr val="bg1"/>
                </a:solidFill>
                <a:latin typeface="Times New Roman"/>
                <a:cs typeface="Times New Roman"/>
              </a:rPr>
              <a:t>campus </a:t>
            </a:r>
            <a:r>
              <a:rPr sz="4425" b="0" i="1" spc="-368" dirty="0">
                <a:solidFill>
                  <a:schemeClr val="bg1"/>
                </a:solidFill>
                <a:latin typeface="Times New Roman"/>
                <a:cs typeface="Times New Roman"/>
              </a:rPr>
              <a:t>engagement</a:t>
            </a:r>
            <a:endParaRPr sz="4425" b="0" dirty="0">
              <a:solidFill>
                <a:schemeClr val="bg1"/>
              </a:solidFill>
              <a:latin typeface="Times New Roman"/>
              <a:cs typeface="Times New Roman"/>
            </a:endParaRPr>
          </a:p>
        </p:txBody>
      </p:sp>
    </p:spTree>
    <p:extLst>
      <p:ext uri="{BB962C8B-B14F-4D97-AF65-F5344CB8AC3E}">
        <p14:creationId xmlns:p14="http://schemas.microsoft.com/office/powerpoint/2010/main" val="2203483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4800" y="228600"/>
            <a:ext cx="8686800" cy="533400"/>
          </a:xfrm>
        </p:spPr>
        <p:txBody>
          <a:bodyPr>
            <a:noAutofit/>
          </a:bodyPr>
          <a:lstStyle/>
          <a:p>
            <a:r>
              <a:rPr lang="en-US" sz="3600" dirty="0">
                <a:solidFill>
                  <a:schemeClr val="tx1"/>
                </a:solidFill>
              </a:rPr>
              <a:t>Creating a Communication Plan</a:t>
            </a:r>
            <a:endParaRPr lang="en-US" sz="3600" b="1" dirty="0">
              <a:solidFill>
                <a:schemeClr val="tx1"/>
              </a:solidFill>
              <a:latin typeface="Century Gothic"/>
              <a:cs typeface="Century Gothic"/>
            </a:endParaRPr>
          </a:p>
        </p:txBody>
      </p:sp>
      <p:sp>
        <p:nvSpPr>
          <p:cNvPr id="8" name="Content Placeholder 7"/>
          <p:cNvSpPr>
            <a:spLocks noGrp="1"/>
          </p:cNvSpPr>
          <p:nvPr>
            <p:ph idx="1"/>
          </p:nvPr>
        </p:nvSpPr>
        <p:spPr>
          <a:xfrm>
            <a:off x="381000" y="1663700"/>
            <a:ext cx="8534400" cy="4432300"/>
          </a:xfrm>
        </p:spPr>
        <p:txBody>
          <a:bodyPr/>
          <a:lstStyle/>
          <a:p>
            <a:pPr marL="514350" indent="-514350">
              <a:lnSpc>
                <a:spcPct val="110000"/>
              </a:lnSpc>
              <a:spcAft>
                <a:spcPts val="600"/>
              </a:spcAft>
              <a:buFont typeface="+mj-lt"/>
              <a:buAutoNum type="arabicPeriod"/>
            </a:pPr>
            <a:r>
              <a:rPr lang="en-US" sz="3200" dirty="0">
                <a:solidFill>
                  <a:srgbClr val="302C24"/>
                </a:solidFill>
                <a:latin typeface="Cambria"/>
                <a:cs typeface="Cambria"/>
              </a:rPr>
              <a:t>Define broad goals.</a:t>
            </a:r>
          </a:p>
          <a:p>
            <a:pPr marL="514350" indent="-514350">
              <a:lnSpc>
                <a:spcPct val="110000"/>
              </a:lnSpc>
              <a:spcAft>
                <a:spcPts val="600"/>
              </a:spcAft>
              <a:buFont typeface="+mj-lt"/>
              <a:buAutoNum type="arabicPeriod"/>
            </a:pPr>
            <a:r>
              <a:rPr lang="en-US" sz="3200" dirty="0">
                <a:solidFill>
                  <a:srgbClr val="302C24"/>
                </a:solidFill>
                <a:latin typeface="Cambria"/>
                <a:cs typeface="Cambria"/>
              </a:rPr>
              <a:t>Consider the needs of different audiences.</a:t>
            </a:r>
          </a:p>
          <a:p>
            <a:pPr marL="514350" indent="-514350">
              <a:lnSpc>
                <a:spcPct val="110000"/>
              </a:lnSpc>
              <a:spcAft>
                <a:spcPts val="600"/>
              </a:spcAft>
              <a:buFont typeface="+mj-lt"/>
              <a:buAutoNum type="arabicPeriod"/>
            </a:pPr>
            <a:r>
              <a:rPr lang="en-US" sz="3200" dirty="0">
                <a:solidFill>
                  <a:srgbClr val="302C24"/>
                </a:solidFill>
                <a:latin typeface="Cambria"/>
                <a:cs typeface="Cambria"/>
              </a:rPr>
              <a:t>Define the strategies.</a:t>
            </a:r>
          </a:p>
          <a:p>
            <a:pPr marL="0" indent="0">
              <a:lnSpc>
                <a:spcPct val="110000"/>
              </a:lnSpc>
              <a:spcAft>
                <a:spcPts val="600"/>
              </a:spcAft>
              <a:buNone/>
            </a:pPr>
            <a:endParaRPr lang="en-US" dirty="0">
              <a:solidFill>
                <a:srgbClr val="302C24"/>
              </a:solidFill>
              <a:latin typeface="Cambria"/>
              <a:cs typeface="Cambria"/>
            </a:endParaRPr>
          </a:p>
        </p:txBody>
      </p:sp>
      <p:sp>
        <p:nvSpPr>
          <p:cNvPr id="5" name="Slide Number Placeholder 5"/>
          <p:cNvSpPr>
            <a:spLocks noGrp="1"/>
          </p:cNvSpPr>
          <p:nvPr>
            <p:ph type="sldNum" sz="quarter" idx="4294967295"/>
          </p:nvPr>
        </p:nvSpPr>
        <p:spPr>
          <a:xfrm>
            <a:off x="6758815"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entury Gothic"/>
              </a:defRPr>
            </a:lvl1pPr>
          </a:lstStyle>
          <a:p>
            <a:fld id="{677F2739-1A6F-EA4E-8E42-27F363A9B3C9}" type="slidenum">
              <a:rPr lang="en-US" smtClean="0">
                <a:latin typeface="+mn-lt"/>
              </a:rPr>
              <a:pPr/>
              <a:t>43</a:t>
            </a:fld>
            <a:endParaRPr lang="en-US" dirty="0">
              <a:latin typeface="+mn-lt"/>
            </a:endParaRPr>
          </a:p>
        </p:txBody>
      </p:sp>
    </p:spTree>
    <p:extLst>
      <p:ext uri="{BB962C8B-B14F-4D97-AF65-F5344CB8AC3E}">
        <p14:creationId xmlns:p14="http://schemas.microsoft.com/office/powerpoint/2010/main" val="40476525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EF9AB0-1151-7C4D-88C9-FEA173FBF56F}"/>
              </a:ext>
            </a:extLst>
          </p:cNvPr>
          <p:cNvPicPr>
            <a:picLocks noChangeAspect="1"/>
          </p:cNvPicPr>
          <p:nvPr/>
        </p:nvPicPr>
        <p:blipFill>
          <a:blip r:embed="rId2"/>
          <a:stretch>
            <a:fillRect/>
          </a:stretch>
        </p:blipFill>
        <p:spPr>
          <a:xfrm>
            <a:off x="0" y="0"/>
            <a:ext cx="9144000" cy="6191249"/>
          </a:xfrm>
          <a:prstGeom prst="rect">
            <a:avLst/>
          </a:prstGeom>
        </p:spPr>
      </p:pic>
      <p:sp>
        <p:nvSpPr>
          <p:cNvPr id="6" name="TextBox 5">
            <a:extLst>
              <a:ext uri="{FF2B5EF4-FFF2-40B4-BE49-F238E27FC236}">
                <a16:creationId xmlns:a16="http://schemas.microsoft.com/office/drawing/2014/main" id="{B975900F-BF2B-6F47-AACB-6B2D422DE437}"/>
              </a:ext>
            </a:extLst>
          </p:cNvPr>
          <p:cNvSpPr txBox="1"/>
          <p:nvPr/>
        </p:nvSpPr>
        <p:spPr>
          <a:xfrm>
            <a:off x="2325758" y="1900249"/>
            <a:ext cx="5426765" cy="646331"/>
          </a:xfrm>
          <a:prstGeom prst="rect">
            <a:avLst/>
          </a:prstGeom>
          <a:noFill/>
        </p:spPr>
        <p:txBody>
          <a:bodyPr wrap="square" rtlCol="0">
            <a:spAutoFit/>
          </a:bodyPr>
          <a:lstStyle/>
          <a:p>
            <a:r>
              <a:rPr lang="en-US" sz="3600" dirty="0">
                <a:solidFill>
                  <a:schemeClr val="bg1"/>
                </a:solidFill>
                <a:latin typeface="Arial" panose="020B0604020202020204" pitchFamily="34" charset="0"/>
                <a:cs typeface="Arial" panose="020B0604020202020204" pitchFamily="34" charset="0"/>
              </a:rPr>
              <a:t>Where are we going?</a:t>
            </a:r>
          </a:p>
        </p:txBody>
      </p:sp>
      <p:sp>
        <p:nvSpPr>
          <p:cNvPr id="7" name="Rectangle 6">
            <a:extLst>
              <a:ext uri="{FF2B5EF4-FFF2-40B4-BE49-F238E27FC236}">
                <a16:creationId xmlns:a16="http://schemas.microsoft.com/office/drawing/2014/main" id="{48D4AE67-88CB-B340-87BC-A60A4B13FE10}"/>
              </a:ext>
            </a:extLst>
          </p:cNvPr>
          <p:cNvSpPr/>
          <p:nvPr/>
        </p:nvSpPr>
        <p:spPr>
          <a:xfrm>
            <a:off x="1579960" y="3405637"/>
            <a:ext cx="6707670" cy="600164"/>
          </a:xfrm>
          <a:prstGeom prst="rect">
            <a:avLst/>
          </a:prstGeom>
        </p:spPr>
        <p:txBody>
          <a:bodyPr wrap="none">
            <a:spAutoFit/>
          </a:bodyPr>
          <a:lstStyle/>
          <a:p>
            <a:r>
              <a:rPr lang="en-US" sz="3300" dirty="0">
                <a:solidFill>
                  <a:schemeClr val="bg1"/>
                </a:solidFill>
                <a:latin typeface="Arial" panose="020B0604020202020204" pitchFamily="34" charset="0"/>
              </a:rPr>
              <a:t>The need to use </a:t>
            </a:r>
            <a:r>
              <a:rPr lang="en-US" sz="3300" dirty="0">
                <a:solidFill>
                  <a:srgbClr val="FFFF00"/>
                </a:solidFill>
                <a:latin typeface="Arial" panose="020B0604020202020204" pitchFamily="34" charset="0"/>
              </a:rPr>
              <a:t>DATA</a:t>
            </a:r>
            <a:r>
              <a:rPr lang="en-US" sz="3300" dirty="0">
                <a:solidFill>
                  <a:schemeClr val="bg1"/>
                </a:solidFill>
                <a:latin typeface="Arial" panose="020B0604020202020204" pitchFamily="34" charset="0"/>
              </a:rPr>
              <a:t> to guide us.</a:t>
            </a:r>
            <a:endParaRPr lang="en-US" sz="3300" dirty="0">
              <a:solidFill>
                <a:schemeClr val="bg1"/>
              </a:solidFill>
            </a:endParaRPr>
          </a:p>
        </p:txBody>
      </p:sp>
      <p:sp>
        <p:nvSpPr>
          <p:cNvPr id="8" name="Rectangle 7">
            <a:extLst>
              <a:ext uri="{FF2B5EF4-FFF2-40B4-BE49-F238E27FC236}">
                <a16:creationId xmlns:a16="http://schemas.microsoft.com/office/drawing/2014/main" id="{837392E7-0937-C842-824C-58E85F4CDFD4}"/>
              </a:ext>
            </a:extLst>
          </p:cNvPr>
          <p:cNvSpPr/>
          <p:nvPr/>
        </p:nvSpPr>
        <p:spPr>
          <a:xfrm>
            <a:off x="461419" y="4864859"/>
            <a:ext cx="8755089" cy="600164"/>
          </a:xfrm>
          <a:prstGeom prst="rect">
            <a:avLst/>
          </a:prstGeom>
        </p:spPr>
        <p:txBody>
          <a:bodyPr wrap="none">
            <a:spAutoFit/>
          </a:bodyPr>
          <a:lstStyle/>
          <a:p>
            <a:r>
              <a:rPr lang="en-US" sz="3300" dirty="0">
                <a:solidFill>
                  <a:schemeClr val="bg1"/>
                </a:solidFill>
                <a:latin typeface="Arial" panose="020B0604020202020204" pitchFamily="34" charset="0"/>
              </a:rPr>
              <a:t>We must understand </a:t>
            </a:r>
            <a:r>
              <a:rPr lang="en-US" sz="3300" dirty="0">
                <a:solidFill>
                  <a:srgbClr val="FFFF00"/>
                </a:solidFill>
                <a:latin typeface="Arial" panose="020B0604020202020204" pitchFamily="34" charset="0"/>
              </a:rPr>
              <a:t>WHY</a:t>
            </a:r>
            <a:r>
              <a:rPr lang="en-US" sz="3300" dirty="0">
                <a:solidFill>
                  <a:schemeClr val="bg1"/>
                </a:solidFill>
                <a:latin typeface="Arial" panose="020B0604020202020204" pitchFamily="34" charset="0"/>
              </a:rPr>
              <a:t> we create change.</a:t>
            </a:r>
            <a:endParaRPr lang="en-US" sz="3300" dirty="0">
              <a:solidFill>
                <a:schemeClr val="bg1"/>
              </a:solidFill>
            </a:endParaRPr>
          </a:p>
        </p:txBody>
      </p:sp>
    </p:spTree>
    <p:extLst>
      <p:ext uri="{BB962C8B-B14F-4D97-AF65-F5344CB8AC3E}">
        <p14:creationId xmlns:p14="http://schemas.microsoft.com/office/powerpoint/2010/main" val="3195489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E52E1E2-41BC-EA43-9E2F-E3CC652B93FA}"/>
              </a:ext>
            </a:extLst>
          </p:cNvPr>
          <p:cNvPicPr>
            <a:picLocks noGrp="1" noChangeAspect="1"/>
          </p:cNvPicPr>
          <p:nvPr>
            <p:ph idx="1"/>
          </p:nvPr>
        </p:nvPicPr>
        <p:blipFill>
          <a:blip r:embed="rId3"/>
          <a:stretch>
            <a:fillRect/>
          </a:stretch>
        </p:blipFill>
        <p:spPr>
          <a:xfrm>
            <a:off x="0" y="920420"/>
            <a:ext cx="9144000" cy="5231868"/>
          </a:xfrm>
          <a:prstGeom prst="rect">
            <a:avLst/>
          </a:prstGeom>
        </p:spPr>
      </p:pic>
      <p:sp>
        <p:nvSpPr>
          <p:cNvPr id="3" name="Title 2">
            <a:extLst>
              <a:ext uri="{FF2B5EF4-FFF2-40B4-BE49-F238E27FC236}">
                <a16:creationId xmlns:a16="http://schemas.microsoft.com/office/drawing/2014/main" id="{C8A1ED31-FA25-784A-821E-E0B1663CE1D7}"/>
              </a:ext>
            </a:extLst>
          </p:cNvPr>
          <p:cNvSpPr>
            <a:spLocks noGrp="1"/>
          </p:cNvSpPr>
          <p:nvPr>
            <p:ph type="title"/>
          </p:nvPr>
        </p:nvSpPr>
        <p:spPr/>
        <p:txBody>
          <a:bodyPr/>
          <a:lstStyle/>
          <a:p>
            <a:r>
              <a:rPr lang="en-US" dirty="0"/>
              <a:t>Milestones for Continuous Improvement</a:t>
            </a:r>
          </a:p>
        </p:txBody>
      </p:sp>
    </p:spTree>
    <p:extLst>
      <p:ext uri="{BB962C8B-B14F-4D97-AF65-F5344CB8AC3E}">
        <p14:creationId xmlns:p14="http://schemas.microsoft.com/office/powerpoint/2010/main" val="33199407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4"/>
          <p:cNvSpPr txBox="1">
            <a:spLocks noGrp="1"/>
          </p:cNvSpPr>
          <p:nvPr>
            <p:ph type="title"/>
          </p:nvPr>
        </p:nvSpPr>
        <p:spPr>
          <a:prstGeom prst="rect">
            <a:avLst/>
          </a:prstGeom>
        </p:spPr>
        <p:txBody>
          <a:bodyPr spcFirstLastPara="1" vert="horz" wrap="square" lIns="91425" tIns="91425" rIns="91425" bIns="91425" rtlCol="0" anchor="t" anchorCtr="0">
            <a:noAutofit/>
          </a:bodyPr>
          <a:lstStyle/>
          <a:p>
            <a:r>
              <a:rPr lang="en" dirty="0"/>
              <a:t>Culture: Capacity to Use Data to Inform Change</a:t>
            </a:r>
            <a:endParaRPr dirty="0"/>
          </a:p>
        </p:txBody>
      </p:sp>
      <p:sp>
        <p:nvSpPr>
          <p:cNvPr id="260" name="Google Shape;260;p34"/>
          <p:cNvSpPr txBox="1">
            <a:spLocks noGrp="1"/>
          </p:cNvSpPr>
          <p:nvPr>
            <p:ph type="sldNum" sz="quarter" idx="4"/>
          </p:nvPr>
        </p:nvSpPr>
        <p:spPr>
          <a:prstGeom prst="rect">
            <a:avLst/>
          </a:prstGeom>
        </p:spPr>
        <p:txBody>
          <a:bodyPr spcFirstLastPara="1" vert="horz" wrap="square" lIns="91425" tIns="91425" rIns="91425" bIns="91425" rtlCol="0" anchor="ctr" anchorCtr="0">
            <a:noAutofit/>
          </a:bodyPr>
          <a:lstStyle/>
          <a:p>
            <a:pPr>
              <a:buClr>
                <a:srgbClr val="000000"/>
              </a:buClr>
              <a:buSzPts val="1100"/>
            </a:pPr>
            <a:fld id="{00000000-1234-1234-1234-123412341234}" type="slidenum">
              <a:rPr lang="en"/>
              <a:pPr>
                <a:buClr>
                  <a:srgbClr val="000000"/>
                </a:buClr>
                <a:buSzPts val="1100"/>
              </a:pPr>
              <a:t>46</a:t>
            </a:fld>
            <a:endParaRPr/>
          </a:p>
        </p:txBody>
      </p:sp>
      <p:graphicFrame>
        <p:nvGraphicFramePr>
          <p:cNvPr id="2" name="Diagram 1">
            <a:extLst>
              <a:ext uri="{FF2B5EF4-FFF2-40B4-BE49-F238E27FC236}">
                <a16:creationId xmlns:a16="http://schemas.microsoft.com/office/drawing/2014/main" id="{E96992FA-1E0E-BF41-888C-511ACC4002F3}"/>
              </a:ext>
            </a:extLst>
          </p:cNvPr>
          <p:cNvGraphicFramePr/>
          <p:nvPr/>
        </p:nvGraphicFramePr>
        <p:xfrm>
          <a:off x="344773" y="1214203"/>
          <a:ext cx="8547641" cy="42467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908293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C32668-8760-EF41-9B11-930FB9B1DAF9}"/>
              </a:ext>
            </a:extLst>
          </p:cNvPr>
          <p:cNvSpPr txBox="1"/>
          <p:nvPr/>
        </p:nvSpPr>
        <p:spPr>
          <a:xfrm>
            <a:off x="779626" y="515564"/>
            <a:ext cx="7126568" cy="584775"/>
          </a:xfrm>
          <a:prstGeom prst="rect">
            <a:avLst/>
          </a:prstGeom>
          <a:noFill/>
        </p:spPr>
        <p:txBody>
          <a:bodyPr wrap="square" rtlCol="0">
            <a:spAutoFit/>
          </a:bodyPr>
          <a:lstStyle/>
          <a:p>
            <a:pPr algn="ctr" defTabSz="1371326"/>
            <a:r>
              <a:rPr lang="en-US" sz="3200" b="1" dirty="0">
                <a:solidFill>
                  <a:schemeClr val="accent1">
                    <a:lumMod val="50000"/>
                  </a:schemeClr>
                </a:solidFill>
                <a:latin typeface="Futura Medium" charset="0"/>
                <a:ea typeface="Futura Medium" charset="0"/>
                <a:cs typeface="Futura Medium" charset="0"/>
              </a:rPr>
              <a:t>Every number is a person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033" y="1120536"/>
            <a:ext cx="6970801" cy="4760235"/>
          </a:xfrm>
          <a:prstGeom prst="rect">
            <a:avLst/>
          </a:prstGeom>
        </p:spPr>
      </p:pic>
    </p:spTree>
    <p:extLst>
      <p:ext uri="{BB962C8B-B14F-4D97-AF65-F5344CB8AC3E}">
        <p14:creationId xmlns:p14="http://schemas.microsoft.com/office/powerpoint/2010/main" val="58999787"/>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4"/>
          <p:cNvSpPr txBox="1">
            <a:spLocks noGrp="1"/>
          </p:cNvSpPr>
          <p:nvPr>
            <p:ph type="title"/>
          </p:nvPr>
        </p:nvSpPr>
        <p:spPr>
          <a:prstGeom prst="rect">
            <a:avLst/>
          </a:prstGeom>
        </p:spPr>
        <p:txBody>
          <a:bodyPr spcFirstLastPara="1" vert="horz" wrap="square" lIns="91425" tIns="91425" rIns="91425" bIns="91425" rtlCol="0" anchor="t" anchorCtr="0">
            <a:noAutofit/>
          </a:bodyPr>
          <a:lstStyle/>
          <a:p>
            <a:r>
              <a:rPr lang="en-US" dirty="0"/>
              <a:t>What story does the data tell?</a:t>
            </a:r>
            <a:endParaRPr dirty="0"/>
          </a:p>
        </p:txBody>
      </p:sp>
      <p:sp>
        <p:nvSpPr>
          <p:cNvPr id="260" name="Google Shape;260;p34"/>
          <p:cNvSpPr txBox="1">
            <a:spLocks noGrp="1"/>
          </p:cNvSpPr>
          <p:nvPr>
            <p:ph type="sldNum" sz="quarter" idx="4"/>
          </p:nvPr>
        </p:nvSpPr>
        <p:spPr>
          <a:prstGeom prst="rect">
            <a:avLst/>
          </a:prstGeom>
        </p:spPr>
        <p:txBody>
          <a:bodyPr spcFirstLastPara="1" vert="horz" wrap="square" lIns="91425" tIns="91425" rIns="91425" bIns="91425" rtlCol="0" anchor="ctr" anchorCtr="0">
            <a:noAutofit/>
          </a:bodyPr>
          <a:lstStyle/>
          <a:p>
            <a:pPr>
              <a:buClr>
                <a:srgbClr val="000000"/>
              </a:buClr>
              <a:buSzPts val="1100"/>
            </a:pPr>
            <a:fld id="{00000000-1234-1234-1234-123412341234}" type="slidenum">
              <a:rPr lang="en"/>
              <a:pPr>
                <a:buClr>
                  <a:srgbClr val="000000"/>
                </a:buClr>
                <a:buSzPts val="1100"/>
              </a:pPr>
              <a:t>48</a:t>
            </a:fld>
            <a:endParaRPr/>
          </a:p>
        </p:txBody>
      </p:sp>
      <p:pic>
        <p:nvPicPr>
          <p:cNvPr id="3" name="Picture 2">
            <a:extLst>
              <a:ext uri="{FF2B5EF4-FFF2-40B4-BE49-F238E27FC236}">
                <a16:creationId xmlns:a16="http://schemas.microsoft.com/office/drawing/2014/main" id="{B99BFA17-EC94-4C4D-96E9-A4B59969B6ED}"/>
              </a:ext>
            </a:extLst>
          </p:cNvPr>
          <p:cNvPicPr>
            <a:picLocks noChangeAspect="1"/>
          </p:cNvPicPr>
          <p:nvPr/>
        </p:nvPicPr>
        <p:blipFill>
          <a:blip r:embed="rId3"/>
          <a:stretch>
            <a:fillRect/>
          </a:stretch>
        </p:blipFill>
        <p:spPr>
          <a:xfrm>
            <a:off x="61436" y="1320800"/>
            <a:ext cx="8830979" cy="3859724"/>
          </a:xfrm>
          <a:prstGeom prst="rect">
            <a:avLst/>
          </a:prstGeom>
        </p:spPr>
      </p:pic>
    </p:spTree>
    <p:extLst>
      <p:ext uri="{BB962C8B-B14F-4D97-AF65-F5344CB8AC3E}">
        <p14:creationId xmlns:p14="http://schemas.microsoft.com/office/powerpoint/2010/main" val="25349462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857250"/>
            <a:ext cx="9144000" cy="5143500"/>
          </a:xfrm>
          <a:prstGeom prst="rect">
            <a:avLst/>
          </a:prstGeom>
          <a:blipFill>
            <a:blip r:embed="rId2" cstate="print"/>
            <a:stretch>
              <a:fillRect/>
            </a:stretch>
          </a:blipFill>
        </p:spPr>
        <p:txBody>
          <a:bodyPr wrap="square" lIns="0" tIns="0" rIns="0" bIns="0" rtlCol="0"/>
          <a:lstStyle/>
          <a:p>
            <a:endParaRPr sz="1350"/>
          </a:p>
        </p:txBody>
      </p:sp>
      <p:sp>
        <p:nvSpPr>
          <p:cNvPr id="5" name="object 5"/>
          <p:cNvSpPr/>
          <p:nvPr/>
        </p:nvSpPr>
        <p:spPr>
          <a:xfrm>
            <a:off x="0" y="1860146"/>
            <a:ext cx="9144000" cy="755808"/>
          </a:xfrm>
          <a:custGeom>
            <a:avLst/>
            <a:gdLst/>
            <a:ahLst/>
            <a:cxnLst/>
            <a:rect l="l" t="t" r="r" b="b"/>
            <a:pathLst>
              <a:path w="12192000" h="1007744">
                <a:moveTo>
                  <a:pt x="12024106" y="0"/>
                </a:moveTo>
                <a:lnTo>
                  <a:pt x="167893" y="0"/>
                </a:lnTo>
                <a:lnTo>
                  <a:pt x="123260" y="5997"/>
                </a:lnTo>
                <a:lnTo>
                  <a:pt x="83154" y="22922"/>
                </a:lnTo>
                <a:lnTo>
                  <a:pt x="49174" y="49175"/>
                </a:lnTo>
                <a:lnTo>
                  <a:pt x="22922" y="83155"/>
                </a:lnTo>
                <a:lnTo>
                  <a:pt x="5997" y="123262"/>
                </a:lnTo>
                <a:lnTo>
                  <a:pt x="0" y="167895"/>
                </a:lnTo>
                <a:lnTo>
                  <a:pt x="0" y="839475"/>
                </a:lnTo>
                <a:lnTo>
                  <a:pt x="5997" y="884108"/>
                </a:lnTo>
                <a:lnTo>
                  <a:pt x="22922" y="924215"/>
                </a:lnTo>
                <a:lnTo>
                  <a:pt x="49174" y="958195"/>
                </a:lnTo>
                <a:lnTo>
                  <a:pt x="83154" y="984447"/>
                </a:lnTo>
                <a:lnTo>
                  <a:pt x="123260" y="1001373"/>
                </a:lnTo>
                <a:lnTo>
                  <a:pt x="167893" y="1007370"/>
                </a:lnTo>
                <a:lnTo>
                  <a:pt x="12024106" y="1007370"/>
                </a:lnTo>
                <a:lnTo>
                  <a:pt x="12068738" y="1001373"/>
                </a:lnTo>
                <a:lnTo>
                  <a:pt x="12108845" y="984447"/>
                </a:lnTo>
                <a:lnTo>
                  <a:pt x="12142824" y="958195"/>
                </a:lnTo>
                <a:lnTo>
                  <a:pt x="12169077" y="924215"/>
                </a:lnTo>
                <a:lnTo>
                  <a:pt x="12186002" y="884108"/>
                </a:lnTo>
                <a:lnTo>
                  <a:pt x="12192000" y="839475"/>
                </a:lnTo>
                <a:lnTo>
                  <a:pt x="12192000" y="167895"/>
                </a:lnTo>
                <a:lnTo>
                  <a:pt x="12186002" y="123262"/>
                </a:lnTo>
                <a:lnTo>
                  <a:pt x="12169077" y="83155"/>
                </a:lnTo>
                <a:lnTo>
                  <a:pt x="12142824" y="49175"/>
                </a:lnTo>
                <a:lnTo>
                  <a:pt x="12108845" y="22922"/>
                </a:lnTo>
                <a:lnTo>
                  <a:pt x="12068738" y="5997"/>
                </a:lnTo>
                <a:lnTo>
                  <a:pt x="12024106" y="0"/>
                </a:lnTo>
                <a:close/>
              </a:path>
            </a:pathLst>
          </a:custGeom>
          <a:solidFill>
            <a:srgbClr val="000000">
              <a:alpha val="39999"/>
            </a:srgbClr>
          </a:solidFill>
        </p:spPr>
        <p:txBody>
          <a:bodyPr wrap="square" lIns="0" tIns="0" rIns="0" bIns="0" rtlCol="0"/>
          <a:lstStyle/>
          <a:p>
            <a:endParaRPr sz="1350"/>
          </a:p>
        </p:txBody>
      </p:sp>
      <p:sp>
        <p:nvSpPr>
          <p:cNvPr id="6" name="object 6"/>
          <p:cNvSpPr/>
          <p:nvPr/>
        </p:nvSpPr>
        <p:spPr>
          <a:xfrm>
            <a:off x="0" y="2704234"/>
            <a:ext cx="9144000" cy="755808"/>
          </a:xfrm>
          <a:custGeom>
            <a:avLst/>
            <a:gdLst/>
            <a:ahLst/>
            <a:cxnLst/>
            <a:rect l="l" t="t" r="r" b="b"/>
            <a:pathLst>
              <a:path w="12192000" h="1007745">
                <a:moveTo>
                  <a:pt x="12024106" y="0"/>
                </a:moveTo>
                <a:lnTo>
                  <a:pt x="167893" y="0"/>
                </a:lnTo>
                <a:lnTo>
                  <a:pt x="123260" y="5997"/>
                </a:lnTo>
                <a:lnTo>
                  <a:pt x="83154" y="22922"/>
                </a:lnTo>
                <a:lnTo>
                  <a:pt x="49174" y="49175"/>
                </a:lnTo>
                <a:lnTo>
                  <a:pt x="22922" y="83154"/>
                </a:lnTo>
                <a:lnTo>
                  <a:pt x="5997" y="123261"/>
                </a:lnTo>
                <a:lnTo>
                  <a:pt x="0" y="167893"/>
                </a:lnTo>
                <a:lnTo>
                  <a:pt x="0" y="839473"/>
                </a:lnTo>
                <a:lnTo>
                  <a:pt x="5997" y="884107"/>
                </a:lnTo>
                <a:lnTo>
                  <a:pt x="22922" y="924213"/>
                </a:lnTo>
                <a:lnTo>
                  <a:pt x="49174" y="958193"/>
                </a:lnTo>
                <a:lnTo>
                  <a:pt x="83154" y="984446"/>
                </a:lnTo>
                <a:lnTo>
                  <a:pt x="123260" y="1001371"/>
                </a:lnTo>
                <a:lnTo>
                  <a:pt x="167893" y="1007369"/>
                </a:lnTo>
                <a:lnTo>
                  <a:pt x="12024106" y="1007369"/>
                </a:lnTo>
                <a:lnTo>
                  <a:pt x="12068738" y="1001371"/>
                </a:lnTo>
                <a:lnTo>
                  <a:pt x="12108845" y="984446"/>
                </a:lnTo>
                <a:lnTo>
                  <a:pt x="12142824" y="958193"/>
                </a:lnTo>
                <a:lnTo>
                  <a:pt x="12169077" y="924213"/>
                </a:lnTo>
                <a:lnTo>
                  <a:pt x="12186002" y="884107"/>
                </a:lnTo>
                <a:lnTo>
                  <a:pt x="12192000" y="839473"/>
                </a:lnTo>
                <a:lnTo>
                  <a:pt x="12192000" y="167893"/>
                </a:lnTo>
                <a:lnTo>
                  <a:pt x="12186002" y="123261"/>
                </a:lnTo>
                <a:lnTo>
                  <a:pt x="12169077" y="83154"/>
                </a:lnTo>
                <a:lnTo>
                  <a:pt x="12142824" y="49175"/>
                </a:lnTo>
                <a:lnTo>
                  <a:pt x="12108845" y="22922"/>
                </a:lnTo>
                <a:lnTo>
                  <a:pt x="12068738" y="5997"/>
                </a:lnTo>
                <a:lnTo>
                  <a:pt x="12024106" y="0"/>
                </a:lnTo>
                <a:close/>
              </a:path>
            </a:pathLst>
          </a:custGeom>
          <a:solidFill>
            <a:srgbClr val="000000">
              <a:alpha val="39999"/>
            </a:srgbClr>
          </a:solidFill>
        </p:spPr>
        <p:txBody>
          <a:bodyPr wrap="square" lIns="0" tIns="0" rIns="0" bIns="0" rtlCol="0"/>
          <a:lstStyle/>
          <a:p>
            <a:endParaRPr sz="1350"/>
          </a:p>
        </p:txBody>
      </p:sp>
      <p:sp>
        <p:nvSpPr>
          <p:cNvPr id="7" name="object 7"/>
          <p:cNvSpPr/>
          <p:nvPr/>
        </p:nvSpPr>
        <p:spPr>
          <a:xfrm>
            <a:off x="0" y="2704234"/>
            <a:ext cx="9144000" cy="755808"/>
          </a:xfrm>
          <a:custGeom>
            <a:avLst/>
            <a:gdLst/>
            <a:ahLst/>
            <a:cxnLst/>
            <a:rect l="l" t="t" r="r" b="b"/>
            <a:pathLst>
              <a:path w="12192000" h="1007745">
                <a:moveTo>
                  <a:pt x="0" y="167895"/>
                </a:moveTo>
                <a:lnTo>
                  <a:pt x="5997" y="123261"/>
                </a:lnTo>
                <a:lnTo>
                  <a:pt x="22922" y="83155"/>
                </a:lnTo>
                <a:lnTo>
                  <a:pt x="49174" y="49175"/>
                </a:lnTo>
                <a:lnTo>
                  <a:pt x="83154" y="22922"/>
                </a:lnTo>
                <a:lnTo>
                  <a:pt x="123260" y="5997"/>
                </a:lnTo>
                <a:lnTo>
                  <a:pt x="167893" y="0"/>
                </a:lnTo>
                <a:lnTo>
                  <a:pt x="12024106" y="0"/>
                </a:lnTo>
                <a:lnTo>
                  <a:pt x="12068738" y="5997"/>
                </a:lnTo>
                <a:lnTo>
                  <a:pt x="12108845" y="22922"/>
                </a:lnTo>
                <a:lnTo>
                  <a:pt x="12142825" y="49175"/>
                </a:lnTo>
                <a:lnTo>
                  <a:pt x="12169077" y="83155"/>
                </a:lnTo>
                <a:lnTo>
                  <a:pt x="12186002" y="123261"/>
                </a:lnTo>
                <a:lnTo>
                  <a:pt x="12192000" y="167895"/>
                </a:lnTo>
                <a:lnTo>
                  <a:pt x="12192000" y="839475"/>
                </a:lnTo>
                <a:lnTo>
                  <a:pt x="12186002" y="884108"/>
                </a:lnTo>
                <a:lnTo>
                  <a:pt x="12169077" y="924214"/>
                </a:lnTo>
                <a:lnTo>
                  <a:pt x="12142825" y="958194"/>
                </a:lnTo>
                <a:lnTo>
                  <a:pt x="12108845" y="984447"/>
                </a:lnTo>
                <a:lnTo>
                  <a:pt x="12068738" y="1001372"/>
                </a:lnTo>
                <a:lnTo>
                  <a:pt x="12024106" y="1007370"/>
                </a:lnTo>
                <a:lnTo>
                  <a:pt x="167893" y="1007370"/>
                </a:lnTo>
                <a:lnTo>
                  <a:pt x="123260" y="1001372"/>
                </a:lnTo>
                <a:lnTo>
                  <a:pt x="83154" y="984447"/>
                </a:lnTo>
                <a:lnTo>
                  <a:pt x="49174" y="958194"/>
                </a:lnTo>
                <a:lnTo>
                  <a:pt x="22922" y="924214"/>
                </a:lnTo>
                <a:lnTo>
                  <a:pt x="5997" y="884108"/>
                </a:lnTo>
                <a:lnTo>
                  <a:pt x="0" y="839475"/>
                </a:lnTo>
                <a:lnTo>
                  <a:pt x="0" y="167895"/>
                </a:lnTo>
                <a:close/>
              </a:path>
            </a:pathLst>
          </a:custGeom>
          <a:ln w="12700">
            <a:solidFill>
              <a:srgbClr val="959595"/>
            </a:solidFill>
          </a:ln>
        </p:spPr>
        <p:txBody>
          <a:bodyPr wrap="square" lIns="0" tIns="0" rIns="0" bIns="0" rtlCol="0"/>
          <a:lstStyle/>
          <a:p>
            <a:endParaRPr sz="1350"/>
          </a:p>
        </p:txBody>
      </p:sp>
      <p:sp>
        <p:nvSpPr>
          <p:cNvPr id="8" name="object 8"/>
          <p:cNvSpPr/>
          <p:nvPr/>
        </p:nvSpPr>
        <p:spPr>
          <a:xfrm>
            <a:off x="0" y="3548321"/>
            <a:ext cx="9144000" cy="755808"/>
          </a:xfrm>
          <a:custGeom>
            <a:avLst/>
            <a:gdLst/>
            <a:ahLst/>
            <a:cxnLst/>
            <a:rect l="l" t="t" r="r" b="b"/>
            <a:pathLst>
              <a:path w="12192000" h="1007745">
                <a:moveTo>
                  <a:pt x="12024106" y="0"/>
                </a:moveTo>
                <a:lnTo>
                  <a:pt x="167893" y="0"/>
                </a:lnTo>
                <a:lnTo>
                  <a:pt x="123260" y="5997"/>
                </a:lnTo>
                <a:lnTo>
                  <a:pt x="83154" y="22922"/>
                </a:lnTo>
                <a:lnTo>
                  <a:pt x="49174" y="49175"/>
                </a:lnTo>
                <a:lnTo>
                  <a:pt x="22922" y="83154"/>
                </a:lnTo>
                <a:lnTo>
                  <a:pt x="5997" y="123261"/>
                </a:lnTo>
                <a:lnTo>
                  <a:pt x="0" y="167894"/>
                </a:lnTo>
                <a:lnTo>
                  <a:pt x="0" y="839475"/>
                </a:lnTo>
                <a:lnTo>
                  <a:pt x="5997" y="884107"/>
                </a:lnTo>
                <a:lnTo>
                  <a:pt x="22922" y="924214"/>
                </a:lnTo>
                <a:lnTo>
                  <a:pt x="49174" y="958194"/>
                </a:lnTo>
                <a:lnTo>
                  <a:pt x="83154" y="984446"/>
                </a:lnTo>
                <a:lnTo>
                  <a:pt x="123260" y="1001371"/>
                </a:lnTo>
                <a:lnTo>
                  <a:pt x="167893" y="1007369"/>
                </a:lnTo>
                <a:lnTo>
                  <a:pt x="12024106" y="1007369"/>
                </a:lnTo>
                <a:lnTo>
                  <a:pt x="12068738" y="1001371"/>
                </a:lnTo>
                <a:lnTo>
                  <a:pt x="12108845" y="984446"/>
                </a:lnTo>
                <a:lnTo>
                  <a:pt x="12142824" y="958194"/>
                </a:lnTo>
                <a:lnTo>
                  <a:pt x="12169077" y="924214"/>
                </a:lnTo>
                <a:lnTo>
                  <a:pt x="12186002" y="884107"/>
                </a:lnTo>
                <a:lnTo>
                  <a:pt x="12192000" y="839475"/>
                </a:lnTo>
                <a:lnTo>
                  <a:pt x="12192000" y="167894"/>
                </a:lnTo>
                <a:lnTo>
                  <a:pt x="12186002" y="123261"/>
                </a:lnTo>
                <a:lnTo>
                  <a:pt x="12169077" y="83154"/>
                </a:lnTo>
                <a:lnTo>
                  <a:pt x="12142824" y="49175"/>
                </a:lnTo>
                <a:lnTo>
                  <a:pt x="12108845" y="22922"/>
                </a:lnTo>
                <a:lnTo>
                  <a:pt x="12068738" y="5997"/>
                </a:lnTo>
                <a:lnTo>
                  <a:pt x="12024106" y="0"/>
                </a:lnTo>
                <a:close/>
              </a:path>
            </a:pathLst>
          </a:custGeom>
          <a:solidFill>
            <a:srgbClr val="000000">
              <a:alpha val="39999"/>
            </a:srgbClr>
          </a:solidFill>
        </p:spPr>
        <p:txBody>
          <a:bodyPr wrap="square" lIns="0" tIns="0" rIns="0" bIns="0" rtlCol="0"/>
          <a:lstStyle/>
          <a:p>
            <a:endParaRPr sz="1350"/>
          </a:p>
        </p:txBody>
      </p:sp>
      <p:sp>
        <p:nvSpPr>
          <p:cNvPr id="9" name="object 9"/>
          <p:cNvSpPr/>
          <p:nvPr/>
        </p:nvSpPr>
        <p:spPr>
          <a:xfrm>
            <a:off x="0" y="3548321"/>
            <a:ext cx="9144000" cy="755808"/>
          </a:xfrm>
          <a:custGeom>
            <a:avLst/>
            <a:gdLst/>
            <a:ahLst/>
            <a:cxnLst/>
            <a:rect l="l" t="t" r="r" b="b"/>
            <a:pathLst>
              <a:path w="12192000" h="1007745">
                <a:moveTo>
                  <a:pt x="0" y="167895"/>
                </a:moveTo>
                <a:lnTo>
                  <a:pt x="5997" y="123261"/>
                </a:lnTo>
                <a:lnTo>
                  <a:pt x="22922" y="83155"/>
                </a:lnTo>
                <a:lnTo>
                  <a:pt x="49174" y="49175"/>
                </a:lnTo>
                <a:lnTo>
                  <a:pt x="83154" y="22922"/>
                </a:lnTo>
                <a:lnTo>
                  <a:pt x="123260" y="5997"/>
                </a:lnTo>
                <a:lnTo>
                  <a:pt x="167893" y="0"/>
                </a:lnTo>
                <a:lnTo>
                  <a:pt x="12024106" y="0"/>
                </a:lnTo>
                <a:lnTo>
                  <a:pt x="12068738" y="5997"/>
                </a:lnTo>
                <a:lnTo>
                  <a:pt x="12108845" y="22922"/>
                </a:lnTo>
                <a:lnTo>
                  <a:pt x="12142825" y="49175"/>
                </a:lnTo>
                <a:lnTo>
                  <a:pt x="12169077" y="83155"/>
                </a:lnTo>
                <a:lnTo>
                  <a:pt x="12186002" y="123261"/>
                </a:lnTo>
                <a:lnTo>
                  <a:pt x="12192000" y="167895"/>
                </a:lnTo>
                <a:lnTo>
                  <a:pt x="12192000" y="839475"/>
                </a:lnTo>
                <a:lnTo>
                  <a:pt x="12186002" y="884108"/>
                </a:lnTo>
                <a:lnTo>
                  <a:pt x="12169077" y="924214"/>
                </a:lnTo>
                <a:lnTo>
                  <a:pt x="12142825" y="958194"/>
                </a:lnTo>
                <a:lnTo>
                  <a:pt x="12108845" y="984447"/>
                </a:lnTo>
                <a:lnTo>
                  <a:pt x="12068738" y="1001372"/>
                </a:lnTo>
                <a:lnTo>
                  <a:pt x="12024106" y="1007370"/>
                </a:lnTo>
                <a:lnTo>
                  <a:pt x="167893" y="1007370"/>
                </a:lnTo>
                <a:lnTo>
                  <a:pt x="123260" y="1001372"/>
                </a:lnTo>
                <a:lnTo>
                  <a:pt x="83154" y="984447"/>
                </a:lnTo>
                <a:lnTo>
                  <a:pt x="49174" y="958194"/>
                </a:lnTo>
                <a:lnTo>
                  <a:pt x="22922" y="924214"/>
                </a:lnTo>
                <a:lnTo>
                  <a:pt x="5997" y="884108"/>
                </a:lnTo>
                <a:lnTo>
                  <a:pt x="0" y="839475"/>
                </a:lnTo>
                <a:lnTo>
                  <a:pt x="0" y="167895"/>
                </a:lnTo>
                <a:close/>
              </a:path>
            </a:pathLst>
          </a:custGeom>
          <a:ln w="12700">
            <a:solidFill>
              <a:srgbClr val="959595"/>
            </a:solidFill>
          </a:ln>
        </p:spPr>
        <p:txBody>
          <a:bodyPr wrap="square" lIns="0" tIns="0" rIns="0" bIns="0" rtlCol="0"/>
          <a:lstStyle/>
          <a:p>
            <a:endParaRPr sz="1350"/>
          </a:p>
        </p:txBody>
      </p:sp>
      <p:sp>
        <p:nvSpPr>
          <p:cNvPr id="10" name="object 10"/>
          <p:cNvSpPr/>
          <p:nvPr/>
        </p:nvSpPr>
        <p:spPr>
          <a:xfrm>
            <a:off x="0" y="4392409"/>
            <a:ext cx="9144000" cy="755808"/>
          </a:xfrm>
          <a:custGeom>
            <a:avLst/>
            <a:gdLst/>
            <a:ahLst/>
            <a:cxnLst/>
            <a:rect l="l" t="t" r="r" b="b"/>
            <a:pathLst>
              <a:path w="12192000" h="1007745">
                <a:moveTo>
                  <a:pt x="12024106" y="0"/>
                </a:moveTo>
                <a:lnTo>
                  <a:pt x="167893" y="0"/>
                </a:lnTo>
                <a:lnTo>
                  <a:pt x="123260" y="5997"/>
                </a:lnTo>
                <a:lnTo>
                  <a:pt x="83154" y="22922"/>
                </a:lnTo>
                <a:lnTo>
                  <a:pt x="49174" y="49175"/>
                </a:lnTo>
                <a:lnTo>
                  <a:pt x="22922" y="83154"/>
                </a:lnTo>
                <a:lnTo>
                  <a:pt x="5997" y="123261"/>
                </a:lnTo>
                <a:lnTo>
                  <a:pt x="0" y="167893"/>
                </a:lnTo>
                <a:lnTo>
                  <a:pt x="0" y="839473"/>
                </a:lnTo>
                <a:lnTo>
                  <a:pt x="5997" y="884107"/>
                </a:lnTo>
                <a:lnTo>
                  <a:pt x="22922" y="924213"/>
                </a:lnTo>
                <a:lnTo>
                  <a:pt x="49174" y="958193"/>
                </a:lnTo>
                <a:lnTo>
                  <a:pt x="83154" y="984446"/>
                </a:lnTo>
                <a:lnTo>
                  <a:pt x="123260" y="1001371"/>
                </a:lnTo>
                <a:lnTo>
                  <a:pt x="167893" y="1007369"/>
                </a:lnTo>
                <a:lnTo>
                  <a:pt x="12024106" y="1007369"/>
                </a:lnTo>
                <a:lnTo>
                  <a:pt x="12068738" y="1001371"/>
                </a:lnTo>
                <a:lnTo>
                  <a:pt x="12108845" y="984446"/>
                </a:lnTo>
                <a:lnTo>
                  <a:pt x="12142824" y="958193"/>
                </a:lnTo>
                <a:lnTo>
                  <a:pt x="12169077" y="924213"/>
                </a:lnTo>
                <a:lnTo>
                  <a:pt x="12186002" y="884107"/>
                </a:lnTo>
                <a:lnTo>
                  <a:pt x="12192000" y="839473"/>
                </a:lnTo>
                <a:lnTo>
                  <a:pt x="12192000" y="167893"/>
                </a:lnTo>
                <a:lnTo>
                  <a:pt x="12186002" y="123261"/>
                </a:lnTo>
                <a:lnTo>
                  <a:pt x="12169077" y="83154"/>
                </a:lnTo>
                <a:lnTo>
                  <a:pt x="12142824" y="49175"/>
                </a:lnTo>
                <a:lnTo>
                  <a:pt x="12108845" y="22922"/>
                </a:lnTo>
                <a:lnTo>
                  <a:pt x="12068738" y="5997"/>
                </a:lnTo>
                <a:lnTo>
                  <a:pt x="12024106" y="0"/>
                </a:lnTo>
                <a:close/>
              </a:path>
            </a:pathLst>
          </a:custGeom>
          <a:solidFill>
            <a:srgbClr val="000000">
              <a:alpha val="39999"/>
            </a:srgbClr>
          </a:solidFill>
        </p:spPr>
        <p:txBody>
          <a:bodyPr wrap="square" lIns="0" tIns="0" rIns="0" bIns="0" rtlCol="0"/>
          <a:lstStyle/>
          <a:p>
            <a:endParaRPr sz="1350"/>
          </a:p>
        </p:txBody>
      </p:sp>
      <p:sp>
        <p:nvSpPr>
          <p:cNvPr id="11" name="object 11"/>
          <p:cNvSpPr/>
          <p:nvPr/>
        </p:nvSpPr>
        <p:spPr>
          <a:xfrm>
            <a:off x="0" y="4392409"/>
            <a:ext cx="9144000" cy="755808"/>
          </a:xfrm>
          <a:custGeom>
            <a:avLst/>
            <a:gdLst/>
            <a:ahLst/>
            <a:cxnLst/>
            <a:rect l="l" t="t" r="r" b="b"/>
            <a:pathLst>
              <a:path w="12192000" h="1007745">
                <a:moveTo>
                  <a:pt x="0" y="167895"/>
                </a:moveTo>
                <a:lnTo>
                  <a:pt x="5997" y="123261"/>
                </a:lnTo>
                <a:lnTo>
                  <a:pt x="22922" y="83155"/>
                </a:lnTo>
                <a:lnTo>
                  <a:pt x="49174" y="49175"/>
                </a:lnTo>
                <a:lnTo>
                  <a:pt x="83154" y="22922"/>
                </a:lnTo>
                <a:lnTo>
                  <a:pt x="123260" y="5997"/>
                </a:lnTo>
                <a:lnTo>
                  <a:pt x="167893" y="0"/>
                </a:lnTo>
                <a:lnTo>
                  <a:pt x="12024106" y="0"/>
                </a:lnTo>
                <a:lnTo>
                  <a:pt x="12068738" y="5997"/>
                </a:lnTo>
                <a:lnTo>
                  <a:pt x="12108845" y="22922"/>
                </a:lnTo>
                <a:lnTo>
                  <a:pt x="12142825" y="49175"/>
                </a:lnTo>
                <a:lnTo>
                  <a:pt x="12169077" y="83155"/>
                </a:lnTo>
                <a:lnTo>
                  <a:pt x="12186002" y="123261"/>
                </a:lnTo>
                <a:lnTo>
                  <a:pt x="12192000" y="167895"/>
                </a:lnTo>
                <a:lnTo>
                  <a:pt x="12192000" y="839475"/>
                </a:lnTo>
                <a:lnTo>
                  <a:pt x="12186002" y="884108"/>
                </a:lnTo>
                <a:lnTo>
                  <a:pt x="12169077" y="924214"/>
                </a:lnTo>
                <a:lnTo>
                  <a:pt x="12142825" y="958194"/>
                </a:lnTo>
                <a:lnTo>
                  <a:pt x="12108845" y="984447"/>
                </a:lnTo>
                <a:lnTo>
                  <a:pt x="12068738" y="1001372"/>
                </a:lnTo>
                <a:lnTo>
                  <a:pt x="12024106" y="1007370"/>
                </a:lnTo>
                <a:lnTo>
                  <a:pt x="167893" y="1007370"/>
                </a:lnTo>
                <a:lnTo>
                  <a:pt x="123260" y="1001372"/>
                </a:lnTo>
                <a:lnTo>
                  <a:pt x="83154" y="984447"/>
                </a:lnTo>
                <a:lnTo>
                  <a:pt x="49174" y="958194"/>
                </a:lnTo>
                <a:lnTo>
                  <a:pt x="22922" y="924214"/>
                </a:lnTo>
                <a:lnTo>
                  <a:pt x="5997" y="884108"/>
                </a:lnTo>
                <a:lnTo>
                  <a:pt x="0" y="839475"/>
                </a:lnTo>
                <a:lnTo>
                  <a:pt x="0" y="167895"/>
                </a:lnTo>
                <a:close/>
              </a:path>
            </a:pathLst>
          </a:custGeom>
          <a:ln w="12700">
            <a:solidFill>
              <a:srgbClr val="959595"/>
            </a:solidFill>
          </a:ln>
        </p:spPr>
        <p:txBody>
          <a:bodyPr wrap="square" lIns="0" tIns="0" rIns="0" bIns="0" rtlCol="0"/>
          <a:lstStyle/>
          <a:p>
            <a:endParaRPr sz="1350"/>
          </a:p>
        </p:txBody>
      </p:sp>
      <p:sp>
        <p:nvSpPr>
          <p:cNvPr id="12" name="object 12"/>
          <p:cNvSpPr/>
          <p:nvPr/>
        </p:nvSpPr>
        <p:spPr>
          <a:xfrm>
            <a:off x="0" y="5236496"/>
            <a:ext cx="9144000" cy="755808"/>
          </a:xfrm>
          <a:custGeom>
            <a:avLst/>
            <a:gdLst/>
            <a:ahLst/>
            <a:cxnLst/>
            <a:rect l="l" t="t" r="r" b="b"/>
            <a:pathLst>
              <a:path w="12192000" h="1007745">
                <a:moveTo>
                  <a:pt x="12024106" y="0"/>
                </a:moveTo>
                <a:lnTo>
                  <a:pt x="167893" y="0"/>
                </a:lnTo>
                <a:lnTo>
                  <a:pt x="123260" y="5997"/>
                </a:lnTo>
                <a:lnTo>
                  <a:pt x="83154" y="22922"/>
                </a:lnTo>
                <a:lnTo>
                  <a:pt x="49174" y="49175"/>
                </a:lnTo>
                <a:lnTo>
                  <a:pt x="22922" y="83155"/>
                </a:lnTo>
                <a:lnTo>
                  <a:pt x="5997" y="123261"/>
                </a:lnTo>
                <a:lnTo>
                  <a:pt x="0" y="167895"/>
                </a:lnTo>
                <a:lnTo>
                  <a:pt x="0" y="839475"/>
                </a:lnTo>
                <a:lnTo>
                  <a:pt x="5997" y="884107"/>
                </a:lnTo>
                <a:lnTo>
                  <a:pt x="22922" y="924214"/>
                </a:lnTo>
                <a:lnTo>
                  <a:pt x="49174" y="958194"/>
                </a:lnTo>
                <a:lnTo>
                  <a:pt x="83154" y="984446"/>
                </a:lnTo>
                <a:lnTo>
                  <a:pt x="123260" y="1001371"/>
                </a:lnTo>
                <a:lnTo>
                  <a:pt x="167893" y="1007369"/>
                </a:lnTo>
                <a:lnTo>
                  <a:pt x="12024106" y="1007369"/>
                </a:lnTo>
                <a:lnTo>
                  <a:pt x="12068738" y="1001371"/>
                </a:lnTo>
                <a:lnTo>
                  <a:pt x="12108845" y="984446"/>
                </a:lnTo>
                <a:lnTo>
                  <a:pt x="12142824" y="958194"/>
                </a:lnTo>
                <a:lnTo>
                  <a:pt x="12169077" y="924214"/>
                </a:lnTo>
                <a:lnTo>
                  <a:pt x="12186002" y="884107"/>
                </a:lnTo>
                <a:lnTo>
                  <a:pt x="12192000" y="839475"/>
                </a:lnTo>
                <a:lnTo>
                  <a:pt x="12192000" y="167895"/>
                </a:lnTo>
                <a:lnTo>
                  <a:pt x="12186002" y="123261"/>
                </a:lnTo>
                <a:lnTo>
                  <a:pt x="12169077" y="83155"/>
                </a:lnTo>
                <a:lnTo>
                  <a:pt x="12142824" y="49175"/>
                </a:lnTo>
                <a:lnTo>
                  <a:pt x="12108845" y="22922"/>
                </a:lnTo>
                <a:lnTo>
                  <a:pt x="12068738" y="5997"/>
                </a:lnTo>
                <a:lnTo>
                  <a:pt x="12024106" y="0"/>
                </a:lnTo>
                <a:close/>
              </a:path>
            </a:pathLst>
          </a:custGeom>
          <a:solidFill>
            <a:srgbClr val="000000">
              <a:alpha val="39999"/>
            </a:srgbClr>
          </a:solidFill>
        </p:spPr>
        <p:txBody>
          <a:bodyPr wrap="square" lIns="0" tIns="0" rIns="0" bIns="0" rtlCol="0"/>
          <a:lstStyle/>
          <a:p>
            <a:endParaRPr sz="1350"/>
          </a:p>
        </p:txBody>
      </p:sp>
      <p:sp>
        <p:nvSpPr>
          <p:cNvPr id="13" name="object 13"/>
          <p:cNvSpPr/>
          <p:nvPr/>
        </p:nvSpPr>
        <p:spPr>
          <a:xfrm>
            <a:off x="0" y="5236496"/>
            <a:ext cx="9144000" cy="755808"/>
          </a:xfrm>
          <a:custGeom>
            <a:avLst/>
            <a:gdLst/>
            <a:ahLst/>
            <a:cxnLst/>
            <a:rect l="l" t="t" r="r" b="b"/>
            <a:pathLst>
              <a:path w="12192000" h="1007745">
                <a:moveTo>
                  <a:pt x="0" y="167895"/>
                </a:moveTo>
                <a:lnTo>
                  <a:pt x="5997" y="123261"/>
                </a:lnTo>
                <a:lnTo>
                  <a:pt x="22922" y="83155"/>
                </a:lnTo>
                <a:lnTo>
                  <a:pt x="49174" y="49175"/>
                </a:lnTo>
                <a:lnTo>
                  <a:pt x="83154" y="22922"/>
                </a:lnTo>
                <a:lnTo>
                  <a:pt x="123260" y="5997"/>
                </a:lnTo>
                <a:lnTo>
                  <a:pt x="167893" y="0"/>
                </a:lnTo>
                <a:lnTo>
                  <a:pt x="12024106" y="0"/>
                </a:lnTo>
                <a:lnTo>
                  <a:pt x="12068738" y="5997"/>
                </a:lnTo>
                <a:lnTo>
                  <a:pt x="12108845" y="22922"/>
                </a:lnTo>
                <a:lnTo>
                  <a:pt x="12142825" y="49175"/>
                </a:lnTo>
                <a:lnTo>
                  <a:pt x="12169077" y="83155"/>
                </a:lnTo>
                <a:lnTo>
                  <a:pt x="12186002" y="123261"/>
                </a:lnTo>
                <a:lnTo>
                  <a:pt x="12192000" y="167895"/>
                </a:lnTo>
                <a:lnTo>
                  <a:pt x="12192000" y="839475"/>
                </a:lnTo>
                <a:lnTo>
                  <a:pt x="12186002" y="884108"/>
                </a:lnTo>
                <a:lnTo>
                  <a:pt x="12169077" y="924214"/>
                </a:lnTo>
                <a:lnTo>
                  <a:pt x="12142825" y="958194"/>
                </a:lnTo>
                <a:lnTo>
                  <a:pt x="12108845" y="984447"/>
                </a:lnTo>
                <a:lnTo>
                  <a:pt x="12068738" y="1001372"/>
                </a:lnTo>
                <a:lnTo>
                  <a:pt x="12024106" y="1007370"/>
                </a:lnTo>
                <a:lnTo>
                  <a:pt x="167893" y="1007370"/>
                </a:lnTo>
                <a:lnTo>
                  <a:pt x="123260" y="1001372"/>
                </a:lnTo>
                <a:lnTo>
                  <a:pt x="83154" y="984447"/>
                </a:lnTo>
                <a:lnTo>
                  <a:pt x="49174" y="958194"/>
                </a:lnTo>
                <a:lnTo>
                  <a:pt x="22922" y="924214"/>
                </a:lnTo>
                <a:lnTo>
                  <a:pt x="5997" y="884108"/>
                </a:lnTo>
                <a:lnTo>
                  <a:pt x="0" y="839475"/>
                </a:lnTo>
                <a:lnTo>
                  <a:pt x="0" y="167895"/>
                </a:lnTo>
                <a:close/>
              </a:path>
            </a:pathLst>
          </a:custGeom>
          <a:ln w="12700">
            <a:solidFill>
              <a:srgbClr val="959595"/>
            </a:solidFill>
          </a:ln>
        </p:spPr>
        <p:txBody>
          <a:bodyPr wrap="square" lIns="0" tIns="0" rIns="0" bIns="0" rtlCol="0"/>
          <a:lstStyle/>
          <a:p>
            <a:endParaRPr sz="1350"/>
          </a:p>
        </p:txBody>
      </p:sp>
      <p:sp>
        <p:nvSpPr>
          <p:cNvPr id="14" name="object 14"/>
          <p:cNvSpPr txBox="1"/>
          <p:nvPr/>
        </p:nvSpPr>
        <p:spPr>
          <a:xfrm>
            <a:off x="144515" y="1938527"/>
            <a:ext cx="8242459" cy="4029180"/>
          </a:xfrm>
          <a:prstGeom prst="rect">
            <a:avLst/>
          </a:prstGeom>
        </p:spPr>
        <p:txBody>
          <a:bodyPr vert="horz" wrap="square" lIns="0" tIns="9525" rIns="0" bIns="0" rtlCol="0">
            <a:spAutoFit/>
          </a:bodyPr>
          <a:lstStyle/>
          <a:p>
            <a:pPr marL="9525">
              <a:spcBef>
                <a:spcPts val="75"/>
              </a:spcBef>
            </a:pPr>
            <a:r>
              <a:rPr sz="3200" i="1" spc="-169" dirty="0">
                <a:solidFill>
                  <a:srgbClr val="FFFFFF"/>
                </a:solidFill>
                <a:cs typeface="Times New Roman"/>
              </a:rPr>
              <a:t>Get </a:t>
            </a:r>
            <a:r>
              <a:rPr sz="3200" i="1" spc="-161" dirty="0">
                <a:solidFill>
                  <a:srgbClr val="FFFFFF"/>
                </a:solidFill>
                <a:cs typeface="Times New Roman"/>
              </a:rPr>
              <a:t>your </a:t>
            </a:r>
            <a:r>
              <a:rPr sz="3200" i="1" spc="-225" dirty="0">
                <a:solidFill>
                  <a:srgbClr val="FFFF00"/>
                </a:solidFill>
                <a:cs typeface="Times New Roman"/>
              </a:rPr>
              <a:t>disaggregated </a:t>
            </a:r>
            <a:r>
              <a:rPr sz="3200" i="1" spc="-116" dirty="0">
                <a:solidFill>
                  <a:srgbClr val="FFFF00"/>
                </a:solidFill>
                <a:cs typeface="Times New Roman"/>
              </a:rPr>
              <a:t>institutional</a:t>
            </a:r>
            <a:r>
              <a:rPr sz="3200" i="1" spc="-529" dirty="0">
                <a:solidFill>
                  <a:srgbClr val="FFFF00"/>
                </a:solidFill>
                <a:cs typeface="Times New Roman"/>
              </a:rPr>
              <a:t> </a:t>
            </a:r>
            <a:r>
              <a:rPr sz="3200" i="1" spc="-143" dirty="0">
                <a:solidFill>
                  <a:srgbClr val="FFFF00"/>
                </a:solidFill>
                <a:cs typeface="Times New Roman"/>
              </a:rPr>
              <a:t>data</a:t>
            </a:r>
            <a:endParaRPr sz="3200" dirty="0">
              <a:cs typeface="Times New Roman"/>
            </a:endParaRPr>
          </a:p>
          <a:p>
            <a:pPr marL="9525">
              <a:spcBef>
                <a:spcPts val="2970"/>
              </a:spcBef>
            </a:pPr>
            <a:r>
              <a:rPr sz="3200" i="1" spc="-131" dirty="0">
                <a:solidFill>
                  <a:srgbClr val="FFFF00"/>
                </a:solidFill>
                <a:cs typeface="Times New Roman"/>
              </a:rPr>
              <a:t>Identify</a:t>
            </a:r>
            <a:r>
              <a:rPr sz="3200" i="1" spc="-274" dirty="0">
                <a:solidFill>
                  <a:srgbClr val="FFFF00"/>
                </a:solidFill>
                <a:cs typeface="Times New Roman"/>
              </a:rPr>
              <a:t> </a:t>
            </a:r>
            <a:r>
              <a:rPr sz="3200" i="1" spc="-172" dirty="0">
                <a:solidFill>
                  <a:srgbClr val="FFFF00"/>
                </a:solidFill>
                <a:cs typeface="Times New Roman"/>
              </a:rPr>
              <a:t>the</a:t>
            </a:r>
            <a:r>
              <a:rPr sz="3200" i="1" spc="-274" dirty="0">
                <a:solidFill>
                  <a:srgbClr val="FFFF00"/>
                </a:solidFill>
                <a:cs typeface="Times New Roman"/>
              </a:rPr>
              <a:t> </a:t>
            </a:r>
            <a:r>
              <a:rPr sz="3200" i="1" spc="-214" dirty="0">
                <a:solidFill>
                  <a:srgbClr val="FFFF00"/>
                </a:solidFill>
                <a:cs typeface="Times New Roman"/>
              </a:rPr>
              <a:t>shareholders</a:t>
            </a:r>
            <a:r>
              <a:rPr sz="3200" i="1" spc="-274" dirty="0">
                <a:solidFill>
                  <a:srgbClr val="FFFF00"/>
                </a:solidFill>
                <a:cs typeface="Times New Roman"/>
              </a:rPr>
              <a:t> </a:t>
            </a:r>
            <a:r>
              <a:rPr sz="3200" i="1" spc="-150" dirty="0">
                <a:solidFill>
                  <a:srgbClr val="FFFFFF"/>
                </a:solidFill>
                <a:cs typeface="Times New Roman"/>
              </a:rPr>
              <a:t>for</a:t>
            </a:r>
            <a:r>
              <a:rPr sz="3200" i="1" spc="-274" dirty="0">
                <a:solidFill>
                  <a:srgbClr val="FFFFFF"/>
                </a:solidFill>
                <a:cs typeface="Times New Roman"/>
              </a:rPr>
              <a:t> </a:t>
            </a:r>
            <a:r>
              <a:rPr sz="3200" i="1" spc="-124" dirty="0">
                <a:solidFill>
                  <a:srgbClr val="FFFFFF"/>
                </a:solidFill>
                <a:cs typeface="Times New Roman"/>
              </a:rPr>
              <a:t>this</a:t>
            </a:r>
            <a:r>
              <a:rPr sz="3200" i="1" spc="-274" dirty="0">
                <a:solidFill>
                  <a:srgbClr val="FFFFFF"/>
                </a:solidFill>
                <a:cs typeface="Times New Roman"/>
              </a:rPr>
              <a:t> </a:t>
            </a:r>
            <a:r>
              <a:rPr sz="3200" i="1" spc="-161" dirty="0">
                <a:solidFill>
                  <a:srgbClr val="FFFFFF"/>
                </a:solidFill>
                <a:cs typeface="Times New Roman"/>
              </a:rPr>
              <a:t>work</a:t>
            </a:r>
            <a:endParaRPr sz="3200" dirty="0">
              <a:cs typeface="Times New Roman"/>
            </a:endParaRPr>
          </a:p>
          <a:p>
            <a:pPr marL="9525" marR="3810">
              <a:lnSpc>
                <a:spcPct val="180000"/>
              </a:lnSpc>
            </a:pPr>
            <a:r>
              <a:rPr sz="3200" i="1" spc="-195" dirty="0">
                <a:solidFill>
                  <a:srgbClr val="FFFFFF"/>
                </a:solidFill>
                <a:cs typeface="Times New Roman"/>
              </a:rPr>
              <a:t>Create</a:t>
            </a:r>
            <a:r>
              <a:rPr sz="3200" i="1" spc="-266" dirty="0">
                <a:solidFill>
                  <a:srgbClr val="FFFFFF"/>
                </a:solidFill>
                <a:cs typeface="Times New Roman"/>
              </a:rPr>
              <a:t> </a:t>
            </a:r>
            <a:r>
              <a:rPr sz="3200" i="1" spc="-203" dirty="0">
                <a:solidFill>
                  <a:srgbClr val="FFFFFF"/>
                </a:solidFill>
                <a:cs typeface="Times New Roman"/>
              </a:rPr>
              <a:t>a</a:t>
            </a:r>
            <a:r>
              <a:rPr sz="3200" i="1" spc="-266" dirty="0">
                <a:solidFill>
                  <a:srgbClr val="FFFFFF"/>
                </a:solidFill>
                <a:cs typeface="Times New Roman"/>
              </a:rPr>
              <a:t> new </a:t>
            </a:r>
            <a:r>
              <a:rPr sz="3200" i="1" spc="-195" dirty="0">
                <a:solidFill>
                  <a:srgbClr val="FFFF00"/>
                </a:solidFill>
                <a:cs typeface="Times New Roman"/>
              </a:rPr>
              <a:t>asset-based</a:t>
            </a:r>
            <a:r>
              <a:rPr sz="3200" i="1" spc="-266" dirty="0">
                <a:solidFill>
                  <a:srgbClr val="FFFF00"/>
                </a:solidFill>
                <a:cs typeface="Times New Roman"/>
              </a:rPr>
              <a:t> </a:t>
            </a:r>
            <a:r>
              <a:rPr sz="3200" i="1" spc="-153" dirty="0">
                <a:solidFill>
                  <a:srgbClr val="FFFF00"/>
                </a:solidFill>
                <a:cs typeface="Times New Roman"/>
              </a:rPr>
              <a:t>narrative</a:t>
            </a:r>
            <a:r>
              <a:rPr sz="3200" i="1" spc="-263" dirty="0">
                <a:solidFill>
                  <a:srgbClr val="FFFF00"/>
                </a:solidFill>
                <a:cs typeface="Times New Roman"/>
              </a:rPr>
              <a:t> </a:t>
            </a:r>
            <a:endParaRPr lang="en-US" sz="3200" i="1" spc="-263" dirty="0">
              <a:solidFill>
                <a:srgbClr val="FFFF00"/>
              </a:solidFill>
              <a:cs typeface="Times New Roman"/>
            </a:endParaRPr>
          </a:p>
          <a:p>
            <a:pPr marL="9525" marR="3810">
              <a:lnSpc>
                <a:spcPct val="180000"/>
              </a:lnSpc>
            </a:pPr>
            <a:r>
              <a:rPr sz="3200" i="1" spc="-131" dirty="0">
                <a:solidFill>
                  <a:srgbClr val="FFFFFF"/>
                </a:solidFill>
                <a:cs typeface="Times New Roman"/>
              </a:rPr>
              <a:t>Identify</a:t>
            </a:r>
            <a:r>
              <a:rPr sz="3200" i="1" spc="-274" dirty="0">
                <a:solidFill>
                  <a:srgbClr val="FFFFFF"/>
                </a:solidFill>
                <a:cs typeface="Times New Roman"/>
              </a:rPr>
              <a:t> </a:t>
            </a:r>
            <a:r>
              <a:rPr sz="3200" i="1" spc="-229" dirty="0">
                <a:solidFill>
                  <a:srgbClr val="FFFFFF"/>
                </a:solidFill>
                <a:cs typeface="Times New Roman"/>
              </a:rPr>
              <a:t>which</a:t>
            </a:r>
            <a:r>
              <a:rPr sz="3200" i="1" spc="-274" dirty="0">
                <a:solidFill>
                  <a:srgbClr val="FFFFFF"/>
                </a:solidFill>
                <a:cs typeface="Times New Roman"/>
              </a:rPr>
              <a:t> </a:t>
            </a:r>
            <a:r>
              <a:rPr sz="3200" i="1" spc="-184" dirty="0">
                <a:solidFill>
                  <a:srgbClr val="FFFF00"/>
                </a:solidFill>
                <a:cs typeface="Times New Roman"/>
              </a:rPr>
              <a:t>educational</a:t>
            </a:r>
            <a:r>
              <a:rPr sz="3200" i="1" spc="-274" dirty="0">
                <a:solidFill>
                  <a:srgbClr val="FFFF00"/>
                </a:solidFill>
                <a:cs typeface="Times New Roman"/>
              </a:rPr>
              <a:t> </a:t>
            </a:r>
            <a:r>
              <a:rPr sz="3200" i="1" spc="-191" dirty="0">
                <a:solidFill>
                  <a:srgbClr val="FFFF00"/>
                </a:solidFill>
                <a:cs typeface="Times New Roman"/>
              </a:rPr>
              <a:t>milestones</a:t>
            </a:r>
            <a:r>
              <a:rPr sz="3200" i="1" spc="-270" dirty="0">
                <a:solidFill>
                  <a:srgbClr val="FFFF00"/>
                </a:solidFill>
                <a:cs typeface="Times New Roman"/>
              </a:rPr>
              <a:t> </a:t>
            </a:r>
            <a:r>
              <a:rPr sz="3200" i="1" spc="-90" dirty="0">
                <a:solidFill>
                  <a:srgbClr val="FFFFFF"/>
                </a:solidFill>
                <a:cs typeface="Times New Roman"/>
              </a:rPr>
              <a:t>to</a:t>
            </a:r>
            <a:r>
              <a:rPr sz="3200" i="1" spc="-274" dirty="0">
                <a:solidFill>
                  <a:srgbClr val="FFFFFF"/>
                </a:solidFill>
                <a:cs typeface="Times New Roman"/>
              </a:rPr>
              <a:t> </a:t>
            </a:r>
            <a:r>
              <a:rPr sz="3200" i="1" spc="-203" dirty="0">
                <a:solidFill>
                  <a:srgbClr val="FFFFFF"/>
                </a:solidFill>
                <a:cs typeface="Times New Roman"/>
              </a:rPr>
              <a:t>focus</a:t>
            </a:r>
            <a:r>
              <a:rPr sz="3200" i="1" spc="-274" dirty="0">
                <a:solidFill>
                  <a:srgbClr val="FFFFFF"/>
                </a:solidFill>
                <a:cs typeface="Times New Roman"/>
              </a:rPr>
              <a:t> </a:t>
            </a:r>
            <a:r>
              <a:rPr sz="3200" i="1" spc="-233" dirty="0">
                <a:solidFill>
                  <a:srgbClr val="FFFFFF"/>
                </a:solidFill>
                <a:cs typeface="Times New Roman"/>
              </a:rPr>
              <a:t>on</a:t>
            </a:r>
            <a:endParaRPr sz="3200" dirty="0">
              <a:cs typeface="Times New Roman"/>
            </a:endParaRPr>
          </a:p>
          <a:p>
            <a:pPr marL="9525">
              <a:spcBef>
                <a:spcPts val="2951"/>
              </a:spcBef>
            </a:pPr>
            <a:r>
              <a:rPr sz="3200" i="1" spc="-195" dirty="0">
                <a:solidFill>
                  <a:srgbClr val="FFFF00"/>
                </a:solidFill>
                <a:cs typeface="Times New Roman"/>
              </a:rPr>
              <a:t>Create </a:t>
            </a:r>
            <a:r>
              <a:rPr sz="3200" i="1" spc="-214" dirty="0">
                <a:solidFill>
                  <a:srgbClr val="FFFF00"/>
                </a:solidFill>
                <a:cs typeface="Times New Roman"/>
              </a:rPr>
              <a:t>benchmarks </a:t>
            </a:r>
            <a:r>
              <a:rPr sz="3200" i="1" spc="-150" dirty="0">
                <a:solidFill>
                  <a:srgbClr val="FFFFFF"/>
                </a:solidFill>
                <a:cs typeface="Times New Roman"/>
              </a:rPr>
              <a:t>for </a:t>
            </a:r>
            <a:r>
              <a:rPr sz="3200" i="1" spc="-116" dirty="0">
                <a:solidFill>
                  <a:srgbClr val="FFFFFF"/>
                </a:solidFill>
                <a:cs typeface="Times New Roman"/>
              </a:rPr>
              <a:t>institutional</a:t>
            </a:r>
            <a:r>
              <a:rPr sz="3200" i="1" spc="-518" dirty="0">
                <a:solidFill>
                  <a:srgbClr val="FFFFFF"/>
                </a:solidFill>
                <a:cs typeface="Times New Roman"/>
              </a:rPr>
              <a:t> </a:t>
            </a:r>
            <a:r>
              <a:rPr sz="3200" i="1" spc="-236" dirty="0">
                <a:solidFill>
                  <a:srgbClr val="FFFFFF"/>
                </a:solidFill>
                <a:cs typeface="Times New Roman"/>
              </a:rPr>
              <a:t>progress</a:t>
            </a:r>
            <a:endParaRPr sz="3200" dirty="0">
              <a:cs typeface="Times New Roman"/>
            </a:endParaRPr>
          </a:p>
        </p:txBody>
      </p:sp>
      <p:sp>
        <p:nvSpPr>
          <p:cNvPr id="16" name="Rectangle 15">
            <a:extLst>
              <a:ext uri="{FF2B5EF4-FFF2-40B4-BE49-F238E27FC236}">
                <a16:creationId xmlns:a16="http://schemas.microsoft.com/office/drawing/2014/main" id="{EAC046EE-50DC-824F-904F-2FE14552D317}"/>
              </a:ext>
            </a:extLst>
          </p:cNvPr>
          <p:cNvSpPr/>
          <p:nvPr/>
        </p:nvSpPr>
        <p:spPr>
          <a:xfrm>
            <a:off x="0" y="268731"/>
            <a:ext cx="7687650" cy="646331"/>
          </a:xfrm>
          <a:prstGeom prst="rect">
            <a:avLst/>
          </a:prstGeom>
        </p:spPr>
        <p:txBody>
          <a:bodyPr wrap="square">
            <a:spAutoFit/>
          </a:bodyPr>
          <a:lstStyle/>
          <a:p>
            <a:r>
              <a:rPr lang="en-US" sz="3600" spc="86" dirty="0">
                <a:latin typeface="+mj-lt"/>
                <a:cs typeface="Times New Roman"/>
              </a:rPr>
              <a:t>Next </a:t>
            </a:r>
            <a:r>
              <a:rPr lang="en-US" sz="3600" spc="68" dirty="0">
                <a:latin typeface="+mj-lt"/>
                <a:cs typeface="Times New Roman"/>
              </a:rPr>
              <a:t>Institutional </a:t>
            </a:r>
            <a:r>
              <a:rPr lang="en-US" sz="3600" spc="4" dirty="0">
                <a:latin typeface="+mj-lt"/>
                <a:cs typeface="Times New Roman"/>
              </a:rPr>
              <a:t>Action</a:t>
            </a:r>
            <a:r>
              <a:rPr lang="en-US" sz="3600" spc="-536" dirty="0">
                <a:latin typeface="+mj-lt"/>
                <a:cs typeface="Times New Roman"/>
              </a:rPr>
              <a:t> </a:t>
            </a:r>
            <a:r>
              <a:rPr lang="en-US" sz="3600" spc="26" dirty="0">
                <a:latin typeface="+mj-lt"/>
                <a:cs typeface="Times New Roman"/>
              </a:rPr>
              <a:t>Steps</a:t>
            </a:r>
            <a:endParaRPr lang="en-US" sz="3600" dirty="0">
              <a:latin typeface="+mj-lt"/>
            </a:endParaRPr>
          </a:p>
        </p:txBody>
      </p:sp>
    </p:spTree>
    <p:extLst>
      <p:ext uri="{BB962C8B-B14F-4D97-AF65-F5344CB8AC3E}">
        <p14:creationId xmlns:p14="http://schemas.microsoft.com/office/powerpoint/2010/main" val="627109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A14220-E3D0-1F4F-A1C0-35EDDCF174C9}"/>
              </a:ext>
            </a:extLst>
          </p:cNvPr>
          <p:cNvPicPr>
            <a:picLocks noChangeAspect="1"/>
          </p:cNvPicPr>
          <p:nvPr/>
        </p:nvPicPr>
        <p:blipFill>
          <a:blip r:embed="rId2"/>
          <a:stretch>
            <a:fillRect/>
          </a:stretch>
        </p:blipFill>
        <p:spPr>
          <a:xfrm>
            <a:off x="-152400" y="0"/>
            <a:ext cx="9296400" cy="6972300"/>
          </a:xfrm>
          <a:prstGeom prst="rect">
            <a:avLst/>
          </a:prstGeom>
        </p:spPr>
      </p:pic>
    </p:spTree>
    <p:extLst>
      <p:ext uri="{BB962C8B-B14F-4D97-AF65-F5344CB8AC3E}">
        <p14:creationId xmlns:p14="http://schemas.microsoft.com/office/powerpoint/2010/main" val="15431800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4800" y="228600"/>
            <a:ext cx="8686800" cy="533400"/>
          </a:xfrm>
        </p:spPr>
        <p:txBody>
          <a:bodyPr>
            <a:noAutofit/>
          </a:bodyPr>
          <a:lstStyle/>
          <a:p>
            <a:r>
              <a:rPr lang="en-US" sz="3600" dirty="0">
                <a:solidFill>
                  <a:schemeClr val="tx1"/>
                </a:solidFill>
              </a:rPr>
              <a:t>Mid-Term Planning</a:t>
            </a:r>
            <a:endParaRPr lang="en-US" sz="3600" b="1" dirty="0">
              <a:solidFill>
                <a:schemeClr val="tx1"/>
              </a:solidFill>
              <a:latin typeface="Century Gothic"/>
              <a:cs typeface="Century Gothic"/>
            </a:endParaRPr>
          </a:p>
        </p:txBody>
      </p:sp>
      <p:sp>
        <p:nvSpPr>
          <p:cNvPr id="8" name="Content Placeholder 7"/>
          <p:cNvSpPr>
            <a:spLocks noGrp="1"/>
          </p:cNvSpPr>
          <p:nvPr>
            <p:ph idx="1"/>
          </p:nvPr>
        </p:nvSpPr>
        <p:spPr>
          <a:xfrm>
            <a:off x="304799" y="1071324"/>
            <a:ext cx="8587616" cy="4622800"/>
          </a:xfrm>
        </p:spPr>
        <p:txBody>
          <a:bodyPr/>
          <a:lstStyle/>
          <a:p>
            <a:pPr>
              <a:lnSpc>
                <a:spcPct val="110000"/>
              </a:lnSpc>
              <a:spcAft>
                <a:spcPts val="600"/>
              </a:spcAft>
            </a:pPr>
            <a:r>
              <a:rPr lang="en-US" sz="3200" dirty="0">
                <a:solidFill>
                  <a:srgbClr val="302C24"/>
                </a:solidFill>
                <a:latin typeface="Cambria"/>
                <a:cs typeface="Cambria"/>
              </a:rPr>
              <a:t>With the goals for scale in mind, set mid-term goals for </a:t>
            </a:r>
            <a:r>
              <a:rPr lang="en-US" sz="3200" dirty="0">
                <a:solidFill>
                  <a:srgbClr val="FF0000"/>
                </a:solidFill>
                <a:latin typeface="Cambria"/>
                <a:cs typeface="Cambria"/>
              </a:rPr>
              <a:t>Fall 2020</a:t>
            </a:r>
            <a:r>
              <a:rPr lang="en-US" sz="3200" dirty="0">
                <a:solidFill>
                  <a:srgbClr val="302C24"/>
                </a:solidFill>
                <a:latin typeface="Cambria"/>
                <a:cs typeface="Cambria"/>
              </a:rPr>
              <a:t>.</a:t>
            </a:r>
          </a:p>
          <a:p>
            <a:pPr>
              <a:lnSpc>
                <a:spcPct val="110000"/>
              </a:lnSpc>
              <a:spcAft>
                <a:spcPts val="600"/>
              </a:spcAft>
            </a:pPr>
            <a:r>
              <a:rPr lang="en-US" sz="3200" dirty="0">
                <a:solidFill>
                  <a:srgbClr val="302C24"/>
                </a:solidFill>
                <a:latin typeface="Cambria"/>
                <a:cs typeface="Cambria"/>
              </a:rPr>
              <a:t>Work backwards from </a:t>
            </a:r>
            <a:r>
              <a:rPr lang="en-US" sz="3200" dirty="0">
                <a:solidFill>
                  <a:srgbClr val="FF0000"/>
                </a:solidFill>
                <a:latin typeface="Cambria"/>
                <a:cs typeface="Cambria"/>
              </a:rPr>
              <a:t>Fall 2020 </a:t>
            </a:r>
            <a:r>
              <a:rPr lang="en-US" sz="3200" dirty="0">
                <a:solidFill>
                  <a:srgbClr val="302C24"/>
                </a:solidFill>
                <a:latin typeface="Cambria"/>
                <a:cs typeface="Cambria"/>
              </a:rPr>
              <a:t>to establish a timeline for key actions and deliverables.</a:t>
            </a:r>
          </a:p>
          <a:p>
            <a:pPr>
              <a:lnSpc>
                <a:spcPct val="110000"/>
              </a:lnSpc>
              <a:spcAft>
                <a:spcPts val="600"/>
              </a:spcAft>
            </a:pPr>
            <a:endParaRPr lang="en-US" sz="3200" dirty="0">
              <a:solidFill>
                <a:srgbClr val="302C24"/>
              </a:solidFill>
              <a:latin typeface="Cambria"/>
              <a:cs typeface="Cambria"/>
            </a:endParaRPr>
          </a:p>
        </p:txBody>
      </p:sp>
      <p:sp>
        <p:nvSpPr>
          <p:cNvPr id="5" name="Slide Number Placeholder 5"/>
          <p:cNvSpPr>
            <a:spLocks noGrp="1"/>
          </p:cNvSpPr>
          <p:nvPr>
            <p:ph type="sldNum" sz="quarter" idx="4294967295"/>
          </p:nvPr>
        </p:nvSpPr>
        <p:spPr>
          <a:xfrm>
            <a:off x="6758815"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entury Gothic"/>
              </a:defRPr>
            </a:lvl1pPr>
          </a:lstStyle>
          <a:p>
            <a:fld id="{677F2739-1A6F-EA4E-8E42-27F363A9B3C9}" type="slidenum">
              <a:rPr lang="en-US" smtClean="0">
                <a:latin typeface="+mn-lt"/>
              </a:rPr>
              <a:pPr/>
              <a:t>50</a:t>
            </a:fld>
            <a:endParaRPr lang="en-US" dirty="0">
              <a:latin typeface="+mn-lt"/>
            </a:endParaRPr>
          </a:p>
        </p:txBody>
      </p:sp>
    </p:spTree>
    <p:extLst>
      <p:ext uri="{BB962C8B-B14F-4D97-AF65-F5344CB8AC3E}">
        <p14:creationId xmlns:p14="http://schemas.microsoft.com/office/powerpoint/2010/main" val="31403094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68AC00-3ED3-AE49-BA8C-87DBD0FDBBAC}"/>
              </a:ext>
            </a:extLst>
          </p:cNvPr>
          <p:cNvSpPr>
            <a:spLocks noGrp="1"/>
          </p:cNvSpPr>
          <p:nvPr>
            <p:ph type="title"/>
          </p:nvPr>
        </p:nvSpPr>
        <p:spPr/>
        <p:txBody>
          <a:bodyPr>
            <a:normAutofit/>
          </a:bodyPr>
          <a:lstStyle/>
          <a:p>
            <a:r>
              <a:rPr lang="en-US" dirty="0"/>
              <a:t>Revisiting the Continuous Improvement </a:t>
            </a:r>
          </a:p>
        </p:txBody>
      </p:sp>
      <p:pic>
        <p:nvPicPr>
          <p:cNvPr id="8" name="Content Placeholder 7">
            <a:extLst>
              <a:ext uri="{FF2B5EF4-FFF2-40B4-BE49-F238E27FC236}">
                <a16:creationId xmlns:a16="http://schemas.microsoft.com/office/drawing/2014/main" id="{CD7F68E9-DDA0-B34D-A7B9-C49149C6603E}"/>
              </a:ext>
            </a:extLst>
          </p:cNvPr>
          <p:cNvPicPr>
            <a:picLocks noGrp="1" noChangeAspect="1"/>
          </p:cNvPicPr>
          <p:nvPr>
            <p:ph idx="1"/>
          </p:nvPr>
        </p:nvPicPr>
        <p:blipFill>
          <a:blip r:embed="rId3"/>
          <a:stretch>
            <a:fillRect/>
          </a:stretch>
        </p:blipFill>
        <p:spPr>
          <a:xfrm>
            <a:off x="177046" y="1099849"/>
            <a:ext cx="4755172" cy="3649671"/>
          </a:xfrm>
          <a:prstGeom prst="rect">
            <a:avLst/>
          </a:prstGeom>
          <a:effectLst>
            <a:glow rad="381000">
              <a:schemeClr val="accent1">
                <a:alpha val="40000"/>
              </a:schemeClr>
            </a:glow>
          </a:effectLst>
        </p:spPr>
      </p:pic>
      <p:pic>
        <p:nvPicPr>
          <p:cNvPr id="2" name="Picture 1">
            <a:extLst>
              <a:ext uri="{FF2B5EF4-FFF2-40B4-BE49-F238E27FC236}">
                <a16:creationId xmlns:a16="http://schemas.microsoft.com/office/drawing/2014/main" id="{3B35A94B-B403-C84D-AD98-50CB8F5842DA}"/>
              </a:ext>
            </a:extLst>
          </p:cNvPr>
          <p:cNvPicPr>
            <a:picLocks noChangeAspect="1"/>
          </p:cNvPicPr>
          <p:nvPr/>
        </p:nvPicPr>
        <p:blipFill>
          <a:blip r:embed="rId4"/>
          <a:stretch>
            <a:fillRect/>
          </a:stretch>
        </p:blipFill>
        <p:spPr>
          <a:xfrm>
            <a:off x="4062268" y="2411511"/>
            <a:ext cx="4804641" cy="3636576"/>
          </a:xfrm>
          <a:prstGeom prst="rect">
            <a:avLst/>
          </a:prstGeom>
          <a:effectLst>
            <a:glow rad="381000">
              <a:schemeClr val="accent1">
                <a:alpha val="40000"/>
              </a:schemeClr>
            </a:glow>
          </a:effectLst>
        </p:spPr>
      </p:pic>
    </p:spTree>
    <p:extLst>
      <p:ext uri="{BB962C8B-B14F-4D97-AF65-F5344CB8AC3E}">
        <p14:creationId xmlns:p14="http://schemas.microsoft.com/office/powerpoint/2010/main" val="26739088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4800" y="228600"/>
            <a:ext cx="8686800" cy="533400"/>
          </a:xfrm>
        </p:spPr>
        <p:txBody>
          <a:bodyPr>
            <a:noAutofit/>
          </a:bodyPr>
          <a:lstStyle/>
          <a:p>
            <a:r>
              <a:rPr lang="en-US" sz="3600" dirty="0">
                <a:solidFill>
                  <a:schemeClr val="tx1"/>
                </a:solidFill>
              </a:rPr>
              <a:t>Communication Goals</a:t>
            </a:r>
            <a:endParaRPr lang="en-US" sz="3600" b="1" dirty="0">
              <a:solidFill>
                <a:schemeClr val="tx1"/>
              </a:solidFill>
              <a:latin typeface="Century Gothic"/>
              <a:cs typeface="Century Gothic"/>
            </a:endParaRPr>
          </a:p>
        </p:txBody>
      </p:sp>
      <p:sp>
        <p:nvSpPr>
          <p:cNvPr id="8" name="Content Placeholder 7"/>
          <p:cNvSpPr>
            <a:spLocks noGrp="1"/>
          </p:cNvSpPr>
          <p:nvPr>
            <p:ph idx="1"/>
          </p:nvPr>
        </p:nvSpPr>
        <p:spPr>
          <a:xfrm>
            <a:off x="381000" y="1122947"/>
            <a:ext cx="8305800" cy="4615831"/>
          </a:xfrm>
        </p:spPr>
        <p:txBody>
          <a:bodyPr>
            <a:normAutofit/>
          </a:bodyPr>
          <a:lstStyle/>
          <a:p>
            <a:pPr marL="0" indent="0">
              <a:lnSpc>
                <a:spcPct val="110000"/>
              </a:lnSpc>
              <a:spcAft>
                <a:spcPts val="600"/>
              </a:spcAft>
              <a:buNone/>
            </a:pPr>
            <a:r>
              <a:rPr lang="en-US" sz="3200" b="1" dirty="0">
                <a:solidFill>
                  <a:srgbClr val="302C24"/>
                </a:solidFill>
                <a:latin typeface="Cambria"/>
                <a:cs typeface="Cambria"/>
              </a:rPr>
              <a:t>Discussion: </a:t>
            </a:r>
          </a:p>
          <a:p>
            <a:pPr marL="0" indent="0">
              <a:lnSpc>
                <a:spcPct val="110000"/>
              </a:lnSpc>
              <a:spcAft>
                <a:spcPts val="600"/>
              </a:spcAft>
              <a:buNone/>
            </a:pPr>
            <a:r>
              <a:rPr lang="en-US" sz="3200" dirty="0">
                <a:solidFill>
                  <a:srgbClr val="302C24"/>
                </a:solidFill>
                <a:latin typeface="Cambria"/>
                <a:cs typeface="Cambria"/>
              </a:rPr>
              <a:t>Draft one or two communication goals for the next 2 months. </a:t>
            </a:r>
            <a:r>
              <a:rPr lang="en-US" sz="3200" b="1" i="1" dirty="0">
                <a:solidFill>
                  <a:srgbClr val="302C24"/>
                </a:solidFill>
                <a:latin typeface="Cambria"/>
                <a:cs typeface="Cambria"/>
              </a:rPr>
              <a:t>What</a:t>
            </a:r>
            <a:r>
              <a:rPr lang="en-US" sz="3200" dirty="0">
                <a:solidFill>
                  <a:srgbClr val="302C24"/>
                </a:solidFill>
                <a:latin typeface="Cambria"/>
                <a:cs typeface="Cambria"/>
              </a:rPr>
              <a:t> do you need to communicate?</a:t>
            </a:r>
          </a:p>
          <a:p>
            <a:pPr>
              <a:lnSpc>
                <a:spcPct val="110000"/>
              </a:lnSpc>
              <a:spcAft>
                <a:spcPts val="600"/>
              </a:spcAft>
            </a:pPr>
            <a:endParaRPr lang="en-US" dirty="0">
              <a:solidFill>
                <a:srgbClr val="302C24"/>
              </a:solidFill>
              <a:latin typeface="Cambria"/>
              <a:cs typeface="Cambria"/>
            </a:endParaRPr>
          </a:p>
        </p:txBody>
      </p:sp>
      <p:sp>
        <p:nvSpPr>
          <p:cNvPr id="5" name="Slide Number Placeholder 5"/>
          <p:cNvSpPr>
            <a:spLocks noGrp="1"/>
          </p:cNvSpPr>
          <p:nvPr>
            <p:ph type="sldNum" sz="quarter" idx="4294967295"/>
          </p:nvPr>
        </p:nvSpPr>
        <p:spPr>
          <a:xfrm>
            <a:off x="6758815"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entury Gothic"/>
              </a:defRPr>
            </a:lvl1pPr>
          </a:lstStyle>
          <a:p>
            <a:fld id="{677F2739-1A6F-EA4E-8E42-27F363A9B3C9}" type="slidenum">
              <a:rPr lang="en-US" smtClean="0">
                <a:latin typeface="+mn-lt"/>
              </a:rPr>
              <a:pPr/>
              <a:t>52</a:t>
            </a:fld>
            <a:endParaRPr lang="en-US" dirty="0">
              <a:latin typeface="+mn-lt"/>
            </a:endParaRPr>
          </a:p>
        </p:txBody>
      </p:sp>
    </p:spTree>
    <p:extLst>
      <p:ext uri="{BB962C8B-B14F-4D97-AF65-F5344CB8AC3E}">
        <p14:creationId xmlns:p14="http://schemas.microsoft.com/office/powerpoint/2010/main" val="17060680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4800" y="228600"/>
            <a:ext cx="8686800" cy="533400"/>
          </a:xfrm>
        </p:spPr>
        <p:txBody>
          <a:bodyPr>
            <a:noAutofit/>
          </a:bodyPr>
          <a:lstStyle/>
          <a:p>
            <a:r>
              <a:rPr lang="en-US" sz="3600" dirty="0">
                <a:solidFill>
                  <a:schemeClr val="tx1"/>
                </a:solidFill>
              </a:rPr>
              <a:t>Sample Timeline of Activities</a:t>
            </a:r>
            <a:endParaRPr lang="en-US" sz="3600" b="1" dirty="0">
              <a:solidFill>
                <a:schemeClr val="tx1"/>
              </a:solidFill>
              <a:latin typeface="Century Gothic"/>
              <a:cs typeface="Century Gothic"/>
            </a:endParaRPr>
          </a:p>
        </p:txBody>
      </p:sp>
      <p:sp>
        <p:nvSpPr>
          <p:cNvPr id="6" name="Slide Number Placeholder 5"/>
          <p:cNvSpPr>
            <a:spLocks noGrp="1"/>
          </p:cNvSpPr>
          <p:nvPr>
            <p:ph type="sldNum" sz="quarter" idx="4294967295"/>
          </p:nvPr>
        </p:nvSpPr>
        <p:spPr>
          <a:xfrm>
            <a:off x="6758815"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entury Gothic"/>
              </a:defRPr>
            </a:lvl1pPr>
          </a:lstStyle>
          <a:p>
            <a:fld id="{677F2739-1A6F-EA4E-8E42-27F363A9B3C9}" type="slidenum">
              <a:rPr lang="en-US" smtClean="0">
                <a:latin typeface="+mn-lt"/>
              </a:rPr>
              <a:pPr/>
              <a:t>53</a:t>
            </a:fld>
            <a:endParaRPr lang="en-US" dirty="0">
              <a:latin typeface="+mn-lt"/>
            </a:endParaRPr>
          </a:p>
        </p:txBody>
      </p:sp>
      <p:cxnSp>
        <p:nvCxnSpPr>
          <p:cNvPr id="9" name="Straight Arrow Connector 8"/>
          <p:cNvCxnSpPr/>
          <p:nvPr/>
        </p:nvCxnSpPr>
        <p:spPr>
          <a:xfrm>
            <a:off x="276627" y="2287059"/>
            <a:ext cx="8542127"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711200" y="1993900"/>
            <a:ext cx="0" cy="482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345137" y="2029882"/>
            <a:ext cx="0" cy="482600"/>
          </a:xfrm>
          <a:prstGeom prst="line">
            <a:avLst/>
          </a:prstGeom>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76837" y="1651338"/>
            <a:ext cx="685800" cy="338554"/>
          </a:xfrm>
          <a:prstGeom prst="rect">
            <a:avLst/>
          </a:prstGeom>
          <a:noFill/>
        </p:spPr>
        <p:txBody>
          <a:bodyPr wrap="square" rtlCol="0">
            <a:spAutoFit/>
          </a:bodyPr>
          <a:lstStyle/>
          <a:p>
            <a:pPr algn="ctr"/>
            <a:r>
              <a:rPr lang="en-US" sz="1600" dirty="0">
                <a:solidFill>
                  <a:srgbClr val="BF5700"/>
                </a:solidFill>
                <a:latin typeface="Cambria"/>
                <a:cs typeface="Cambria"/>
              </a:rPr>
              <a:t>Sept.</a:t>
            </a:r>
          </a:p>
        </p:txBody>
      </p:sp>
      <p:cxnSp>
        <p:nvCxnSpPr>
          <p:cNvPr id="14" name="Straight Connector 13"/>
          <p:cNvCxnSpPr/>
          <p:nvPr/>
        </p:nvCxnSpPr>
        <p:spPr>
          <a:xfrm>
            <a:off x="1930400" y="2029882"/>
            <a:ext cx="0" cy="482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540454" y="2066008"/>
            <a:ext cx="0" cy="482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187700" y="2053474"/>
            <a:ext cx="0" cy="482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3796870" y="2070100"/>
            <a:ext cx="0" cy="482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464083" y="2091408"/>
            <a:ext cx="0" cy="482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7017039" y="2078708"/>
            <a:ext cx="0" cy="482600"/>
          </a:xfrm>
          <a:prstGeom prst="line">
            <a:avLst/>
          </a:prstGeom>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409700" y="1680746"/>
            <a:ext cx="990600" cy="338554"/>
          </a:xfrm>
          <a:prstGeom prst="rect">
            <a:avLst/>
          </a:prstGeom>
          <a:noFill/>
        </p:spPr>
        <p:txBody>
          <a:bodyPr wrap="square" rtlCol="0">
            <a:spAutoFit/>
          </a:bodyPr>
          <a:lstStyle/>
          <a:p>
            <a:pPr algn="ctr"/>
            <a:r>
              <a:rPr lang="en-US" sz="1600" dirty="0">
                <a:solidFill>
                  <a:srgbClr val="BF5700"/>
                </a:solidFill>
                <a:latin typeface="Cambria"/>
                <a:cs typeface="Cambria"/>
              </a:rPr>
              <a:t>Oct.</a:t>
            </a:r>
          </a:p>
        </p:txBody>
      </p:sp>
      <p:sp>
        <p:nvSpPr>
          <p:cNvPr id="21" name="TextBox 20"/>
          <p:cNvSpPr txBox="1"/>
          <p:nvPr/>
        </p:nvSpPr>
        <p:spPr>
          <a:xfrm>
            <a:off x="2045154" y="1702779"/>
            <a:ext cx="990600" cy="338554"/>
          </a:xfrm>
          <a:prstGeom prst="rect">
            <a:avLst/>
          </a:prstGeom>
          <a:noFill/>
        </p:spPr>
        <p:txBody>
          <a:bodyPr wrap="square" rtlCol="0">
            <a:spAutoFit/>
          </a:bodyPr>
          <a:lstStyle/>
          <a:p>
            <a:pPr algn="ctr"/>
            <a:r>
              <a:rPr lang="en-US" sz="1600" dirty="0">
                <a:solidFill>
                  <a:srgbClr val="BF5700"/>
                </a:solidFill>
                <a:latin typeface="Cambria"/>
                <a:cs typeface="Cambria"/>
              </a:rPr>
              <a:t>Nov.</a:t>
            </a:r>
          </a:p>
        </p:txBody>
      </p:sp>
      <p:sp>
        <p:nvSpPr>
          <p:cNvPr id="22" name="TextBox 21"/>
          <p:cNvSpPr txBox="1"/>
          <p:nvPr/>
        </p:nvSpPr>
        <p:spPr>
          <a:xfrm>
            <a:off x="2756677" y="1711942"/>
            <a:ext cx="850467" cy="338554"/>
          </a:xfrm>
          <a:prstGeom prst="rect">
            <a:avLst/>
          </a:prstGeom>
          <a:noFill/>
        </p:spPr>
        <p:txBody>
          <a:bodyPr wrap="square" rtlCol="0">
            <a:spAutoFit/>
          </a:bodyPr>
          <a:lstStyle/>
          <a:p>
            <a:pPr algn="ctr"/>
            <a:r>
              <a:rPr lang="en-US" sz="1600" dirty="0">
                <a:solidFill>
                  <a:srgbClr val="BF5700"/>
                </a:solidFill>
                <a:latin typeface="Cambria"/>
                <a:cs typeface="Cambria"/>
              </a:rPr>
              <a:t>Dec.</a:t>
            </a:r>
          </a:p>
        </p:txBody>
      </p:sp>
      <p:sp>
        <p:nvSpPr>
          <p:cNvPr id="23" name="TextBox 22"/>
          <p:cNvSpPr txBox="1"/>
          <p:nvPr/>
        </p:nvSpPr>
        <p:spPr>
          <a:xfrm>
            <a:off x="3302406" y="1690890"/>
            <a:ext cx="990600" cy="338554"/>
          </a:xfrm>
          <a:prstGeom prst="rect">
            <a:avLst/>
          </a:prstGeom>
          <a:noFill/>
        </p:spPr>
        <p:txBody>
          <a:bodyPr wrap="square" rtlCol="0">
            <a:spAutoFit/>
          </a:bodyPr>
          <a:lstStyle/>
          <a:p>
            <a:pPr algn="ctr"/>
            <a:r>
              <a:rPr lang="en-US" sz="1600" dirty="0">
                <a:solidFill>
                  <a:srgbClr val="BF5700"/>
                </a:solidFill>
                <a:latin typeface="Cambria"/>
                <a:cs typeface="Cambria"/>
              </a:rPr>
              <a:t>Jan.</a:t>
            </a:r>
          </a:p>
        </p:txBody>
      </p:sp>
      <p:sp>
        <p:nvSpPr>
          <p:cNvPr id="24" name="TextBox 23"/>
          <p:cNvSpPr txBox="1"/>
          <p:nvPr/>
        </p:nvSpPr>
        <p:spPr>
          <a:xfrm>
            <a:off x="3963521" y="1731546"/>
            <a:ext cx="990600" cy="338554"/>
          </a:xfrm>
          <a:prstGeom prst="rect">
            <a:avLst/>
          </a:prstGeom>
          <a:noFill/>
        </p:spPr>
        <p:txBody>
          <a:bodyPr wrap="square" rtlCol="0">
            <a:spAutoFit/>
          </a:bodyPr>
          <a:lstStyle/>
          <a:p>
            <a:pPr algn="ctr"/>
            <a:r>
              <a:rPr lang="en-US" sz="1600" dirty="0">
                <a:solidFill>
                  <a:srgbClr val="BF5700"/>
                </a:solidFill>
                <a:latin typeface="Cambria"/>
                <a:cs typeface="Cambria"/>
              </a:rPr>
              <a:t>Feb.</a:t>
            </a:r>
          </a:p>
        </p:txBody>
      </p:sp>
      <p:sp>
        <p:nvSpPr>
          <p:cNvPr id="25" name="TextBox 24"/>
          <p:cNvSpPr txBox="1"/>
          <p:nvPr/>
        </p:nvSpPr>
        <p:spPr>
          <a:xfrm>
            <a:off x="4597762" y="1706253"/>
            <a:ext cx="990600" cy="338554"/>
          </a:xfrm>
          <a:prstGeom prst="rect">
            <a:avLst/>
          </a:prstGeom>
          <a:noFill/>
        </p:spPr>
        <p:txBody>
          <a:bodyPr wrap="square" rtlCol="0">
            <a:spAutoFit/>
          </a:bodyPr>
          <a:lstStyle/>
          <a:p>
            <a:pPr algn="ctr"/>
            <a:r>
              <a:rPr lang="en-US" sz="1600" dirty="0">
                <a:solidFill>
                  <a:srgbClr val="BF5700"/>
                </a:solidFill>
                <a:latin typeface="Cambria"/>
                <a:cs typeface="Cambria"/>
              </a:rPr>
              <a:t>Mar.</a:t>
            </a:r>
          </a:p>
        </p:txBody>
      </p:sp>
      <p:sp>
        <p:nvSpPr>
          <p:cNvPr id="26" name="Rounded Rectangle 25"/>
          <p:cNvSpPr/>
          <p:nvPr/>
        </p:nvSpPr>
        <p:spPr>
          <a:xfrm>
            <a:off x="7338690" y="4370696"/>
            <a:ext cx="1574800" cy="1219200"/>
          </a:xfrm>
          <a:prstGeom prst="round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ln>
                  <a:solidFill>
                    <a:schemeClr val="accent5"/>
                  </a:solidFill>
                </a:ln>
                <a:solidFill>
                  <a:srgbClr val="000000"/>
                </a:solidFill>
                <a:latin typeface="Cambria"/>
                <a:cs typeface="Cambria"/>
              </a:rPr>
              <a:t>Classes Begin</a:t>
            </a:r>
          </a:p>
        </p:txBody>
      </p:sp>
      <p:sp>
        <p:nvSpPr>
          <p:cNvPr id="27" name="TextBox 26"/>
          <p:cNvSpPr txBox="1"/>
          <p:nvPr/>
        </p:nvSpPr>
        <p:spPr>
          <a:xfrm>
            <a:off x="8559800" y="2456934"/>
            <a:ext cx="517908" cy="369332"/>
          </a:xfrm>
          <a:prstGeom prst="rect">
            <a:avLst/>
          </a:prstGeom>
          <a:solidFill>
            <a:srgbClr val="FFFFFF"/>
          </a:solidFill>
          <a:ln>
            <a:solidFill>
              <a:srgbClr val="FFFFFF"/>
            </a:solidFill>
          </a:ln>
        </p:spPr>
        <p:txBody>
          <a:bodyPr wrap="square" rtlCol="0">
            <a:spAutoFit/>
          </a:bodyPr>
          <a:lstStyle/>
          <a:p>
            <a:endParaRPr lang="en-US" dirty="0"/>
          </a:p>
        </p:txBody>
      </p:sp>
      <p:sp>
        <p:nvSpPr>
          <p:cNvPr id="28" name="TextBox 27"/>
          <p:cNvSpPr txBox="1"/>
          <p:nvPr/>
        </p:nvSpPr>
        <p:spPr>
          <a:xfrm>
            <a:off x="8544308" y="1504097"/>
            <a:ext cx="517908" cy="369332"/>
          </a:xfrm>
          <a:prstGeom prst="rect">
            <a:avLst/>
          </a:prstGeom>
          <a:solidFill>
            <a:srgbClr val="FFFFFF"/>
          </a:solidFill>
          <a:ln>
            <a:solidFill>
              <a:srgbClr val="FFFFFF"/>
            </a:solidFill>
          </a:ln>
        </p:spPr>
        <p:txBody>
          <a:bodyPr wrap="square" rtlCol="0">
            <a:spAutoFit/>
          </a:bodyPr>
          <a:lstStyle/>
          <a:p>
            <a:endParaRPr lang="en-US" dirty="0"/>
          </a:p>
        </p:txBody>
      </p:sp>
      <p:cxnSp>
        <p:nvCxnSpPr>
          <p:cNvPr id="29" name="Straight Connector 28"/>
          <p:cNvCxnSpPr/>
          <p:nvPr/>
        </p:nvCxnSpPr>
        <p:spPr>
          <a:xfrm>
            <a:off x="7017039" y="2574008"/>
            <a:ext cx="0" cy="778132"/>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3848100" y="2132688"/>
            <a:ext cx="0" cy="1387156"/>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206501" y="2027743"/>
            <a:ext cx="0" cy="778132"/>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687868" y="2007276"/>
            <a:ext cx="11916" cy="1306930"/>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7674300" y="2095644"/>
            <a:ext cx="0" cy="482600"/>
          </a:xfrm>
          <a:prstGeom prst="line">
            <a:avLst/>
          </a:prstGeom>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5333038" y="1718626"/>
            <a:ext cx="990600" cy="338554"/>
          </a:xfrm>
          <a:prstGeom prst="rect">
            <a:avLst/>
          </a:prstGeom>
          <a:noFill/>
        </p:spPr>
        <p:txBody>
          <a:bodyPr wrap="square" rtlCol="0">
            <a:spAutoFit/>
          </a:bodyPr>
          <a:lstStyle/>
          <a:p>
            <a:pPr algn="ctr"/>
            <a:r>
              <a:rPr lang="en-US" sz="1600" dirty="0">
                <a:solidFill>
                  <a:schemeClr val="tx2"/>
                </a:solidFill>
                <a:latin typeface="Cambria"/>
                <a:cs typeface="Cambria"/>
              </a:rPr>
              <a:t>Apr.</a:t>
            </a:r>
          </a:p>
        </p:txBody>
      </p:sp>
      <p:sp>
        <p:nvSpPr>
          <p:cNvPr id="35" name="TextBox 34"/>
          <p:cNvSpPr txBox="1"/>
          <p:nvPr/>
        </p:nvSpPr>
        <p:spPr>
          <a:xfrm>
            <a:off x="5892708" y="1707979"/>
            <a:ext cx="990600" cy="338554"/>
          </a:xfrm>
          <a:prstGeom prst="rect">
            <a:avLst/>
          </a:prstGeom>
          <a:noFill/>
        </p:spPr>
        <p:txBody>
          <a:bodyPr wrap="square" rtlCol="0">
            <a:spAutoFit/>
          </a:bodyPr>
          <a:lstStyle/>
          <a:p>
            <a:pPr algn="ctr"/>
            <a:r>
              <a:rPr lang="en-US" sz="1600" dirty="0">
                <a:solidFill>
                  <a:schemeClr val="tx2"/>
                </a:solidFill>
                <a:latin typeface="Cambria"/>
                <a:cs typeface="Cambria"/>
              </a:rPr>
              <a:t>May</a:t>
            </a:r>
          </a:p>
        </p:txBody>
      </p:sp>
      <p:sp>
        <p:nvSpPr>
          <p:cNvPr id="36" name="TextBox 35"/>
          <p:cNvSpPr txBox="1"/>
          <p:nvPr/>
        </p:nvSpPr>
        <p:spPr>
          <a:xfrm>
            <a:off x="4051302" y="3239670"/>
            <a:ext cx="1346200" cy="523220"/>
          </a:xfrm>
          <a:prstGeom prst="rect">
            <a:avLst/>
          </a:prstGeom>
          <a:noFill/>
        </p:spPr>
        <p:txBody>
          <a:bodyPr wrap="square" rtlCol="0">
            <a:spAutoFit/>
          </a:bodyPr>
          <a:lstStyle/>
          <a:p>
            <a:pPr algn="ctr"/>
            <a:r>
              <a:rPr lang="en-US" sz="1400" dirty="0">
                <a:solidFill>
                  <a:srgbClr val="0000FF"/>
                </a:solidFill>
                <a:latin typeface="Cambria"/>
                <a:cs typeface="Cambria"/>
              </a:rPr>
              <a:t>Advisor training</a:t>
            </a:r>
            <a:endParaRPr lang="en-US" sz="1600" dirty="0">
              <a:latin typeface="Cambria"/>
              <a:cs typeface="Cambria"/>
            </a:endParaRPr>
          </a:p>
        </p:txBody>
      </p:sp>
      <p:sp>
        <p:nvSpPr>
          <p:cNvPr id="37" name="Left Bracket 36"/>
          <p:cNvSpPr/>
          <p:nvPr/>
        </p:nvSpPr>
        <p:spPr>
          <a:xfrm rot="16200000">
            <a:off x="7034082" y="1829666"/>
            <a:ext cx="179918" cy="1293668"/>
          </a:xfrm>
          <a:prstGeom prst="leftBracket">
            <a:avLst/>
          </a:pr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333F48"/>
              </a:solidFill>
            </a:endParaRPr>
          </a:p>
        </p:txBody>
      </p:sp>
      <p:sp>
        <p:nvSpPr>
          <p:cNvPr id="38" name="TextBox 37"/>
          <p:cNvSpPr txBox="1"/>
          <p:nvPr/>
        </p:nvSpPr>
        <p:spPr>
          <a:xfrm>
            <a:off x="6502848" y="3380870"/>
            <a:ext cx="1248353" cy="738664"/>
          </a:xfrm>
          <a:prstGeom prst="rect">
            <a:avLst/>
          </a:prstGeom>
          <a:noFill/>
        </p:spPr>
        <p:txBody>
          <a:bodyPr wrap="square" rtlCol="0">
            <a:spAutoFit/>
          </a:bodyPr>
          <a:lstStyle/>
          <a:p>
            <a:r>
              <a:rPr lang="en-US" sz="1400" dirty="0">
                <a:solidFill>
                  <a:srgbClr val="0000FF"/>
                </a:solidFill>
                <a:latin typeface="Cambria"/>
                <a:cs typeface="Cambria"/>
              </a:rPr>
              <a:t>Faculty professional development</a:t>
            </a:r>
            <a:endParaRPr lang="en-US" sz="1400" dirty="0"/>
          </a:p>
        </p:txBody>
      </p:sp>
      <p:cxnSp>
        <p:nvCxnSpPr>
          <p:cNvPr id="39" name="Straight Connector 38"/>
          <p:cNvCxnSpPr/>
          <p:nvPr/>
        </p:nvCxnSpPr>
        <p:spPr>
          <a:xfrm>
            <a:off x="4526155" y="2095644"/>
            <a:ext cx="0" cy="482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5157291" y="2066008"/>
            <a:ext cx="0" cy="482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829516" y="2066008"/>
            <a:ext cx="0" cy="482600"/>
          </a:xfrm>
          <a:prstGeom prst="line">
            <a:avLst/>
          </a:prstGeom>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6501741" y="1714920"/>
            <a:ext cx="990600" cy="338554"/>
          </a:xfrm>
          <a:prstGeom prst="rect">
            <a:avLst/>
          </a:prstGeom>
          <a:noFill/>
        </p:spPr>
        <p:txBody>
          <a:bodyPr wrap="square" rtlCol="0">
            <a:spAutoFit/>
          </a:bodyPr>
          <a:lstStyle/>
          <a:p>
            <a:pPr algn="ctr"/>
            <a:r>
              <a:rPr lang="en-US" sz="1600" dirty="0">
                <a:solidFill>
                  <a:srgbClr val="BF5700"/>
                </a:solidFill>
                <a:latin typeface="Cambria"/>
                <a:cs typeface="Cambria"/>
              </a:rPr>
              <a:t>June</a:t>
            </a:r>
          </a:p>
        </p:txBody>
      </p:sp>
      <p:cxnSp>
        <p:nvCxnSpPr>
          <p:cNvPr id="43" name="Straight Connector 42"/>
          <p:cNvCxnSpPr/>
          <p:nvPr/>
        </p:nvCxnSpPr>
        <p:spPr>
          <a:xfrm>
            <a:off x="8292731" y="2091408"/>
            <a:ext cx="0" cy="482600"/>
          </a:xfrm>
          <a:prstGeom prst="line">
            <a:avLst/>
          </a:prstGeom>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7135490" y="1714920"/>
            <a:ext cx="990600" cy="338554"/>
          </a:xfrm>
          <a:prstGeom prst="rect">
            <a:avLst/>
          </a:prstGeom>
          <a:noFill/>
        </p:spPr>
        <p:txBody>
          <a:bodyPr wrap="square" rtlCol="0">
            <a:spAutoFit/>
          </a:bodyPr>
          <a:lstStyle/>
          <a:p>
            <a:pPr algn="ctr"/>
            <a:r>
              <a:rPr lang="en-US" sz="1600" dirty="0">
                <a:solidFill>
                  <a:srgbClr val="BF5700"/>
                </a:solidFill>
                <a:latin typeface="Cambria"/>
                <a:cs typeface="Cambria"/>
              </a:rPr>
              <a:t>Jul.</a:t>
            </a:r>
          </a:p>
        </p:txBody>
      </p:sp>
      <p:sp>
        <p:nvSpPr>
          <p:cNvPr id="45" name="TextBox 44"/>
          <p:cNvSpPr txBox="1"/>
          <p:nvPr/>
        </p:nvSpPr>
        <p:spPr>
          <a:xfrm>
            <a:off x="7819345" y="1727669"/>
            <a:ext cx="990600" cy="338554"/>
          </a:xfrm>
          <a:prstGeom prst="rect">
            <a:avLst/>
          </a:prstGeom>
          <a:noFill/>
        </p:spPr>
        <p:txBody>
          <a:bodyPr wrap="square" rtlCol="0">
            <a:spAutoFit/>
          </a:bodyPr>
          <a:lstStyle/>
          <a:p>
            <a:pPr algn="ctr"/>
            <a:r>
              <a:rPr lang="en-US" sz="1600" dirty="0">
                <a:solidFill>
                  <a:srgbClr val="BF5700"/>
                </a:solidFill>
                <a:latin typeface="Cambria"/>
                <a:cs typeface="Cambria"/>
              </a:rPr>
              <a:t>Aug</a:t>
            </a:r>
          </a:p>
        </p:txBody>
      </p:sp>
      <p:cxnSp>
        <p:nvCxnSpPr>
          <p:cNvPr id="46" name="Straight Connector 45"/>
          <p:cNvCxnSpPr/>
          <p:nvPr/>
        </p:nvCxnSpPr>
        <p:spPr>
          <a:xfrm>
            <a:off x="8688783" y="2019300"/>
            <a:ext cx="11916" cy="1306930"/>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7731508" y="3386515"/>
            <a:ext cx="1346200" cy="738664"/>
          </a:xfrm>
          <a:prstGeom prst="rect">
            <a:avLst/>
          </a:prstGeom>
          <a:noFill/>
        </p:spPr>
        <p:txBody>
          <a:bodyPr wrap="square" rtlCol="0">
            <a:spAutoFit/>
          </a:bodyPr>
          <a:lstStyle/>
          <a:p>
            <a:pPr algn="ctr"/>
            <a:r>
              <a:rPr lang="en-US" sz="1400" dirty="0">
                <a:solidFill>
                  <a:srgbClr val="0000FF"/>
                </a:solidFill>
                <a:latin typeface="Cambria"/>
                <a:cs typeface="Cambria"/>
              </a:rPr>
              <a:t>Plan for continuous improvement</a:t>
            </a:r>
            <a:endParaRPr lang="en-US" sz="1600" dirty="0">
              <a:latin typeface="Cambria"/>
              <a:cs typeface="Cambria"/>
            </a:endParaRPr>
          </a:p>
        </p:txBody>
      </p:sp>
      <p:sp>
        <p:nvSpPr>
          <p:cNvPr id="48" name="Rectangle 47"/>
          <p:cNvSpPr/>
          <p:nvPr/>
        </p:nvSpPr>
        <p:spPr>
          <a:xfrm>
            <a:off x="3187700" y="3623088"/>
            <a:ext cx="1268636" cy="738664"/>
          </a:xfrm>
          <a:prstGeom prst="rect">
            <a:avLst/>
          </a:prstGeom>
        </p:spPr>
        <p:txBody>
          <a:bodyPr wrap="square">
            <a:spAutoFit/>
          </a:bodyPr>
          <a:lstStyle/>
          <a:p>
            <a:r>
              <a:rPr lang="en-US" sz="1400" dirty="0">
                <a:solidFill>
                  <a:srgbClr val="0000FF"/>
                </a:solidFill>
                <a:latin typeface="Cambria"/>
                <a:cs typeface="Cambria"/>
              </a:rPr>
              <a:t>Faculty professional development</a:t>
            </a:r>
            <a:endParaRPr lang="en-US" dirty="0"/>
          </a:p>
        </p:txBody>
      </p:sp>
      <p:cxnSp>
        <p:nvCxnSpPr>
          <p:cNvPr id="49" name="Straight Connector 48"/>
          <p:cNvCxnSpPr/>
          <p:nvPr/>
        </p:nvCxnSpPr>
        <p:spPr>
          <a:xfrm>
            <a:off x="2400300" y="2065842"/>
            <a:ext cx="0" cy="778132"/>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1713719" y="2851708"/>
            <a:ext cx="1346200" cy="523220"/>
          </a:xfrm>
          <a:prstGeom prst="rect">
            <a:avLst/>
          </a:prstGeom>
          <a:noFill/>
        </p:spPr>
        <p:txBody>
          <a:bodyPr wrap="square" rtlCol="0">
            <a:spAutoFit/>
          </a:bodyPr>
          <a:lstStyle/>
          <a:p>
            <a:pPr algn="ctr"/>
            <a:r>
              <a:rPr lang="en-US" sz="1400" dirty="0">
                <a:solidFill>
                  <a:srgbClr val="0000FF"/>
                </a:solidFill>
                <a:latin typeface="Cambria"/>
                <a:cs typeface="Cambria"/>
              </a:rPr>
              <a:t>Regional Meetings</a:t>
            </a:r>
            <a:endParaRPr lang="en-US" sz="1600" dirty="0">
              <a:solidFill>
                <a:srgbClr val="0000FF"/>
              </a:solidFill>
              <a:latin typeface="Cambria"/>
              <a:cs typeface="Cambria"/>
            </a:endParaRPr>
          </a:p>
        </p:txBody>
      </p:sp>
      <p:cxnSp>
        <p:nvCxnSpPr>
          <p:cNvPr id="51" name="Straight Connector 50"/>
          <p:cNvCxnSpPr/>
          <p:nvPr/>
        </p:nvCxnSpPr>
        <p:spPr>
          <a:xfrm>
            <a:off x="1713719" y="2027743"/>
            <a:ext cx="0" cy="1722459"/>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976837" y="3725155"/>
            <a:ext cx="1346200" cy="523220"/>
          </a:xfrm>
          <a:prstGeom prst="rect">
            <a:avLst/>
          </a:prstGeom>
          <a:noFill/>
        </p:spPr>
        <p:txBody>
          <a:bodyPr wrap="square" rtlCol="0">
            <a:spAutoFit/>
          </a:bodyPr>
          <a:lstStyle/>
          <a:p>
            <a:pPr algn="ctr"/>
            <a:r>
              <a:rPr lang="en-US" sz="1400" dirty="0">
                <a:solidFill>
                  <a:srgbClr val="0000FF"/>
                </a:solidFill>
                <a:latin typeface="Cambria"/>
                <a:cs typeface="Cambria"/>
              </a:rPr>
              <a:t>Campus focus groups</a:t>
            </a:r>
            <a:endParaRPr lang="en-US" sz="1600" dirty="0">
              <a:solidFill>
                <a:srgbClr val="0000FF"/>
              </a:solidFill>
              <a:latin typeface="Cambria"/>
              <a:cs typeface="Cambria"/>
            </a:endParaRPr>
          </a:p>
        </p:txBody>
      </p:sp>
      <p:sp>
        <p:nvSpPr>
          <p:cNvPr id="53" name="TextBox 52"/>
          <p:cNvSpPr txBox="1"/>
          <p:nvPr/>
        </p:nvSpPr>
        <p:spPr>
          <a:xfrm>
            <a:off x="2246534" y="4361752"/>
            <a:ext cx="1346200" cy="523220"/>
          </a:xfrm>
          <a:prstGeom prst="rect">
            <a:avLst/>
          </a:prstGeom>
          <a:noFill/>
        </p:spPr>
        <p:txBody>
          <a:bodyPr wrap="square" rtlCol="0">
            <a:spAutoFit/>
          </a:bodyPr>
          <a:lstStyle/>
          <a:p>
            <a:pPr algn="ctr"/>
            <a:r>
              <a:rPr lang="en-US" sz="1400" dirty="0">
                <a:solidFill>
                  <a:srgbClr val="0000FF"/>
                </a:solidFill>
                <a:latin typeface="Cambria"/>
                <a:cs typeface="Cambria"/>
              </a:rPr>
              <a:t>Fall 2020 schedules due</a:t>
            </a:r>
            <a:endParaRPr lang="en-US" sz="1600" dirty="0">
              <a:solidFill>
                <a:srgbClr val="0000FF"/>
              </a:solidFill>
              <a:latin typeface="Cambria"/>
              <a:cs typeface="Cambria"/>
            </a:endParaRPr>
          </a:p>
        </p:txBody>
      </p:sp>
      <p:cxnSp>
        <p:nvCxnSpPr>
          <p:cNvPr id="54" name="Straight Connector 53"/>
          <p:cNvCxnSpPr/>
          <p:nvPr/>
        </p:nvCxnSpPr>
        <p:spPr>
          <a:xfrm flipH="1">
            <a:off x="879295" y="2010711"/>
            <a:ext cx="12701" cy="2586449"/>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a:endCxn id="53" idx="0"/>
          </p:cNvCxnSpPr>
          <p:nvPr/>
        </p:nvCxnSpPr>
        <p:spPr>
          <a:xfrm>
            <a:off x="2919634" y="2092900"/>
            <a:ext cx="0" cy="2268852"/>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276627" y="4552749"/>
            <a:ext cx="1437092" cy="1169551"/>
          </a:xfrm>
          <a:prstGeom prst="rect">
            <a:avLst/>
          </a:prstGeom>
          <a:noFill/>
        </p:spPr>
        <p:txBody>
          <a:bodyPr wrap="square" rtlCol="0">
            <a:spAutoFit/>
          </a:bodyPr>
          <a:lstStyle/>
          <a:p>
            <a:pPr algn="ctr"/>
            <a:r>
              <a:rPr lang="en-US" sz="1400" dirty="0">
                <a:solidFill>
                  <a:srgbClr val="0000FF"/>
                </a:solidFill>
                <a:latin typeface="Cambria"/>
                <a:cs typeface="Cambria"/>
              </a:rPr>
              <a:t>Leadership team and creates implementation plan for year 2</a:t>
            </a:r>
            <a:endParaRPr lang="en-US" sz="1600" dirty="0">
              <a:solidFill>
                <a:srgbClr val="0000FF"/>
              </a:solidFill>
              <a:latin typeface="Cambria"/>
              <a:cs typeface="Cambria"/>
            </a:endParaRPr>
          </a:p>
        </p:txBody>
      </p:sp>
      <p:sp>
        <p:nvSpPr>
          <p:cNvPr id="57" name="TextBox 56"/>
          <p:cNvSpPr txBox="1"/>
          <p:nvPr/>
        </p:nvSpPr>
        <p:spPr>
          <a:xfrm>
            <a:off x="482600" y="2825748"/>
            <a:ext cx="1346200" cy="307777"/>
          </a:xfrm>
          <a:prstGeom prst="rect">
            <a:avLst/>
          </a:prstGeom>
          <a:noFill/>
        </p:spPr>
        <p:txBody>
          <a:bodyPr wrap="square" rtlCol="0">
            <a:spAutoFit/>
          </a:bodyPr>
          <a:lstStyle/>
          <a:p>
            <a:pPr algn="ctr"/>
            <a:r>
              <a:rPr lang="en-US" sz="1400" dirty="0">
                <a:solidFill>
                  <a:srgbClr val="0000FF"/>
                </a:solidFill>
                <a:latin typeface="Cambria"/>
                <a:cs typeface="Cambria"/>
              </a:rPr>
              <a:t>Data collection</a:t>
            </a:r>
            <a:endParaRPr lang="en-US" sz="1600" dirty="0">
              <a:solidFill>
                <a:srgbClr val="0000FF"/>
              </a:solidFill>
              <a:latin typeface="Cambria"/>
              <a:cs typeface="Cambria"/>
            </a:endParaRPr>
          </a:p>
        </p:txBody>
      </p:sp>
      <p:cxnSp>
        <p:nvCxnSpPr>
          <p:cNvPr id="58" name="Straight Connector 57"/>
          <p:cNvCxnSpPr/>
          <p:nvPr/>
        </p:nvCxnSpPr>
        <p:spPr>
          <a:xfrm flipH="1">
            <a:off x="5496657" y="2007276"/>
            <a:ext cx="16372" cy="1793407"/>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4824547" y="3798481"/>
            <a:ext cx="1346200" cy="523220"/>
          </a:xfrm>
          <a:prstGeom prst="rect">
            <a:avLst/>
          </a:prstGeom>
          <a:noFill/>
        </p:spPr>
        <p:txBody>
          <a:bodyPr wrap="square" rtlCol="0">
            <a:spAutoFit/>
          </a:bodyPr>
          <a:lstStyle/>
          <a:p>
            <a:pPr algn="ctr"/>
            <a:r>
              <a:rPr lang="en-US" sz="1400" dirty="0">
                <a:solidFill>
                  <a:srgbClr val="0000FF"/>
                </a:solidFill>
                <a:latin typeface="Cambria"/>
                <a:cs typeface="Cambria"/>
              </a:rPr>
              <a:t>Faculty attend workshops</a:t>
            </a:r>
            <a:endParaRPr lang="en-US" sz="1600" dirty="0">
              <a:latin typeface="Cambria"/>
              <a:cs typeface="Cambria"/>
            </a:endParaRPr>
          </a:p>
        </p:txBody>
      </p:sp>
    </p:spTree>
    <p:extLst>
      <p:ext uri="{BB962C8B-B14F-4D97-AF65-F5344CB8AC3E}">
        <p14:creationId xmlns:p14="http://schemas.microsoft.com/office/powerpoint/2010/main" val="23081944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4800" y="228600"/>
            <a:ext cx="8686800" cy="533400"/>
          </a:xfrm>
        </p:spPr>
        <p:txBody>
          <a:bodyPr>
            <a:noAutofit/>
          </a:bodyPr>
          <a:lstStyle/>
          <a:p>
            <a:r>
              <a:rPr lang="en-US" sz="3600" dirty="0">
                <a:solidFill>
                  <a:schemeClr val="tx1"/>
                </a:solidFill>
              </a:rPr>
              <a:t>Planning for Year 2</a:t>
            </a:r>
            <a:endParaRPr lang="en-US" sz="3600" b="1" dirty="0">
              <a:solidFill>
                <a:schemeClr val="tx1"/>
              </a:solidFill>
              <a:latin typeface="Century Gothic"/>
              <a:cs typeface="Century Gothic"/>
            </a:endParaRPr>
          </a:p>
        </p:txBody>
      </p:sp>
      <p:sp>
        <p:nvSpPr>
          <p:cNvPr id="5" name="Slide Number Placeholder 5"/>
          <p:cNvSpPr>
            <a:spLocks noGrp="1"/>
          </p:cNvSpPr>
          <p:nvPr>
            <p:ph type="sldNum" sz="quarter" idx="4294967295"/>
          </p:nvPr>
        </p:nvSpPr>
        <p:spPr>
          <a:xfrm>
            <a:off x="6758815"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entury Gothic"/>
              </a:defRPr>
            </a:lvl1pPr>
          </a:lstStyle>
          <a:p>
            <a:fld id="{677F2739-1A6F-EA4E-8E42-27F363A9B3C9}" type="slidenum">
              <a:rPr lang="en-US" smtClean="0">
                <a:latin typeface="+mn-lt"/>
              </a:rPr>
              <a:pPr/>
              <a:t>54</a:t>
            </a:fld>
            <a:endParaRPr lang="en-US" dirty="0">
              <a:latin typeface="+mn-lt"/>
            </a:endParaRPr>
          </a:p>
        </p:txBody>
      </p:sp>
      <p:pic>
        <p:nvPicPr>
          <p:cNvPr id="3" name="Picture 2"/>
          <p:cNvPicPr>
            <a:picLocks noChangeAspect="1"/>
          </p:cNvPicPr>
          <p:nvPr/>
        </p:nvPicPr>
        <p:blipFill>
          <a:blip r:embed="rId3"/>
          <a:stretch>
            <a:fillRect/>
          </a:stretch>
        </p:blipFill>
        <p:spPr>
          <a:xfrm>
            <a:off x="4229100" y="1089145"/>
            <a:ext cx="4914900" cy="4914900"/>
          </a:xfrm>
          <a:prstGeom prst="rect">
            <a:avLst/>
          </a:prstGeom>
        </p:spPr>
      </p:pic>
      <p:sp>
        <p:nvSpPr>
          <p:cNvPr id="4" name="TextBox 3"/>
          <p:cNvSpPr txBox="1"/>
          <p:nvPr/>
        </p:nvSpPr>
        <p:spPr>
          <a:xfrm>
            <a:off x="304799" y="1270084"/>
            <a:ext cx="4274415" cy="2936253"/>
          </a:xfrm>
          <a:prstGeom prst="rect">
            <a:avLst/>
          </a:prstGeom>
          <a:noFill/>
        </p:spPr>
        <p:txBody>
          <a:bodyPr wrap="square" rtlCol="0">
            <a:spAutoFit/>
          </a:bodyPr>
          <a:lstStyle/>
          <a:p>
            <a:r>
              <a:rPr lang="en-US" sz="2600" b="1" dirty="0">
                <a:latin typeface="Cambria"/>
                <a:cs typeface="Cambria"/>
              </a:rPr>
              <a:t>Identify </a:t>
            </a:r>
            <a:r>
              <a:rPr lang="en-US" sz="2600" b="1" dirty="0">
                <a:solidFill>
                  <a:srgbClr val="A84D00"/>
                </a:solidFill>
                <a:latin typeface="Cambria"/>
                <a:cs typeface="Cambria"/>
              </a:rPr>
              <a:t>2</a:t>
            </a:r>
            <a:r>
              <a:rPr lang="en-US" sz="2600" b="1" dirty="0">
                <a:latin typeface="Cambria"/>
                <a:cs typeface="Cambria"/>
              </a:rPr>
              <a:t> goals for year 2…</a:t>
            </a:r>
          </a:p>
          <a:p>
            <a:endParaRPr lang="en-US" sz="1200" b="1" dirty="0">
              <a:latin typeface="Cambria"/>
              <a:cs typeface="Cambria"/>
            </a:endParaRPr>
          </a:p>
          <a:p>
            <a:pPr marL="457200" indent="-227013">
              <a:lnSpc>
                <a:spcPct val="150000"/>
              </a:lnSpc>
              <a:buFont typeface="Arial"/>
              <a:buChar char="•"/>
            </a:pPr>
            <a:r>
              <a:rPr lang="en-US" sz="2800" b="1" dirty="0">
                <a:solidFill>
                  <a:srgbClr val="A84D00"/>
                </a:solidFill>
                <a:latin typeface="Cambria"/>
                <a:cs typeface="Cambria"/>
              </a:rPr>
              <a:t>Goals</a:t>
            </a:r>
          </a:p>
          <a:p>
            <a:pPr marL="457200" indent="-227013">
              <a:lnSpc>
                <a:spcPct val="150000"/>
              </a:lnSpc>
              <a:buFont typeface="Arial"/>
              <a:buChar char="•"/>
            </a:pPr>
            <a:r>
              <a:rPr lang="en-US" sz="2800" b="1" dirty="0">
                <a:solidFill>
                  <a:srgbClr val="A84D00"/>
                </a:solidFill>
                <a:latin typeface="Cambria"/>
                <a:cs typeface="Cambria"/>
              </a:rPr>
              <a:t>Strategies </a:t>
            </a:r>
            <a:r>
              <a:rPr lang="en-US" sz="2800" dirty="0">
                <a:latin typeface="Cambria"/>
                <a:cs typeface="Cambria"/>
              </a:rPr>
              <a:t>to reach these goals</a:t>
            </a:r>
          </a:p>
        </p:txBody>
      </p:sp>
      <p:sp>
        <p:nvSpPr>
          <p:cNvPr id="6" name="Right Arrow 5"/>
          <p:cNvSpPr/>
          <p:nvPr/>
        </p:nvSpPr>
        <p:spPr>
          <a:xfrm>
            <a:off x="4059725" y="2828836"/>
            <a:ext cx="2520493" cy="1443283"/>
          </a:xfrm>
          <a:prstGeom prst="righ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70273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7436" y="274638"/>
            <a:ext cx="8382000" cy="645782"/>
          </a:xfrm>
        </p:spPr>
        <p:txBody>
          <a:bodyPr>
            <a:normAutofit/>
          </a:bodyPr>
          <a:lstStyle/>
          <a:p>
            <a:r>
              <a:rPr lang="en-US" sz="3200" dirty="0"/>
              <a:t>Snacks and Gallery Walk</a:t>
            </a:r>
          </a:p>
        </p:txBody>
      </p:sp>
      <p:sp>
        <p:nvSpPr>
          <p:cNvPr id="4" name="Slide Number Placeholder 5"/>
          <p:cNvSpPr>
            <a:spLocks noGrp="1"/>
          </p:cNvSpPr>
          <p:nvPr>
            <p:ph type="sldNum" sz="quarter" idx="4"/>
          </p:nvPr>
        </p:nvSpPr>
        <p:spPr>
          <a:xfrm>
            <a:off x="6758815"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entury Gothic"/>
              </a:defRPr>
            </a:lvl1pPr>
          </a:lstStyle>
          <a:p>
            <a:fld id="{677F2739-1A6F-EA4E-8E42-27F363A9B3C9}" type="slidenum">
              <a:rPr lang="en-US" smtClean="0">
                <a:latin typeface="+mn-lt"/>
              </a:rPr>
              <a:pPr/>
              <a:t>55</a:t>
            </a:fld>
            <a:endParaRPr lang="en-US" dirty="0">
              <a:latin typeface="+mn-lt"/>
            </a:endParaRPr>
          </a:p>
        </p:txBody>
      </p:sp>
      <p:sp>
        <p:nvSpPr>
          <p:cNvPr id="38" name="Content Placeholder 8"/>
          <p:cNvSpPr>
            <a:spLocks noGrp="1"/>
          </p:cNvSpPr>
          <p:nvPr>
            <p:ph idx="1"/>
          </p:nvPr>
        </p:nvSpPr>
        <p:spPr>
          <a:xfrm>
            <a:off x="304800" y="1143000"/>
            <a:ext cx="4969482" cy="4953000"/>
          </a:xfrm>
        </p:spPr>
        <p:txBody>
          <a:bodyPr>
            <a:normAutofit/>
          </a:bodyPr>
          <a:lstStyle/>
          <a:p>
            <a:pPr marL="0" indent="0">
              <a:buNone/>
            </a:pPr>
            <a:endParaRPr lang="en-US" dirty="0">
              <a:solidFill>
                <a:srgbClr val="382F2D"/>
              </a:solidFill>
            </a:endParaRPr>
          </a:p>
          <a:p>
            <a:r>
              <a:rPr lang="en-US" dirty="0">
                <a:solidFill>
                  <a:srgbClr val="382F2D"/>
                </a:solidFill>
              </a:rPr>
              <a:t>Record ideas that resonate with </a:t>
            </a:r>
            <a:r>
              <a:rPr lang="en-US" i="1" dirty="0">
                <a:solidFill>
                  <a:srgbClr val="382F2D"/>
                </a:solidFill>
              </a:rPr>
              <a:t>you</a:t>
            </a:r>
            <a:r>
              <a:rPr lang="en-US" dirty="0">
                <a:solidFill>
                  <a:srgbClr val="382F2D"/>
                </a:solidFill>
              </a:rPr>
              <a:t> based on your role on your campus team</a:t>
            </a:r>
          </a:p>
          <a:p>
            <a:endParaRPr lang="en-US" dirty="0">
              <a:solidFill>
                <a:srgbClr val="382F2D"/>
              </a:solidFill>
            </a:endParaRPr>
          </a:p>
          <a:p>
            <a:r>
              <a:rPr lang="en-US" dirty="0">
                <a:solidFill>
                  <a:srgbClr val="382F2D"/>
                </a:solidFill>
              </a:rPr>
              <a:t>As a team, identify ideas that you are excited about or want to learn more about</a:t>
            </a:r>
            <a:endParaRPr lang="en-US" dirty="0">
              <a:solidFill>
                <a:srgbClr val="FF0000"/>
              </a:solidFill>
            </a:endParaRPr>
          </a:p>
          <a:p>
            <a:endParaRPr lang="en-US" dirty="0">
              <a:solidFill>
                <a:srgbClr val="FF0000"/>
              </a:solidFill>
            </a:endParaRPr>
          </a:p>
          <a:p>
            <a:endParaRPr lang="en-US" sz="2400" dirty="0">
              <a:solidFill>
                <a:schemeClr val="accent5"/>
              </a:solidFill>
            </a:endParaRPr>
          </a:p>
        </p:txBody>
      </p:sp>
      <p:pic>
        <p:nvPicPr>
          <p:cNvPr id="2" name="Picture 1" descr="IMG_96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219076" y="2149251"/>
            <a:ext cx="4068982" cy="3051737"/>
          </a:xfrm>
          <a:prstGeom prst="rect">
            <a:avLst/>
          </a:prstGeom>
        </p:spPr>
      </p:pic>
    </p:spTree>
    <p:extLst>
      <p:ext uri="{BB962C8B-B14F-4D97-AF65-F5344CB8AC3E}">
        <p14:creationId xmlns:p14="http://schemas.microsoft.com/office/powerpoint/2010/main" val="27137316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4800" y="228600"/>
            <a:ext cx="8686800" cy="533400"/>
          </a:xfrm>
        </p:spPr>
        <p:txBody>
          <a:bodyPr>
            <a:noAutofit/>
          </a:bodyPr>
          <a:lstStyle/>
          <a:p>
            <a:r>
              <a:rPr lang="en-US" sz="3600" dirty="0">
                <a:solidFill>
                  <a:schemeClr val="tx1"/>
                </a:solidFill>
              </a:rPr>
              <a:t>Year 2 Planning Wrap-Up</a:t>
            </a:r>
            <a:endParaRPr lang="en-US" sz="3600" b="1" dirty="0">
              <a:solidFill>
                <a:schemeClr val="tx1"/>
              </a:solidFill>
              <a:latin typeface="Century Gothic"/>
              <a:cs typeface="Century Gothic"/>
            </a:endParaRPr>
          </a:p>
        </p:txBody>
      </p:sp>
      <p:sp>
        <p:nvSpPr>
          <p:cNvPr id="8" name="Content Placeholder 7"/>
          <p:cNvSpPr>
            <a:spLocks noGrp="1"/>
          </p:cNvSpPr>
          <p:nvPr>
            <p:ph idx="1"/>
          </p:nvPr>
        </p:nvSpPr>
        <p:spPr>
          <a:xfrm>
            <a:off x="304800" y="1169005"/>
            <a:ext cx="8229600" cy="4127500"/>
          </a:xfrm>
        </p:spPr>
        <p:txBody>
          <a:bodyPr/>
          <a:lstStyle/>
          <a:p>
            <a:pPr marL="0" indent="0">
              <a:spcAft>
                <a:spcPts val="600"/>
              </a:spcAft>
              <a:buNone/>
            </a:pPr>
            <a:endParaRPr lang="en-US" sz="3200" dirty="0">
              <a:solidFill>
                <a:schemeClr val="tx1"/>
              </a:solidFill>
              <a:latin typeface="Cambria"/>
              <a:cs typeface="Cambria"/>
            </a:endParaRPr>
          </a:p>
          <a:p>
            <a:pPr marL="0" indent="0">
              <a:spcAft>
                <a:spcPts val="600"/>
              </a:spcAft>
              <a:buNone/>
            </a:pPr>
            <a:r>
              <a:rPr lang="en-US" sz="3200" b="1" dirty="0">
                <a:solidFill>
                  <a:srgbClr val="BF5700"/>
                </a:solidFill>
                <a:latin typeface="Cambria"/>
                <a:cs typeface="Cambria"/>
              </a:rPr>
              <a:t>Revisit your Continuous Improvement Planning Template.  Capture any additional next steps.</a:t>
            </a:r>
          </a:p>
          <a:p>
            <a:pPr marL="0" indent="0">
              <a:spcAft>
                <a:spcPts val="600"/>
              </a:spcAft>
              <a:buNone/>
            </a:pPr>
            <a:endParaRPr lang="en-US" sz="3200" dirty="0">
              <a:solidFill>
                <a:schemeClr val="tx1"/>
              </a:solidFill>
              <a:latin typeface="Cambria"/>
              <a:cs typeface="Cambria"/>
            </a:endParaRPr>
          </a:p>
        </p:txBody>
      </p:sp>
      <p:sp>
        <p:nvSpPr>
          <p:cNvPr id="5" name="Slide Number Placeholder 5"/>
          <p:cNvSpPr>
            <a:spLocks noGrp="1"/>
          </p:cNvSpPr>
          <p:nvPr>
            <p:ph type="sldNum" sz="quarter" idx="4294967295"/>
          </p:nvPr>
        </p:nvSpPr>
        <p:spPr>
          <a:xfrm>
            <a:off x="6758815"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entury Gothic"/>
              </a:defRPr>
            </a:lvl1pPr>
          </a:lstStyle>
          <a:p>
            <a:fld id="{677F2739-1A6F-EA4E-8E42-27F363A9B3C9}" type="slidenum">
              <a:rPr lang="en-US" smtClean="0">
                <a:latin typeface="+mn-lt"/>
              </a:rPr>
              <a:pPr/>
              <a:t>56</a:t>
            </a:fld>
            <a:endParaRPr lang="en-US" dirty="0">
              <a:latin typeface="+mn-lt"/>
            </a:endParaRPr>
          </a:p>
        </p:txBody>
      </p:sp>
    </p:spTree>
    <p:extLst>
      <p:ext uri="{BB962C8B-B14F-4D97-AF65-F5344CB8AC3E}">
        <p14:creationId xmlns:p14="http://schemas.microsoft.com/office/powerpoint/2010/main" val="4355919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134100"/>
          </a:xfrm>
          <a:prstGeom prst="rect">
            <a:avLst/>
          </a:prstGeom>
          <a:blipFill>
            <a:blip r:embed="rId2" cstate="print"/>
            <a:stretch>
              <a:fillRect/>
            </a:stretch>
          </a:blipFill>
        </p:spPr>
        <p:txBody>
          <a:bodyPr wrap="square" lIns="0" tIns="0" rIns="0" bIns="0" rtlCol="0"/>
          <a:lstStyle/>
          <a:p>
            <a:endParaRPr sz="1350"/>
          </a:p>
        </p:txBody>
      </p:sp>
      <p:sp>
        <p:nvSpPr>
          <p:cNvPr id="3" name="object 3"/>
          <p:cNvSpPr txBox="1"/>
          <p:nvPr/>
        </p:nvSpPr>
        <p:spPr>
          <a:xfrm>
            <a:off x="1758553" y="333375"/>
            <a:ext cx="5626894" cy="2890215"/>
          </a:xfrm>
          <a:prstGeom prst="rect">
            <a:avLst/>
          </a:prstGeom>
        </p:spPr>
        <p:txBody>
          <a:bodyPr vert="horz" wrap="square" lIns="0" tIns="80963" rIns="0" bIns="0" rtlCol="0">
            <a:spAutoFit/>
          </a:bodyPr>
          <a:lstStyle/>
          <a:p>
            <a:pPr marL="9049" marR="3810" algn="ctr">
              <a:lnSpc>
                <a:spcPts val="4358"/>
              </a:lnSpc>
              <a:spcBef>
                <a:spcPts val="638"/>
              </a:spcBef>
            </a:pPr>
            <a:r>
              <a:rPr sz="4400" i="1" spc="-146" dirty="0">
                <a:solidFill>
                  <a:srgbClr val="FFFFFF"/>
                </a:solidFill>
                <a:cs typeface="Times New Roman"/>
              </a:rPr>
              <a:t>Institutional </a:t>
            </a:r>
            <a:r>
              <a:rPr sz="4400" i="1" spc="-270" dirty="0">
                <a:solidFill>
                  <a:srgbClr val="FFFFFF"/>
                </a:solidFill>
                <a:cs typeface="Times New Roman"/>
              </a:rPr>
              <a:t>level </a:t>
            </a:r>
            <a:r>
              <a:rPr sz="4400" i="1" spc="-214" dirty="0">
                <a:solidFill>
                  <a:srgbClr val="FFFFFF"/>
                </a:solidFill>
                <a:cs typeface="Times New Roman"/>
              </a:rPr>
              <a:t>action</a:t>
            </a:r>
            <a:r>
              <a:rPr sz="4400" i="1" spc="-694" dirty="0">
                <a:solidFill>
                  <a:srgbClr val="FFFFFF"/>
                </a:solidFill>
                <a:cs typeface="Times New Roman"/>
              </a:rPr>
              <a:t> </a:t>
            </a:r>
            <a:r>
              <a:rPr sz="4400" i="1" spc="-289" dirty="0">
                <a:solidFill>
                  <a:srgbClr val="FFFFFF"/>
                </a:solidFill>
                <a:cs typeface="Times New Roman"/>
              </a:rPr>
              <a:t>occurs  </a:t>
            </a:r>
            <a:r>
              <a:rPr sz="4400" i="1" spc="-98" dirty="0">
                <a:solidFill>
                  <a:srgbClr val="FFFFFF"/>
                </a:solidFill>
                <a:cs typeface="Times New Roman"/>
              </a:rPr>
              <a:t>at </a:t>
            </a:r>
            <a:r>
              <a:rPr sz="4400" i="1" spc="-229" dirty="0">
                <a:solidFill>
                  <a:srgbClr val="FFFFFF"/>
                </a:solidFill>
                <a:cs typeface="Times New Roman"/>
              </a:rPr>
              <a:t>the </a:t>
            </a:r>
            <a:r>
              <a:rPr sz="4400" i="1" spc="-356" dirty="0">
                <a:solidFill>
                  <a:srgbClr val="FFFFFF"/>
                </a:solidFill>
                <a:cs typeface="Times New Roman"/>
              </a:rPr>
              <a:t>speed </a:t>
            </a:r>
            <a:r>
              <a:rPr sz="4400" i="1" spc="-217" dirty="0">
                <a:solidFill>
                  <a:srgbClr val="FFFFFF"/>
                </a:solidFill>
                <a:cs typeface="Times New Roman"/>
              </a:rPr>
              <a:t>of</a:t>
            </a:r>
            <a:r>
              <a:rPr sz="4400" i="1" spc="-750" dirty="0">
                <a:solidFill>
                  <a:srgbClr val="FFFFFF"/>
                </a:solidFill>
                <a:cs typeface="Times New Roman"/>
              </a:rPr>
              <a:t> </a:t>
            </a:r>
            <a:r>
              <a:rPr lang="en-US" sz="4400" i="1" spc="-750" dirty="0">
                <a:solidFill>
                  <a:srgbClr val="FFFFFF"/>
                </a:solidFill>
                <a:cs typeface="Times New Roman"/>
              </a:rPr>
              <a:t>  </a:t>
            </a:r>
            <a:r>
              <a:rPr sz="4400" i="1" spc="-139" dirty="0">
                <a:solidFill>
                  <a:srgbClr val="FFFF00"/>
                </a:solidFill>
                <a:cs typeface="Times New Roman"/>
              </a:rPr>
              <a:t>trust</a:t>
            </a:r>
            <a:r>
              <a:rPr sz="4400" i="1" spc="-139" dirty="0">
                <a:solidFill>
                  <a:srgbClr val="FFFFFF"/>
                </a:solidFill>
                <a:cs typeface="Times New Roman"/>
              </a:rPr>
              <a:t>,</a:t>
            </a:r>
            <a:endParaRPr sz="4400" dirty="0">
              <a:cs typeface="Times New Roman"/>
            </a:endParaRPr>
          </a:p>
          <a:p>
            <a:pPr algn="ctr">
              <a:lnSpc>
                <a:spcPts val="4058"/>
              </a:lnSpc>
            </a:pPr>
            <a:r>
              <a:rPr sz="4400" i="1" spc="-176" dirty="0">
                <a:solidFill>
                  <a:srgbClr val="FFFFFF"/>
                </a:solidFill>
                <a:cs typeface="Times New Roman"/>
              </a:rPr>
              <a:t>with </a:t>
            </a:r>
            <a:r>
              <a:rPr sz="4400" i="1" spc="-353" dirty="0">
                <a:solidFill>
                  <a:srgbClr val="FFFF00"/>
                </a:solidFill>
                <a:cs typeface="Times New Roman"/>
              </a:rPr>
              <a:t>open</a:t>
            </a:r>
            <a:r>
              <a:rPr sz="4400" i="1" spc="-551" dirty="0">
                <a:solidFill>
                  <a:srgbClr val="FFFF00"/>
                </a:solidFill>
                <a:cs typeface="Times New Roman"/>
              </a:rPr>
              <a:t> </a:t>
            </a:r>
            <a:r>
              <a:rPr lang="en-US" sz="4400" i="1" spc="-551" dirty="0">
                <a:solidFill>
                  <a:srgbClr val="FFFF00"/>
                </a:solidFill>
                <a:cs typeface="Times New Roman"/>
              </a:rPr>
              <a:t> </a:t>
            </a:r>
            <a:r>
              <a:rPr sz="4400" i="1" spc="-259" dirty="0">
                <a:solidFill>
                  <a:srgbClr val="FFFF00"/>
                </a:solidFill>
                <a:cs typeface="Times New Roman"/>
              </a:rPr>
              <a:t>communication</a:t>
            </a:r>
            <a:r>
              <a:rPr sz="4400" i="1" spc="-259" dirty="0">
                <a:solidFill>
                  <a:srgbClr val="FFFFFF"/>
                </a:solidFill>
                <a:cs typeface="Times New Roman"/>
              </a:rPr>
              <a:t>,</a:t>
            </a:r>
            <a:endParaRPr sz="4400" dirty="0">
              <a:cs typeface="Times New Roman"/>
            </a:endParaRPr>
          </a:p>
          <a:p>
            <a:pPr algn="ctr">
              <a:lnSpc>
                <a:spcPts val="4391"/>
              </a:lnSpc>
            </a:pPr>
            <a:r>
              <a:rPr sz="4400" i="1" spc="-289" dirty="0">
                <a:solidFill>
                  <a:srgbClr val="FFFF00"/>
                </a:solidFill>
                <a:cs typeface="Times New Roman"/>
              </a:rPr>
              <a:t>shared</a:t>
            </a:r>
            <a:r>
              <a:rPr sz="4400" i="1" spc="-360" dirty="0">
                <a:solidFill>
                  <a:srgbClr val="FFFF00"/>
                </a:solidFill>
                <a:cs typeface="Times New Roman"/>
              </a:rPr>
              <a:t> </a:t>
            </a:r>
            <a:r>
              <a:rPr sz="4400" i="1" spc="-315" dirty="0">
                <a:solidFill>
                  <a:srgbClr val="FFFF00"/>
                </a:solidFill>
                <a:cs typeface="Times New Roman"/>
              </a:rPr>
              <a:t>meaning</a:t>
            </a:r>
            <a:r>
              <a:rPr sz="4400" i="1" spc="-315" dirty="0">
                <a:solidFill>
                  <a:srgbClr val="FFFFFF"/>
                </a:solidFill>
                <a:cs typeface="Times New Roman"/>
              </a:rPr>
              <a:t>,</a:t>
            </a:r>
            <a:endParaRPr sz="4400" dirty="0">
              <a:cs typeface="Times New Roman"/>
            </a:endParaRPr>
          </a:p>
          <a:p>
            <a:pPr algn="ctr">
              <a:lnSpc>
                <a:spcPts val="4609"/>
              </a:lnSpc>
            </a:pPr>
            <a:r>
              <a:rPr sz="4400" i="1" spc="-285" dirty="0">
                <a:solidFill>
                  <a:srgbClr val="FFFFFF"/>
                </a:solidFill>
                <a:cs typeface="Times New Roman"/>
              </a:rPr>
              <a:t>and </a:t>
            </a:r>
            <a:r>
              <a:rPr sz="4400" i="1" spc="-233" dirty="0">
                <a:solidFill>
                  <a:srgbClr val="FFFF00"/>
                </a:solidFill>
                <a:cs typeface="Times New Roman"/>
              </a:rPr>
              <a:t>sustained</a:t>
            </a:r>
            <a:r>
              <a:rPr sz="4400" i="1" spc="-443" dirty="0">
                <a:solidFill>
                  <a:srgbClr val="FFFF00"/>
                </a:solidFill>
                <a:cs typeface="Times New Roman"/>
              </a:rPr>
              <a:t> </a:t>
            </a:r>
            <a:r>
              <a:rPr sz="4400" i="1" spc="-248" dirty="0">
                <a:solidFill>
                  <a:srgbClr val="FFFF00"/>
                </a:solidFill>
                <a:cs typeface="Times New Roman"/>
              </a:rPr>
              <a:t>commitment</a:t>
            </a:r>
            <a:r>
              <a:rPr sz="4400" i="1" spc="-248" dirty="0">
                <a:solidFill>
                  <a:srgbClr val="FFFFFF"/>
                </a:solidFill>
                <a:cs typeface="Times New Roman"/>
              </a:rPr>
              <a:t>.</a:t>
            </a:r>
            <a:endParaRPr sz="4400" dirty="0">
              <a:cs typeface="Times New Roman"/>
            </a:endParaRPr>
          </a:p>
        </p:txBody>
      </p:sp>
    </p:spTree>
    <p:extLst>
      <p:ext uri="{BB962C8B-B14F-4D97-AF65-F5344CB8AC3E}">
        <p14:creationId xmlns:p14="http://schemas.microsoft.com/office/powerpoint/2010/main" val="10697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9-27 at 5.13.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7961" y="240256"/>
            <a:ext cx="4956039" cy="2861199"/>
          </a:xfrm>
          <a:prstGeom prst="rect">
            <a:avLst/>
          </a:prstGeom>
        </p:spPr>
      </p:pic>
      <p:pic>
        <p:nvPicPr>
          <p:cNvPr id="5" name="Picture 4" descr="Screen Shot 2018-09-27 at 5.13.4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101455"/>
            <a:ext cx="5861743" cy="3093698"/>
          </a:xfrm>
          <a:prstGeom prst="rect">
            <a:avLst/>
          </a:prstGeom>
        </p:spPr>
      </p:pic>
    </p:spTree>
    <p:extLst>
      <p:ext uri="{BB962C8B-B14F-4D97-AF65-F5344CB8AC3E}">
        <p14:creationId xmlns:p14="http://schemas.microsoft.com/office/powerpoint/2010/main" val="17851825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solidFill>
                  <a:srgbClr val="333F00"/>
                </a:solidFill>
              </a:rPr>
              <a:t>Contact information</a:t>
            </a:r>
            <a:endParaRPr lang="en-US" sz="3600" b="1" dirty="0">
              <a:solidFill>
                <a:srgbClr val="1D5A6A"/>
              </a:solidFill>
              <a:latin typeface="Century Gothic"/>
              <a:cs typeface="Century Gothic"/>
            </a:endParaRPr>
          </a:p>
        </p:txBody>
      </p:sp>
      <p:sp>
        <p:nvSpPr>
          <p:cNvPr id="3" name="Content Placeholder 2"/>
          <p:cNvSpPr>
            <a:spLocks noGrp="1"/>
          </p:cNvSpPr>
          <p:nvPr>
            <p:ph idx="1"/>
          </p:nvPr>
        </p:nvSpPr>
        <p:spPr>
          <a:xfrm>
            <a:off x="381000" y="923925"/>
            <a:ext cx="8458200" cy="5270500"/>
          </a:xfrm>
        </p:spPr>
        <p:txBody>
          <a:bodyPr>
            <a:normAutofit/>
          </a:bodyPr>
          <a:lstStyle/>
          <a:p>
            <a:pPr>
              <a:spcBef>
                <a:spcPts val="0"/>
              </a:spcBef>
              <a:spcAft>
                <a:spcPts val="1200"/>
              </a:spcAft>
            </a:pPr>
            <a:r>
              <a:rPr lang="en-US" sz="2200" dirty="0">
                <a:solidFill>
                  <a:srgbClr val="302C24"/>
                </a:solidFill>
                <a:latin typeface="Cambria"/>
                <a:cs typeface="Cambria"/>
              </a:rPr>
              <a:t>General information about the Dana Center:  </a:t>
            </a:r>
            <a:br>
              <a:rPr lang="en-US" sz="2200" dirty="0">
                <a:solidFill>
                  <a:srgbClr val="302C24"/>
                </a:solidFill>
                <a:latin typeface="Cambria"/>
                <a:cs typeface="Cambria"/>
              </a:rPr>
            </a:br>
            <a:r>
              <a:rPr lang="en-US" sz="2200" b="1" dirty="0">
                <a:solidFill>
                  <a:srgbClr val="1D5A6A"/>
                </a:solidFill>
                <a:latin typeface="Cambria"/>
                <a:cs typeface="Cambria"/>
              </a:rPr>
              <a:t>www.utdanacenter.org</a:t>
            </a:r>
          </a:p>
          <a:p>
            <a:pPr>
              <a:spcAft>
                <a:spcPts val="0"/>
              </a:spcAft>
            </a:pPr>
            <a:r>
              <a:rPr lang="en-US" sz="2200" dirty="0">
                <a:solidFill>
                  <a:srgbClr val="302C24"/>
                </a:solidFill>
                <a:latin typeface="Cambria"/>
                <a:cs typeface="Cambria"/>
              </a:rPr>
              <a:t>Dana Center Mathematics Pathways Resource Site: </a:t>
            </a:r>
            <a:r>
              <a:rPr lang="en-US" sz="2200" b="1" dirty="0">
                <a:solidFill>
                  <a:srgbClr val="1D5A6A"/>
                </a:solidFill>
                <a:latin typeface="Cambria"/>
                <a:cs typeface="Cambria"/>
              </a:rPr>
              <a:t>www.dcmathpathways.org</a:t>
            </a:r>
          </a:p>
          <a:p>
            <a:pPr>
              <a:spcBef>
                <a:spcPts val="900"/>
              </a:spcBef>
              <a:spcAft>
                <a:spcPts val="1200"/>
              </a:spcAft>
            </a:pPr>
            <a:r>
              <a:rPr lang="en-US" sz="2200" dirty="0">
                <a:solidFill>
                  <a:srgbClr val="302C24"/>
                </a:solidFill>
                <a:latin typeface="Cambria"/>
                <a:cs typeface="Cambria"/>
              </a:rPr>
              <a:t>To receive monthly updates about the DCMP, contact us at:  </a:t>
            </a:r>
            <a:r>
              <a:rPr lang="en-US" sz="2200" b="1" dirty="0">
                <a:solidFill>
                  <a:srgbClr val="1D5A6A"/>
                </a:solidFill>
                <a:latin typeface="Cambria"/>
                <a:cs typeface="Cambria"/>
              </a:rPr>
              <a:t>dcmathpathways@austin.utexas.edu </a:t>
            </a:r>
          </a:p>
          <a:p>
            <a:pPr marL="0" indent="0">
              <a:spcAft>
                <a:spcPts val="1200"/>
              </a:spcAft>
              <a:buNone/>
            </a:pPr>
            <a:endParaRPr lang="en-US" sz="2200" b="1" dirty="0">
              <a:solidFill>
                <a:srgbClr val="1D5A6A"/>
              </a:solidFill>
              <a:latin typeface="Cambria"/>
              <a:cs typeface="Cambria"/>
            </a:endParaRPr>
          </a:p>
        </p:txBody>
      </p:sp>
      <p:sp>
        <p:nvSpPr>
          <p:cNvPr id="5" name="Slide Number Placeholder 5"/>
          <p:cNvSpPr>
            <a:spLocks noGrp="1"/>
          </p:cNvSpPr>
          <p:nvPr>
            <p:ph type="sldNum" sz="quarter" idx="4294967295"/>
          </p:nvPr>
        </p:nvSpPr>
        <p:spPr>
          <a:xfrm>
            <a:off x="6758815"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entury Gothic"/>
              </a:defRPr>
            </a:lvl1pPr>
          </a:lstStyle>
          <a:p>
            <a:fld id="{677F2739-1A6F-EA4E-8E42-27F363A9B3C9}" type="slidenum">
              <a:rPr lang="en-US" smtClean="0">
                <a:latin typeface="+mn-lt"/>
              </a:rPr>
              <a:pPr/>
              <a:t>59</a:t>
            </a:fld>
            <a:endParaRPr lang="en-US" dirty="0">
              <a:latin typeface="+mn-lt"/>
            </a:endParaRPr>
          </a:p>
        </p:txBody>
      </p:sp>
    </p:spTree>
    <p:extLst>
      <p:ext uri="{BB962C8B-B14F-4D97-AF65-F5344CB8AC3E}">
        <p14:creationId xmlns:p14="http://schemas.microsoft.com/office/powerpoint/2010/main" val="1513148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7512"/>
            <a:ext cx="9144000" cy="6858000"/>
          </a:xfrm>
          <a:prstGeom prst="rect">
            <a:avLst/>
          </a:prstGeom>
        </p:spPr>
      </p:pic>
      <p:pic>
        <p:nvPicPr>
          <p:cNvPr id="2" name="Picture 1"/>
          <p:cNvPicPr>
            <a:picLocks noChangeAspect="1"/>
          </p:cNvPicPr>
          <p:nvPr/>
        </p:nvPicPr>
        <p:blipFill>
          <a:blip r:embed="rId4"/>
          <a:stretch>
            <a:fillRect/>
          </a:stretch>
        </p:blipFill>
        <p:spPr>
          <a:xfrm>
            <a:off x="482102" y="817612"/>
            <a:ext cx="2501154" cy="914400"/>
          </a:xfrm>
          <a:prstGeom prst="rect">
            <a:avLst/>
          </a:prstGeom>
        </p:spPr>
      </p:pic>
      <p:sp>
        <p:nvSpPr>
          <p:cNvPr id="6" name="Title 2"/>
          <p:cNvSpPr txBox="1">
            <a:spLocks/>
          </p:cNvSpPr>
          <p:nvPr/>
        </p:nvSpPr>
        <p:spPr>
          <a:xfrm>
            <a:off x="482102" y="2138109"/>
            <a:ext cx="8190411" cy="565277"/>
          </a:xfrm>
          <a:prstGeom prst="rect">
            <a:avLst/>
          </a:prstGeom>
        </p:spPr>
        <p:txBody>
          <a:bodyPr>
            <a:noAutofit/>
          </a:bodyPr>
          <a:lstStyle>
            <a:lvl1pPr algn="l" defTabSz="457200" rtl="0" eaLnBrk="1" latinLnBrk="0" hangingPunct="1">
              <a:spcBef>
                <a:spcPct val="0"/>
              </a:spcBef>
              <a:buNone/>
              <a:defRPr sz="3600" b="1" i="0" kern="1200">
                <a:solidFill>
                  <a:srgbClr val="333F48"/>
                </a:solidFill>
                <a:latin typeface="Century Gothic"/>
                <a:ea typeface="+mj-ea"/>
                <a:cs typeface="+mj-cs"/>
              </a:defRPr>
            </a:lvl1pPr>
          </a:lstStyle>
          <a:p>
            <a:r>
              <a:rPr lang="en-US" sz="3400" dirty="0">
                <a:latin typeface="+mj-lt"/>
              </a:rPr>
              <a:t>CSU Year 2 Planning Meeting</a:t>
            </a:r>
          </a:p>
        </p:txBody>
      </p:sp>
      <p:sp>
        <p:nvSpPr>
          <p:cNvPr id="8" name="Rectangle 7"/>
          <p:cNvSpPr/>
          <p:nvPr/>
        </p:nvSpPr>
        <p:spPr>
          <a:xfrm>
            <a:off x="482102" y="3109483"/>
            <a:ext cx="8661898" cy="1400383"/>
          </a:xfrm>
          <a:prstGeom prst="rect">
            <a:avLst/>
          </a:prstGeom>
        </p:spPr>
        <p:txBody>
          <a:bodyPr wrap="square">
            <a:spAutoFit/>
          </a:bodyPr>
          <a:lstStyle/>
          <a:p>
            <a:pPr>
              <a:spcBef>
                <a:spcPts val="600"/>
              </a:spcBef>
            </a:pPr>
            <a:r>
              <a:rPr lang="en-US" sz="2000" b="1" dirty="0"/>
              <a:t>Dr. Martha Ellis</a:t>
            </a:r>
            <a:r>
              <a:rPr lang="en-US" sz="2000" dirty="0"/>
              <a:t>, Director of Higher Education Strategy, Policy, and Services, Charles A. Dana Center</a:t>
            </a:r>
          </a:p>
          <a:p>
            <a:pPr lvl="0">
              <a:spcBef>
                <a:spcPts val="600"/>
              </a:spcBef>
            </a:pPr>
            <a:r>
              <a:rPr lang="en-US" sz="2000" b="1" dirty="0"/>
              <a:t>Dr. Desiree </a:t>
            </a:r>
            <a:r>
              <a:rPr lang="en-US" sz="2000" b="1" dirty="0" err="1"/>
              <a:t>Zerquera</a:t>
            </a:r>
            <a:r>
              <a:rPr lang="en-US" sz="2000" dirty="0"/>
              <a:t>, Assistant Professor, Department of Leadership Studies, University of San Francisco</a:t>
            </a:r>
          </a:p>
        </p:txBody>
      </p:sp>
    </p:spTree>
    <p:extLst>
      <p:ext uri="{BB962C8B-B14F-4D97-AF65-F5344CB8AC3E}">
        <p14:creationId xmlns:p14="http://schemas.microsoft.com/office/powerpoint/2010/main" val="22184786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7435" y="274638"/>
            <a:ext cx="8402917" cy="645782"/>
          </a:xfrm>
        </p:spPr>
        <p:txBody>
          <a:bodyPr>
            <a:normAutofit/>
          </a:bodyPr>
          <a:lstStyle/>
          <a:p>
            <a:r>
              <a:rPr lang="en-US" sz="3600" dirty="0">
                <a:solidFill>
                  <a:srgbClr val="333F48"/>
                </a:solidFill>
                <a:latin typeface="+mj-lt"/>
              </a:rPr>
              <a:t>About the Dana Center</a:t>
            </a:r>
          </a:p>
        </p:txBody>
      </p:sp>
      <p:sp>
        <p:nvSpPr>
          <p:cNvPr id="6" name="Text Placeholder 2"/>
          <p:cNvSpPr>
            <a:spLocks noGrp="1"/>
          </p:cNvSpPr>
          <p:nvPr>
            <p:ph idx="1"/>
          </p:nvPr>
        </p:nvSpPr>
        <p:spPr>
          <a:xfrm>
            <a:off x="457200" y="1016000"/>
            <a:ext cx="8229600" cy="4573976"/>
          </a:xfrm>
          <a:prstGeom prst="rect">
            <a:avLst/>
          </a:prstGeom>
        </p:spPr>
        <p:txBody>
          <a:bodyPr vert="horz" lIns="91440" tIns="45720" rIns="91440" bIns="45720" rtlCol="0">
            <a:noAutofit/>
          </a:bodyPr>
          <a:lstStyle/>
          <a:p>
            <a:pPr marL="0" lvl="0" indent="0">
              <a:buNone/>
            </a:pPr>
            <a:r>
              <a:rPr lang="en-US" sz="2400" dirty="0">
                <a:latin typeface="Cambria"/>
                <a:cs typeface="Cambria"/>
              </a:rPr>
              <a:t>The </a:t>
            </a:r>
            <a:r>
              <a:rPr lang="en-US" sz="2400" b="1" dirty="0">
                <a:latin typeface="Cambria"/>
                <a:cs typeface="Cambria"/>
              </a:rPr>
              <a:t>Charles A. Dana Center </a:t>
            </a:r>
            <a:r>
              <a:rPr lang="en-US" sz="2400" dirty="0">
                <a:latin typeface="Cambria"/>
                <a:cs typeface="Cambria"/>
              </a:rPr>
              <a:t>at The University of Texas at Austin works with our nation’s education systems to ensure that every student leaves school prepared for success in postsecondary education and the contemporary workplace.</a:t>
            </a:r>
            <a:endParaRPr lang="en-US" sz="2400" dirty="0">
              <a:solidFill>
                <a:srgbClr val="005F86"/>
              </a:solidFill>
              <a:latin typeface="Cambria"/>
              <a:cs typeface="Cambria"/>
            </a:endParaRPr>
          </a:p>
          <a:p>
            <a:pPr marL="0">
              <a:spcAft>
                <a:spcPts val="900"/>
              </a:spcAft>
              <a:buNone/>
            </a:pPr>
            <a:r>
              <a:rPr lang="en-US" sz="2400" dirty="0">
                <a:latin typeface="Cambria"/>
                <a:cs typeface="Cambria"/>
              </a:rPr>
              <a:t>Our work, based on research and two decades of experience, focuses on K–16 mathematics and science education with an emphasis on strategies for improving student engagement, motivation, persistence, and achievement. </a:t>
            </a:r>
          </a:p>
          <a:p>
            <a:pPr marL="0">
              <a:spcAft>
                <a:spcPts val="600"/>
              </a:spcAft>
              <a:buNone/>
            </a:pPr>
            <a:r>
              <a:rPr lang="en-US" sz="2400" dirty="0">
                <a:latin typeface="Cambria"/>
                <a:cs typeface="Cambria"/>
              </a:rPr>
              <a:t>We develop innovative curricula, tools, protocols, and instructional supports and deliver powerful instructional and leadership development. </a:t>
            </a:r>
          </a:p>
          <a:p>
            <a:pPr marL="0" lvl="0" indent="0">
              <a:buNone/>
            </a:pPr>
            <a:endParaRPr lang="en-US" sz="2400" dirty="0">
              <a:solidFill>
                <a:srgbClr val="005F86"/>
              </a:solidFill>
              <a:latin typeface="Cambria"/>
              <a:cs typeface="Cambria"/>
            </a:endParaRPr>
          </a:p>
        </p:txBody>
      </p:sp>
      <p:pic>
        <p:nvPicPr>
          <p:cNvPr id="5" name="Picture 4"/>
          <p:cNvPicPr>
            <a:picLocks noChangeAspect="1"/>
          </p:cNvPicPr>
          <p:nvPr/>
        </p:nvPicPr>
        <p:blipFill>
          <a:blip r:embed="rId3"/>
          <a:stretch>
            <a:fillRect/>
          </a:stretch>
        </p:blipFill>
        <p:spPr>
          <a:xfrm>
            <a:off x="5130011" y="5200240"/>
            <a:ext cx="3309524" cy="542544"/>
          </a:xfrm>
          <a:prstGeom prst="rect">
            <a:avLst/>
          </a:prstGeom>
        </p:spPr>
      </p:pic>
      <p:sp>
        <p:nvSpPr>
          <p:cNvPr id="7" name="Slide Number Placeholder 5"/>
          <p:cNvSpPr>
            <a:spLocks noGrp="1"/>
          </p:cNvSpPr>
          <p:nvPr>
            <p:ph type="sldNum" sz="quarter" idx="4"/>
          </p:nvPr>
        </p:nvSpPr>
        <p:spPr>
          <a:xfrm>
            <a:off x="6758815"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entury Gothic"/>
              </a:defRPr>
            </a:lvl1pPr>
          </a:lstStyle>
          <a:p>
            <a:fld id="{677F2739-1A6F-EA4E-8E42-27F363A9B3C9}" type="slidenum">
              <a:rPr lang="en-US" smtClean="0">
                <a:latin typeface="+mn-lt"/>
              </a:rPr>
              <a:pPr/>
              <a:t>60</a:t>
            </a:fld>
            <a:endParaRPr lang="en-US" dirty="0">
              <a:latin typeface="+mn-lt"/>
            </a:endParaRPr>
          </a:p>
        </p:txBody>
      </p:sp>
      <p:sp>
        <p:nvSpPr>
          <p:cNvPr id="2" name="TextBox 1"/>
          <p:cNvSpPr txBox="1"/>
          <p:nvPr/>
        </p:nvSpPr>
        <p:spPr>
          <a:xfrm>
            <a:off x="457200" y="5742784"/>
            <a:ext cx="919238" cy="276999"/>
          </a:xfrm>
          <a:prstGeom prst="rect">
            <a:avLst/>
          </a:prstGeom>
          <a:noFill/>
        </p:spPr>
        <p:txBody>
          <a:bodyPr wrap="square" rtlCol="0">
            <a:spAutoFit/>
          </a:bodyPr>
          <a:lstStyle/>
          <a:p>
            <a:r>
              <a:rPr lang="en-US" sz="1200" dirty="0">
                <a:solidFill>
                  <a:schemeClr val="bg2">
                    <a:lumMod val="90000"/>
                  </a:schemeClr>
                </a:solidFill>
              </a:rPr>
              <a:t>2016</a:t>
            </a:r>
          </a:p>
        </p:txBody>
      </p:sp>
    </p:spTree>
    <p:extLst>
      <p:ext uri="{BB962C8B-B14F-4D97-AF65-F5344CB8AC3E}">
        <p14:creationId xmlns:p14="http://schemas.microsoft.com/office/powerpoint/2010/main" val="17774765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1">
            <a:extLst>
              <a:ext uri="{FF2B5EF4-FFF2-40B4-BE49-F238E27FC236}">
                <a16:creationId xmlns:a16="http://schemas.microsoft.com/office/drawing/2014/main" id="{229B49CD-399F-414E-BC1F-C71BFA4CF53E}"/>
              </a:ext>
            </a:extLst>
          </p:cNvPr>
          <p:cNvSpPr>
            <a:spLocks noChangeArrowheads="1"/>
          </p:cNvSpPr>
          <p:nvPr/>
        </p:nvSpPr>
        <p:spPr bwMode="auto">
          <a:xfrm>
            <a:off x="838200" y="5105400"/>
            <a:ext cx="7543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itchFamily="2" charset="2"/>
              <a:buChar char="§"/>
              <a:defRPr sz="2800">
                <a:solidFill>
                  <a:schemeClr val="bg2"/>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Char char="–"/>
              <a:defRPr sz="2600">
                <a:solidFill>
                  <a:schemeClr val="bg2"/>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Font typeface="Wingdings" pitchFamily="2" charset="2"/>
              <a:buChar char="§"/>
              <a:defRPr sz="2400">
                <a:solidFill>
                  <a:schemeClr val="bg2"/>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Char char="–"/>
              <a:defRPr sz="2000">
                <a:solidFill>
                  <a:schemeClr val="bg2"/>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Font typeface="Wingdings" pitchFamily="2" charset="2"/>
              <a:buChar char="§"/>
              <a:defRPr sz="2000">
                <a:solidFill>
                  <a:schemeClr val="bg2"/>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Font typeface="Wingdings" pitchFamily="2" charset="2"/>
              <a:buChar char="§"/>
              <a:defRPr sz="2000">
                <a:solidFill>
                  <a:schemeClr val="bg2"/>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Font typeface="Wingdings" pitchFamily="2" charset="2"/>
              <a:buChar char="§"/>
              <a:defRPr sz="2000">
                <a:solidFill>
                  <a:schemeClr val="bg2"/>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Font typeface="Wingdings" pitchFamily="2" charset="2"/>
              <a:buChar char="§"/>
              <a:defRPr sz="2000">
                <a:solidFill>
                  <a:schemeClr val="bg2"/>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Font typeface="Wingdings" pitchFamily="2" charset="2"/>
              <a:buChar char="§"/>
              <a:defRPr sz="2000">
                <a:solidFill>
                  <a:schemeClr val="bg2"/>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rgbClr val="75695E"/>
              </a:buClr>
              <a:buSzTx/>
              <a:buFont typeface="Wingdings" pitchFamily="2" charset="2"/>
              <a:buNone/>
              <a:tabLst/>
              <a:defRPr/>
            </a:pPr>
            <a:endParaRPr kumimoji="0" lang="en-US" altLang="en-US" sz="18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
                <a:srgbClr val="75695E"/>
              </a:buClr>
              <a:buSzTx/>
              <a:buFont typeface="Wingdings" pitchFamily="2" charset="2"/>
              <a:buNone/>
              <a:tabLst/>
              <a:defRPr/>
            </a:pPr>
            <a:endParaRPr kumimoji="0" lang="en-US" altLang="en-US" sz="18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pic>
        <p:nvPicPr>
          <p:cNvPr id="17410" name="Picture 2" descr="https://lh5.googleusercontent.com/9L5qwKUJ-QScMlVXvIgYXlBGCjhYC4p29NUyc6ky48Ch7Mb1NsJiO43nscyKy8g5n8wWdaBeQPpv02_zK4YJghDN8vbZR34XQD0krvvpuoCBzWsarcqeds22JCgVxsVj-lM169mFsZs">
            <a:extLst>
              <a:ext uri="{FF2B5EF4-FFF2-40B4-BE49-F238E27FC236}">
                <a16:creationId xmlns:a16="http://schemas.microsoft.com/office/drawing/2014/main" id="{7A382BFA-7325-1F4D-A530-521DE040F2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62200"/>
            <a:ext cx="91440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486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400" dirty="0"/>
              <a:t>Group Norms</a:t>
            </a:r>
          </a:p>
        </p:txBody>
      </p:sp>
      <p:grpSp>
        <p:nvGrpSpPr>
          <p:cNvPr id="14" name="Group 13">
            <a:extLst>
              <a:ext uri="{FF2B5EF4-FFF2-40B4-BE49-F238E27FC236}">
                <a16:creationId xmlns:a16="http://schemas.microsoft.com/office/drawing/2014/main" id="{909E35CF-0036-8548-ACA3-6590AC92E350}"/>
              </a:ext>
            </a:extLst>
          </p:cNvPr>
          <p:cNvGrpSpPr/>
          <p:nvPr/>
        </p:nvGrpSpPr>
        <p:grpSpPr>
          <a:xfrm>
            <a:off x="304800" y="2349927"/>
            <a:ext cx="8610600" cy="3497746"/>
            <a:chOff x="735330" y="1665120"/>
            <a:chExt cx="6027420" cy="3249016"/>
          </a:xfrm>
        </p:grpSpPr>
        <p:sp>
          <p:nvSpPr>
            <p:cNvPr id="15" name="Freeform 14">
              <a:extLst>
                <a:ext uri="{FF2B5EF4-FFF2-40B4-BE49-F238E27FC236}">
                  <a16:creationId xmlns:a16="http://schemas.microsoft.com/office/drawing/2014/main" id="{EED2C235-141E-914C-83F6-75F1F8E09EBA}"/>
                </a:ext>
              </a:extLst>
            </p:cNvPr>
            <p:cNvSpPr/>
            <p:nvPr/>
          </p:nvSpPr>
          <p:spPr>
            <a:xfrm>
              <a:off x="735330" y="1665120"/>
              <a:ext cx="6027420" cy="455490"/>
            </a:xfrm>
            <a:custGeom>
              <a:avLst/>
              <a:gdLst>
                <a:gd name="connsiteX0" fmla="*/ 0 w 6027420"/>
                <a:gd name="connsiteY0" fmla="*/ 59041 h 354240"/>
                <a:gd name="connsiteX1" fmla="*/ 59041 w 6027420"/>
                <a:gd name="connsiteY1" fmla="*/ 0 h 354240"/>
                <a:gd name="connsiteX2" fmla="*/ 5968379 w 6027420"/>
                <a:gd name="connsiteY2" fmla="*/ 0 h 354240"/>
                <a:gd name="connsiteX3" fmla="*/ 6027420 w 6027420"/>
                <a:gd name="connsiteY3" fmla="*/ 59041 h 354240"/>
                <a:gd name="connsiteX4" fmla="*/ 6027420 w 6027420"/>
                <a:gd name="connsiteY4" fmla="*/ 295199 h 354240"/>
                <a:gd name="connsiteX5" fmla="*/ 5968379 w 6027420"/>
                <a:gd name="connsiteY5" fmla="*/ 354240 h 354240"/>
                <a:gd name="connsiteX6" fmla="*/ 59041 w 6027420"/>
                <a:gd name="connsiteY6" fmla="*/ 354240 h 354240"/>
                <a:gd name="connsiteX7" fmla="*/ 0 w 6027420"/>
                <a:gd name="connsiteY7" fmla="*/ 295199 h 354240"/>
                <a:gd name="connsiteX8" fmla="*/ 0 w 6027420"/>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7420" h="354240">
                  <a:moveTo>
                    <a:pt x="0" y="59041"/>
                  </a:moveTo>
                  <a:cubicBezTo>
                    <a:pt x="0" y="26434"/>
                    <a:pt x="26434" y="0"/>
                    <a:pt x="59041" y="0"/>
                  </a:cubicBezTo>
                  <a:lnTo>
                    <a:pt x="5968379" y="0"/>
                  </a:lnTo>
                  <a:cubicBezTo>
                    <a:pt x="6000986" y="0"/>
                    <a:pt x="6027420" y="26434"/>
                    <a:pt x="6027420" y="59041"/>
                  </a:cubicBezTo>
                  <a:lnTo>
                    <a:pt x="6027420" y="295199"/>
                  </a:lnTo>
                  <a:cubicBezTo>
                    <a:pt x="6027420" y="327806"/>
                    <a:pt x="6000986" y="354240"/>
                    <a:pt x="5968379" y="354240"/>
                  </a:cubicBezTo>
                  <a:lnTo>
                    <a:pt x="59041" y="354240"/>
                  </a:lnTo>
                  <a:cubicBezTo>
                    <a:pt x="26434" y="354240"/>
                    <a:pt x="0" y="327806"/>
                    <a:pt x="0" y="295199"/>
                  </a:cubicBezTo>
                  <a:lnTo>
                    <a:pt x="0" y="59041"/>
                  </a:lnTo>
                  <a:close/>
                </a:path>
              </a:pathLst>
            </a:custGeom>
            <a:solidFill>
              <a:schemeClr val="bg2">
                <a:lumMod val="20000"/>
                <a:lumOff val="80000"/>
              </a:schemeClr>
            </a:solidFill>
            <a:scene3d>
              <a:camera prst="orthographicFront"/>
              <a:lightRig rig="threePt" dir="t"/>
            </a:scene3d>
            <a:sp3d>
              <a:bevel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83836" tIns="12970" rIns="183836" bIns="12970" numCol="1" spcCol="1270" anchor="ctr" anchorCtr="0">
              <a:noAutofit/>
            </a:bodyPr>
            <a:lstStyle/>
            <a:p>
              <a:pPr defTabSz="400050">
                <a:lnSpc>
                  <a:spcPct val="90000"/>
                </a:lnSpc>
                <a:spcBef>
                  <a:spcPct val="0"/>
                </a:spcBef>
                <a:spcAft>
                  <a:spcPct val="35000"/>
                </a:spcAft>
              </a:pPr>
              <a:r>
                <a:rPr lang="en-US" sz="2000" b="1" dirty="0">
                  <a:solidFill>
                    <a:schemeClr val="tx1"/>
                  </a:solidFill>
                </a:rPr>
                <a:t>Understand that those who work, learn.</a:t>
              </a:r>
            </a:p>
          </p:txBody>
        </p:sp>
        <p:sp>
          <p:nvSpPr>
            <p:cNvPr id="16" name="Freeform 15">
              <a:extLst>
                <a:ext uri="{FF2B5EF4-FFF2-40B4-BE49-F238E27FC236}">
                  <a16:creationId xmlns:a16="http://schemas.microsoft.com/office/drawing/2014/main" id="{62729FFF-70CC-A44E-B724-42C6144F5218}"/>
                </a:ext>
              </a:extLst>
            </p:cNvPr>
            <p:cNvSpPr/>
            <p:nvPr/>
          </p:nvSpPr>
          <p:spPr>
            <a:xfrm>
              <a:off x="735330" y="2209440"/>
              <a:ext cx="6027420" cy="460696"/>
            </a:xfrm>
            <a:custGeom>
              <a:avLst/>
              <a:gdLst>
                <a:gd name="connsiteX0" fmla="*/ 0 w 6027420"/>
                <a:gd name="connsiteY0" fmla="*/ 59041 h 354240"/>
                <a:gd name="connsiteX1" fmla="*/ 59041 w 6027420"/>
                <a:gd name="connsiteY1" fmla="*/ 0 h 354240"/>
                <a:gd name="connsiteX2" fmla="*/ 5968379 w 6027420"/>
                <a:gd name="connsiteY2" fmla="*/ 0 h 354240"/>
                <a:gd name="connsiteX3" fmla="*/ 6027420 w 6027420"/>
                <a:gd name="connsiteY3" fmla="*/ 59041 h 354240"/>
                <a:gd name="connsiteX4" fmla="*/ 6027420 w 6027420"/>
                <a:gd name="connsiteY4" fmla="*/ 295199 h 354240"/>
                <a:gd name="connsiteX5" fmla="*/ 5968379 w 6027420"/>
                <a:gd name="connsiteY5" fmla="*/ 354240 h 354240"/>
                <a:gd name="connsiteX6" fmla="*/ 59041 w 6027420"/>
                <a:gd name="connsiteY6" fmla="*/ 354240 h 354240"/>
                <a:gd name="connsiteX7" fmla="*/ 0 w 6027420"/>
                <a:gd name="connsiteY7" fmla="*/ 295199 h 354240"/>
                <a:gd name="connsiteX8" fmla="*/ 0 w 6027420"/>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7420" h="354240">
                  <a:moveTo>
                    <a:pt x="0" y="59041"/>
                  </a:moveTo>
                  <a:cubicBezTo>
                    <a:pt x="0" y="26434"/>
                    <a:pt x="26434" y="0"/>
                    <a:pt x="59041" y="0"/>
                  </a:cubicBezTo>
                  <a:lnTo>
                    <a:pt x="5968379" y="0"/>
                  </a:lnTo>
                  <a:cubicBezTo>
                    <a:pt x="6000986" y="0"/>
                    <a:pt x="6027420" y="26434"/>
                    <a:pt x="6027420" y="59041"/>
                  </a:cubicBezTo>
                  <a:lnTo>
                    <a:pt x="6027420" y="295199"/>
                  </a:lnTo>
                  <a:cubicBezTo>
                    <a:pt x="6027420" y="327806"/>
                    <a:pt x="6000986" y="354240"/>
                    <a:pt x="5968379" y="354240"/>
                  </a:cubicBezTo>
                  <a:lnTo>
                    <a:pt x="59041" y="354240"/>
                  </a:lnTo>
                  <a:cubicBezTo>
                    <a:pt x="26434" y="354240"/>
                    <a:pt x="0" y="327806"/>
                    <a:pt x="0" y="295199"/>
                  </a:cubicBezTo>
                  <a:lnTo>
                    <a:pt x="0" y="59041"/>
                  </a:lnTo>
                  <a:close/>
                </a:path>
              </a:pathLst>
            </a:custGeom>
            <a:solidFill>
              <a:schemeClr val="bg2">
                <a:lumMod val="20000"/>
                <a:lumOff val="80000"/>
              </a:schemeClr>
            </a:solidFill>
            <a:scene3d>
              <a:camera prst="orthographicFront"/>
              <a:lightRig rig="threePt" dir="t"/>
            </a:scene3d>
            <a:sp3d>
              <a:bevel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83836" tIns="12970" rIns="183836" bIns="12970" numCol="1" spcCol="1270" anchor="ctr" anchorCtr="0">
              <a:noAutofit/>
            </a:bodyPr>
            <a:lstStyle/>
            <a:p>
              <a:pPr defTabSz="400050">
                <a:lnSpc>
                  <a:spcPct val="90000"/>
                </a:lnSpc>
                <a:spcAft>
                  <a:spcPct val="35000"/>
                </a:spcAft>
              </a:pPr>
              <a:r>
                <a:rPr lang="en-US" sz="2000" b="1" dirty="0">
                  <a:solidFill>
                    <a:schemeClr val="tx1"/>
                  </a:solidFill>
                </a:rPr>
                <a:t>Look for solutions, not blame.</a:t>
              </a:r>
            </a:p>
          </p:txBody>
        </p:sp>
        <p:sp>
          <p:nvSpPr>
            <p:cNvPr id="17" name="Freeform 16">
              <a:extLst>
                <a:ext uri="{FF2B5EF4-FFF2-40B4-BE49-F238E27FC236}">
                  <a16:creationId xmlns:a16="http://schemas.microsoft.com/office/drawing/2014/main" id="{08321D90-70A7-744F-B69E-8513D08C87C1}"/>
                </a:ext>
              </a:extLst>
            </p:cNvPr>
            <p:cNvSpPr/>
            <p:nvPr/>
          </p:nvSpPr>
          <p:spPr>
            <a:xfrm>
              <a:off x="735330" y="2753759"/>
              <a:ext cx="6027420" cy="460696"/>
            </a:xfrm>
            <a:custGeom>
              <a:avLst/>
              <a:gdLst>
                <a:gd name="connsiteX0" fmla="*/ 0 w 6027420"/>
                <a:gd name="connsiteY0" fmla="*/ 59041 h 354240"/>
                <a:gd name="connsiteX1" fmla="*/ 59041 w 6027420"/>
                <a:gd name="connsiteY1" fmla="*/ 0 h 354240"/>
                <a:gd name="connsiteX2" fmla="*/ 5968379 w 6027420"/>
                <a:gd name="connsiteY2" fmla="*/ 0 h 354240"/>
                <a:gd name="connsiteX3" fmla="*/ 6027420 w 6027420"/>
                <a:gd name="connsiteY3" fmla="*/ 59041 h 354240"/>
                <a:gd name="connsiteX4" fmla="*/ 6027420 w 6027420"/>
                <a:gd name="connsiteY4" fmla="*/ 295199 h 354240"/>
                <a:gd name="connsiteX5" fmla="*/ 5968379 w 6027420"/>
                <a:gd name="connsiteY5" fmla="*/ 354240 h 354240"/>
                <a:gd name="connsiteX6" fmla="*/ 59041 w 6027420"/>
                <a:gd name="connsiteY6" fmla="*/ 354240 h 354240"/>
                <a:gd name="connsiteX7" fmla="*/ 0 w 6027420"/>
                <a:gd name="connsiteY7" fmla="*/ 295199 h 354240"/>
                <a:gd name="connsiteX8" fmla="*/ 0 w 6027420"/>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7420" h="354240">
                  <a:moveTo>
                    <a:pt x="0" y="59041"/>
                  </a:moveTo>
                  <a:cubicBezTo>
                    <a:pt x="0" y="26434"/>
                    <a:pt x="26434" y="0"/>
                    <a:pt x="59041" y="0"/>
                  </a:cubicBezTo>
                  <a:lnTo>
                    <a:pt x="5968379" y="0"/>
                  </a:lnTo>
                  <a:cubicBezTo>
                    <a:pt x="6000986" y="0"/>
                    <a:pt x="6027420" y="26434"/>
                    <a:pt x="6027420" y="59041"/>
                  </a:cubicBezTo>
                  <a:lnTo>
                    <a:pt x="6027420" y="295199"/>
                  </a:lnTo>
                  <a:cubicBezTo>
                    <a:pt x="6027420" y="327806"/>
                    <a:pt x="6000986" y="354240"/>
                    <a:pt x="5968379" y="354240"/>
                  </a:cubicBezTo>
                  <a:lnTo>
                    <a:pt x="59041" y="354240"/>
                  </a:lnTo>
                  <a:cubicBezTo>
                    <a:pt x="26434" y="354240"/>
                    <a:pt x="0" y="327806"/>
                    <a:pt x="0" y="295199"/>
                  </a:cubicBezTo>
                  <a:lnTo>
                    <a:pt x="0" y="59041"/>
                  </a:lnTo>
                  <a:close/>
                </a:path>
              </a:pathLst>
            </a:custGeom>
            <a:solidFill>
              <a:schemeClr val="bg2">
                <a:lumMod val="20000"/>
                <a:lumOff val="80000"/>
              </a:schemeClr>
            </a:solidFill>
            <a:scene3d>
              <a:camera prst="orthographicFront"/>
              <a:lightRig rig="threePt" dir="t"/>
            </a:scene3d>
            <a:sp3d>
              <a:bevel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83836" tIns="12970" rIns="183836" bIns="12970" numCol="1" spcCol="1270" anchor="ctr" anchorCtr="0">
              <a:noAutofit/>
            </a:bodyPr>
            <a:lstStyle/>
            <a:p>
              <a:pPr defTabSz="400050">
                <a:lnSpc>
                  <a:spcPct val="90000"/>
                </a:lnSpc>
                <a:spcAft>
                  <a:spcPct val="35000"/>
                </a:spcAft>
              </a:pPr>
              <a:r>
                <a:rPr lang="en-US" sz="2000" b="1" dirty="0">
                  <a:solidFill>
                    <a:schemeClr val="tx1"/>
                  </a:solidFill>
                </a:rPr>
                <a:t>Focus on systems, not people.</a:t>
              </a:r>
            </a:p>
          </p:txBody>
        </p:sp>
        <p:sp>
          <p:nvSpPr>
            <p:cNvPr id="18" name="Freeform 17">
              <a:extLst>
                <a:ext uri="{FF2B5EF4-FFF2-40B4-BE49-F238E27FC236}">
                  <a16:creationId xmlns:a16="http://schemas.microsoft.com/office/drawing/2014/main" id="{FFAB57AE-5979-9E44-B97A-82729C90BCB2}"/>
                </a:ext>
              </a:extLst>
            </p:cNvPr>
            <p:cNvSpPr/>
            <p:nvPr/>
          </p:nvSpPr>
          <p:spPr>
            <a:xfrm>
              <a:off x="735330" y="3298079"/>
              <a:ext cx="6027420" cy="460696"/>
            </a:xfrm>
            <a:custGeom>
              <a:avLst/>
              <a:gdLst>
                <a:gd name="connsiteX0" fmla="*/ 0 w 6027420"/>
                <a:gd name="connsiteY0" fmla="*/ 59041 h 354240"/>
                <a:gd name="connsiteX1" fmla="*/ 59041 w 6027420"/>
                <a:gd name="connsiteY1" fmla="*/ 0 h 354240"/>
                <a:gd name="connsiteX2" fmla="*/ 5968379 w 6027420"/>
                <a:gd name="connsiteY2" fmla="*/ 0 h 354240"/>
                <a:gd name="connsiteX3" fmla="*/ 6027420 w 6027420"/>
                <a:gd name="connsiteY3" fmla="*/ 59041 h 354240"/>
                <a:gd name="connsiteX4" fmla="*/ 6027420 w 6027420"/>
                <a:gd name="connsiteY4" fmla="*/ 295199 h 354240"/>
                <a:gd name="connsiteX5" fmla="*/ 5968379 w 6027420"/>
                <a:gd name="connsiteY5" fmla="*/ 354240 h 354240"/>
                <a:gd name="connsiteX6" fmla="*/ 59041 w 6027420"/>
                <a:gd name="connsiteY6" fmla="*/ 354240 h 354240"/>
                <a:gd name="connsiteX7" fmla="*/ 0 w 6027420"/>
                <a:gd name="connsiteY7" fmla="*/ 295199 h 354240"/>
                <a:gd name="connsiteX8" fmla="*/ 0 w 6027420"/>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7420" h="354240">
                  <a:moveTo>
                    <a:pt x="0" y="59041"/>
                  </a:moveTo>
                  <a:cubicBezTo>
                    <a:pt x="0" y="26434"/>
                    <a:pt x="26434" y="0"/>
                    <a:pt x="59041" y="0"/>
                  </a:cubicBezTo>
                  <a:lnTo>
                    <a:pt x="5968379" y="0"/>
                  </a:lnTo>
                  <a:cubicBezTo>
                    <a:pt x="6000986" y="0"/>
                    <a:pt x="6027420" y="26434"/>
                    <a:pt x="6027420" y="59041"/>
                  </a:cubicBezTo>
                  <a:lnTo>
                    <a:pt x="6027420" y="295199"/>
                  </a:lnTo>
                  <a:cubicBezTo>
                    <a:pt x="6027420" y="327806"/>
                    <a:pt x="6000986" y="354240"/>
                    <a:pt x="5968379" y="354240"/>
                  </a:cubicBezTo>
                  <a:lnTo>
                    <a:pt x="59041" y="354240"/>
                  </a:lnTo>
                  <a:cubicBezTo>
                    <a:pt x="26434" y="354240"/>
                    <a:pt x="0" y="327806"/>
                    <a:pt x="0" y="295199"/>
                  </a:cubicBezTo>
                  <a:lnTo>
                    <a:pt x="0" y="59041"/>
                  </a:lnTo>
                  <a:close/>
                </a:path>
              </a:pathLst>
            </a:custGeom>
            <a:solidFill>
              <a:schemeClr val="bg2">
                <a:lumMod val="20000"/>
                <a:lumOff val="80000"/>
              </a:schemeClr>
            </a:solidFill>
            <a:scene3d>
              <a:camera prst="orthographicFront"/>
              <a:lightRig rig="threePt" dir="t"/>
            </a:scene3d>
            <a:sp3d>
              <a:bevel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83836" tIns="12970" rIns="183836" bIns="12970" numCol="1" spcCol="1270" anchor="ctr" anchorCtr="0">
              <a:noAutofit/>
            </a:bodyPr>
            <a:lstStyle/>
            <a:p>
              <a:pPr defTabSz="400050">
                <a:lnSpc>
                  <a:spcPct val="90000"/>
                </a:lnSpc>
                <a:spcAft>
                  <a:spcPct val="35000"/>
                </a:spcAft>
              </a:pPr>
              <a:r>
                <a:rPr lang="en-US" sz="2000" b="1" dirty="0">
                  <a:solidFill>
                    <a:schemeClr val="tx1"/>
                  </a:solidFill>
                </a:rPr>
                <a:t>Recognize that everyone has expertise.</a:t>
              </a:r>
            </a:p>
          </p:txBody>
        </p:sp>
        <p:sp>
          <p:nvSpPr>
            <p:cNvPr id="19" name="Freeform 18">
              <a:extLst>
                <a:ext uri="{FF2B5EF4-FFF2-40B4-BE49-F238E27FC236}">
                  <a16:creationId xmlns:a16="http://schemas.microsoft.com/office/drawing/2014/main" id="{6A18CAFA-E11F-164E-A98B-CCFA40804D33}"/>
                </a:ext>
              </a:extLst>
            </p:cNvPr>
            <p:cNvSpPr/>
            <p:nvPr/>
          </p:nvSpPr>
          <p:spPr>
            <a:xfrm>
              <a:off x="735330" y="3842399"/>
              <a:ext cx="6027420" cy="460696"/>
            </a:xfrm>
            <a:custGeom>
              <a:avLst/>
              <a:gdLst>
                <a:gd name="connsiteX0" fmla="*/ 0 w 6027420"/>
                <a:gd name="connsiteY0" fmla="*/ 59041 h 354240"/>
                <a:gd name="connsiteX1" fmla="*/ 59041 w 6027420"/>
                <a:gd name="connsiteY1" fmla="*/ 0 h 354240"/>
                <a:gd name="connsiteX2" fmla="*/ 5968379 w 6027420"/>
                <a:gd name="connsiteY2" fmla="*/ 0 h 354240"/>
                <a:gd name="connsiteX3" fmla="*/ 6027420 w 6027420"/>
                <a:gd name="connsiteY3" fmla="*/ 59041 h 354240"/>
                <a:gd name="connsiteX4" fmla="*/ 6027420 w 6027420"/>
                <a:gd name="connsiteY4" fmla="*/ 295199 h 354240"/>
                <a:gd name="connsiteX5" fmla="*/ 5968379 w 6027420"/>
                <a:gd name="connsiteY5" fmla="*/ 354240 h 354240"/>
                <a:gd name="connsiteX6" fmla="*/ 59041 w 6027420"/>
                <a:gd name="connsiteY6" fmla="*/ 354240 h 354240"/>
                <a:gd name="connsiteX7" fmla="*/ 0 w 6027420"/>
                <a:gd name="connsiteY7" fmla="*/ 295199 h 354240"/>
                <a:gd name="connsiteX8" fmla="*/ 0 w 6027420"/>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7420" h="354240">
                  <a:moveTo>
                    <a:pt x="0" y="59041"/>
                  </a:moveTo>
                  <a:cubicBezTo>
                    <a:pt x="0" y="26434"/>
                    <a:pt x="26434" y="0"/>
                    <a:pt x="59041" y="0"/>
                  </a:cubicBezTo>
                  <a:lnTo>
                    <a:pt x="5968379" y="0"/>
                  </a:lnTo>
                  <a:cubicBezTo>
                    <a:pt x="6000986" y="0"/>
                    <a:pt x="6027420" y="26434"/>
                    <a:pt x="6027420" y="59041"/>
                  </a:cubicBezTo>
                  <a:lnTo>
                    <a:pt x="6027420" y="295199"/>
                  </a:lnTo>
                  <a:cubicBezTo>
                    <a:pt x="6027420" y="327806"/>
                    <a:pt x="6000986" y="354240"/>
                    <a:pt x="5968379" y="354240"/>
                  </a:cubicBezTo>
                  <a:lnTo>
                    <a:pt x="59041" y="354240"/>
                  </a:lnTo>
                  <a:cubicBezTo>
                    <a:pt x="26434" y="354240"/>
                    <a:pt x="0" y="327806"/>
                    <a:pt x="0" y="295199"/>
                  </a:cubicBezTo>
                  <a:lnTo>
                    <a:pt x="0" y="59041"/>
                  </a:lnTo>
                  <a:close/>
                </a:path>
              </a:pathLst>
            </a:custGeom>
            <a:solidFill>
              <a:schemeClr val="bg2">
                <a:lumMod val="20000"/>
                <a:lumOff val="80000"/>
              </a:schemeClr>
            </a:solidFill>
            <a:scene3d>
              <a:camera prst="orthographicFront"/>
              <a:lightRig rig="threePt" dir="t"/>
            </a:scene3d>
            <a:sp3d>
              <a:bevel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83836" tIns="12970" rIns="183836" bIns="12970" numCol="1" spcCol="1270" anchor="ctr" anchorCtr="0">
              <a:noAutofit/>
            </a:bodyPr>
            <a:lstStyle/>
            <a:p>
              <a:pPr defTabSz="400050">
                <a:lnSpc>
                  <a:spcPct val="90000"/>
                </a:lnSpc>
                <a:spcAft>
                  <a:spcPct val="35000"/>
                </a:spcAft>
              </a:pPr>
              <a:r>
                <a:rPr lang="en-US" sz="2000" b="1" dirty="0">
                  <a:solidFill>
                    <a:schemeClr val="tx1"/>
                  </a:solidFill>
                </a:rPr>
                <a:t>Be honest.</a:t>
              </a:r>
            </a:p>
          </p:txBody>
        </p:sp>
        <p:sp>
          <p:nvSpPr>
            <p:cNvPr id="21" name="Freeform 20">
              <a:extLst>
                <a:ext uri="{FF2B5EF4-FFF2-40B4-BE49-F238E27FC236}">
                  <a16:creationId xmlns:a16="http://schemas.microsoft.com/office/drawing/2014/main" id="{55080697-91AF-FC46-BEC1-4130CD6FAC51}"/>
                </a:ext>
              </a:extLst>
            </p:cNvPr>
            <p:cNvSpPr/>
            <p:nvPr/>
          </p:nvSpPr>
          <p:spPr>
            <a:xfrm>
              <a:off x="735330" y="4453440"/>
              <a:ext cx="6027420" cy="460696"/>
            </a:xfrm>
            <a:custGeom>
              <a:avLst/>
              <a:gdLst>
                <a:gd name="connsiteX0" fmla="*/ 0 w 6027420"/>
                <a:gd name="connsiteY0" fmla="*/ 59041 h 354240"/>
                <a:gd name="connsiteX1" fmla="*/ 59041 w 6027420"/>
                <a:gd name="connsiteY1" fmla="*/ 0 h 354240"/>
                <a:gd name="connsiteX2" fmla="*/ 5968379 w 6027420"/>
                <a:gd name="connsiteY2" fmla="*/ 0 h 354240"/>
                <a:gd name="connsiteX3" fmla="*/ 6027420 w 6027420"/>
                <a:gd name="connsiteY3" fmla="*/ 59041 h 354240"/>
                <a:gd name="connsiteX4" fmla="*/ 6027420 w 6027420"/>
                <a:gd name="connsiteY4" fmla="*/ 295199 h 354240"/>
                <a:gd name="connsiteX5" fmla="*/ 5968379 w 6027420"/>
                <a:gd name="connsiteY5" fmla="*/ 354240 h 354240"/>
                <a:gd name="connsiteX6" fmla="*/ 59041 w 6027420"/>
                <a:gd name="connsiteY6" fmla="*/ 354240 h 354240"/>
                <a:gd name="connsiteX7" fmla="*/ 0 w 6027420"/>
                <a:gd name="connsiteY7" fmla="*/ 295199 h 354240"/>
                <a:gd name="connsiteX8" fmla="*/ 0 w 6027420"/>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7420" h="354240">
                  <a:moveTo>
                    <a:pt x="0" y="59041"/>
                  </a:moveTo>
                  <a:cubicBezTo>
                    <a:pt x="0" y="26434"/>
                    <a:pt x="26434" y="0"/>
                    <a:pt x="59041" y="0"/>
                  </a:cubicBezTo>
                  <a:lnTo>
                    <a:pt x="5968379" y="0"/>
                  </a:lnTo>
                  <a:cubicBezTo>
                    <a:pt x="6000986" y="0"/>
                    <a:pt x="6027420" y="26434"/>
                    <a:pt x="6027420" y="59041"/>
                  </a:cubicBezTo>
                  <a:lnTo>
                    <a:pt x="6027420" y="295199"/>
                  </a:lnTo>
                  <a:cubicBezTo>
                    <a:pt x="6027420" y="327806"/>
                    <a:pt x="6000986" y="354240"/>
                    <a:pt x="5968379" y="354240"/>
                  </a:cubicBezTo>
                  <a:lnTo>
                    <a:pt x="59041" y="354240"/>
                  </a:lnTo>
                  <a:cubicBezTo>
                    <a:pt x="26434" y="354240"/>
                    <a:pt x="0" y="327806"/>
                    <a:pt x="0" y="295199"/>
                  </a:cubicBezTo>
                  <a:lnTo>
                    <a:pt x="0" y="59041"/>
                  </a:lnTo>
                  <a:close/>
                </a:path>
              </a:pathLst>
            </a:custGeom>
            <a:solidFill>
              <a:schemeClr val="bg2">
                <a:lumMod val="20000"/>
                <a:lumOff val="80000"/>
              </a:schemeClr>
            </a:solidFill>
            <a:scene3d>
              <a:camera prst="orthographicFront"/>
              <a:lightRig rig="threePt" dir="t"/>
            </a:scene3d>
            <a:sp3d>
              <a:bevel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83836" tIns="12970" rIns="183836" bIns="12970" numCol="1" spcCol="1270" anchor="ctr" anchorCtr="0">
              <a:noAutofit/>
            </a:bodyPr>
            <a:lstStyle/>
            <a:p>
              <a:pPr defTabSz="400050">
                <a:lnSpc>
                  <a:spcPct val="90000"/>
                </a:lnSpc>
                <a:spcAft>
                  <a:spcPct val="35000"/>
                </a:spcAft>
              </a:pPr>
              <a:r>
                <a:rPr lang="en-US" sz="2000" b="1" dirty="0">
                  <a:solidFill>
                    <a:schemeClr val="tx1"/>
                  </a:solidFill>
                </a:rPr>
                <a:t>Share talk time.</a:t>
              </a:r>
            </a:p>
          </p:txBody>
        </p:sp>
      </p:grpSp>
      <p:sp>
        <p:nvSpPr>
          <p:cNvPr id="23" name="Freeform 22">
            <a:extLst>
              <a:ext uri="{FF2B5EF4-FFF2-40B4-BE49-F238E27FC236}">
                <a16:creationId xmlns:a16="http://schemas.microsoft.com/office/drawing/2014/main" id="{90A35233-8980-B74A-A0D8-0AFCED4A719D}"/>
              </a:ext>
            </a:extLst>
          </p:cNvPr>
          <p:cNvSpPr/>
          <p:nvPr/>
        </p:nvSpPr>
        <p:spPr>
          <a:xfrm>
            <a:off x="304800" y="675871"/>
            <a:ext cx="8610600" cy="495965"/>
          </a:xfrm>
          <a:custGeom>
            <a:avLst/>
            <a:gdLst>
              <a:gd name="connsiteX0" fmla="*/ 0 w 6027420"/>
              <a:gd name="connsiteY0" fmla="*/ 59041 h 354240"/>
              <a:gd name="connsiteX1" fmla="*/ 59041 w 6027420"/>
              <a:gd name="connsiteY1" fmla="*/ 0 h 354240"/>
              <a:gd name="connsiteX2" fmla="*/ 5968379 w 6027420"/>
              <a:gd name="connsiteY2" fmla="*/ 0 h 354240"/>
              <a:gd name="connsiteX3" fmla="*/ 6027420 w 6027420"/>
              <a:gd name="connsiteY3" fmla="*/ 59041 h 354240"/>
              <a:gd name="connsiteX4" fmla="*/ 6027420 w 6027420"/>
              <a:gd name="connsiteY4" fmla="*/ 295199 h 354240"/>
              <a:gd name="connsiteX5" fmla="*/ 5968379 w 6027420"/>
              <a:gd name="connsiteY5" fmla="*/ 354240 h 354240"/>
              <a:gd name="connsiteX6" fmla="*/ 59041 w 6027420"/>
              <a:gd name="connsiteY6" fmla="*/ 354240 h 354240"/>
              <a:gd name="connsiteX7" fmla="*/ 0 w 6027420"/>
              <a:gd name="connsiteY7" fmla="*/ 295199 h 354240"/>
              <a:gd name="connsiteX8" fmla="*/ 0 w 6027420"/>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7420" h="354240">
                <a:moveTo>
                  <a:pt x="0" y="59041"/>
                </a:moveTo>
                <a:cubicBezTo>
                  <a:pt x="0" y="26434"/>
                  <a:pt x="26434" y="0"/>
                  <a:pt x="59041" y="0"/>
                </a:cubicBezTo>
                <a:lnTo>
                  <a:pt x="5968379" y="0"/>
                </a:lnTo>
                <a:cubicBezTo>
                  <a:pt x="6000986" y="0"/>
                  <a:pt x="6027420" y="26434"/>
                  <a:pt x="6027420" y="59041"/>
                </a:cubicBezTo>
                <a:lnTo>
                  <a:pt x="6027420" y="295199"/>
                </a:lnTo>
                <a:cubicBezTo>
                  <a:pt x="6027420" y="327806"/>
                  <a:pt x="6000986" y="354240"/>
                  <a:pt x="5968379" y="354240"/>
                </a:cubicBezTo>
                <a:lnTo>
                  <a:pt x="59041" y="354240"/>
                </a:lnTo>
                <a:cubicBezTo>
                  <a:pt x="26434" y="354240"/>
                  <a:pt x="0" y="327806"/>
                  <a:pt x="0" y="295199"/>
                </a:cubicBezTo>
                <a:lnTo>
                  <a:pt x="0" y="59041"/>
                </a:lnTo>
                <a:close/>
              </a:path>
            </a:pathLst>
          </a:custGeom>
          <a:solidFill>
            <a:schemeClr val="bg2">
              <a:lumMod val="20000"/>
              <a:lumOff val="80000"/>
            </a:schemeClr>
          </a:solidFill>
          <a:scene3d>
            <a:camera prst="orthographicFront"/>
            <a:lightRig rig="threePt" dir="t"/>
          </a:scene3d>
          <a:sp3d>
            <a:bevel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83836" tIns="12970" rIns="183836" bIns="12970" numCol="1" spcCol="1270" anchor="ctr" anchorCtr="0">
            <a:noAutofit/>
          </a:bodyPr>
          <a:lstStyle/>
          <a:p>
            <a:pPr defTabSz="400050">
              <a:lnSpc>
                <a:spcPct val="90000"/>
              </a:lnSpc>
              <a:spcAft>
                <a:spcPct val="35000"/>
              </a:spcAft>
            </a:pPr>
            <a:r>
              <a:rPr lang="en-US" sz="2000" b="1" dirty="0">
                <a:solidFill>
                  <a:schemeClr val="tx1"/>
                </a:solidFill>
              </a:rPr>
              <a:t>Make equity central.</a:t>
            </a:r>
          </a:p>
        </p:txBody>
      </p:sp>
      <p:sp>
        <p:nvSpPr>
          <p:cNvPr id="24" name="Freeform 23">
            <a:extLst>
              <a:ext uri="{FF2B5EF4-FFF2-40B4-BE49-F238E27FC236}">
                <a16:creationId xmlns:a16="http://schemas.microsoft.com/office/drawing/2014/main" id="{0405C1ED-E567-1A44-9FCF-6B25B90F9151}"/>
              </a:ext>
            </a:extLst>
          </p:cNvPr>
          <p:cNvSpPr/>
          <p:nvPr/>
        </p:nvSpPr>
        <p:spPr>
          <a:xfrm>
            <a:off x="302057" y="1789899"/>
            <a:ext cx="8610600" cy="495965"/>
          </a:xfrm>
          <a:custGeom>
            <a:avLst/>
            <a:gdLst>
              <a:gd name="connsiteX0" fmla="*/ 0 w 6027420"/>
              <a:gd name="connsiteY0" fmla="*/ 59041 h 354240"/>
              <a:gd name="connsiteX1" fmla="*/ 59041 w 6027420"/>
              <a:gd name="connsiteY1" fmla="*/ 0 h 354240"/>
              <a:gd name="connsiteX2" fmla="*/ 5968379 w 6027420"/>
              <a:gd name="connsiteY2" fmla="*/ 0 h 354240"/>
              <a:gd name="connsiteX3" fmla="*/ 6027420 w 6027420"/>
              <a:gd name="connsiteY3" fmla="*/ 59041 h 354240"/>
              <a:gd name="connsiteX4" fmla="*/ 6027420 w 6027420"/>
              <a:gd name="connsiteY4" fmla="*/ 295199 h 354240"/>
              <a:gd name="connsiteX5" fmla="*/ 5968379 w 6027420"/>
              <a:gd name="connsiteY5" fmla="*/ 354240 h 354240"/>
              <a:gd name="connsiteX6" fmla="*/ 59041 w 6027420"/>
              <a:gd name="connsiteY6" fmla="*/ 354240 h 354240"/>
              <a:gd name="connsiteX7" fmla="*/ 0 w 6027420"/>
              <a:gd name="connsiteY7" fmla="*/ 295199 h 354240"/>
              <a:gd name="connsiteX8" fmla="*/ 0 w 6027420"/>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7420" h="354240">
                <a:moveTo>
                  <a:pt x="0" y="59041"/>
                </a:moveTo>
                <a:cubicBezTo>
                  <a:pt x="0" y="26434"/>
                  <a:pt x="26434" y="0"/>
                  <a:pt x="59041" y="0"/>
                </a:cubicBezTo>
                <a:lnTo>
                  <a:pt x="5968379" y="0"/>
                </a:lnTo>
                <a:cubicBezTo>
                  <a:pt x="6000986" y="0"/>
                  <a:pt x="6027420" y="26434"/>
                  <a:pt x="6027420" y="59041"/>
                </a:cubicBezTo>
                <a:lnTo>
                  <a:pt x="6027420" y="295199"/>
                </a:lnTo>
                <a:cubicBezTo>
                  <a:pt x="6027420" y="327806"/>
                  <a:pt x="6000986" y="354240"/>
                  <a:pt x="5968379" y="354240"/>
                </a:cubicBezTo>
                <a:lnTo>
                  <a:pt x="59041" y="354240"/>
                </a:lnTo>
                <a:cubicBezTo>
                  <a:pt x="26434" y="354240"/>
                  <a:pt x="0" y="327806"/>
                  <a:pt x="0" y="295199"/>
                </a:cubicBezTo>
                <a:lnTo>
                  <a:pt x="0" y="59041"/>
                </a:lnTo>
                <a:close/>
              </a:path>
            </a:pathLst>
          </a:custGeom>
          <a:solidFill>
            <a:schemeClr val="bg2">
              <a:lumMod val="20000"/>
              <a:lumOff val="80000"/>
            </a:schemeClr>
          </a:solidFill>
          <a:scene3d>
            <a:camera prst="orthographicFront"/>
            <a:lightRig rig="threePt" dir="t"/>
          </a:scene3d>
          <a:sp3d>
            <a:bevel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83836" tIns="12970" rIns="183836" bIns="12970" numCol="1" spcCol="1270" anchor="ctr" anchorCtr="0">
            <a:noAutofit/>
          </a:bodyPr>
          <a:lstStyle/>
          <a:p>
            <a:pPr defTabSz="400050">
              <a:lnSpc>
                <a:spcPct val="90000"/>
              </a:lnSpc>
              <a:spcAft>
                <a:spcPct val="35000"/>
              </a:spcAft>
            </a:pPr>
            <a:r>
              <a:rPr lang="en-US" sz="2000" b="1" dirty="0">
                <a:solidFill>
                  <a:schemeClr val="tx1"/>
                </a:solidFill>
              </a:rPr>
              <a:t>Seek clarification in language and ideas to increase understanding.</a:t>
            </a:r>
          </a:p>
        </p:txBody>
      </p:sp>
      <p:sp>
        <p:nvSpPr>
          <p:cNvPr id="25" name="Freeform 24">
            <a:extLst>
              <a:ext uri="{FF2B5EF4-FFF2-40B4-BE49-F238E27FC236}">
                <a16:creationId xmlns:a16="http://schemas.microsoft.com/office/drawing/2014/main" id="{F395A6D4-1852-3742-AAC1-C7B9DCE53286}"/>
              </a:ext>
            </a:extLst>
          </p:cNvPr>
          <p:cNvSpPr/>
          <p:nvPr/>
        </p:nvSpPr>
        <p:spPr>
          <a:xfrm>
            <a:off x="304800" y="1203910"/>
            <a:ext cx="8610600" cy="495965"/>
          </a:xfrm>
          <a:custGeom>
            <a:avLst/>
            <a:gdLst>
              <a:gd name="connsiteX0" fmla="*/ 0 w 6027420"/>
              <a:gd name="connsiteY0" fmla="*/ 59041 h 354240"/>
              <a:gd name="connsiteX1" fmla="*/ 59041 w 6027420"/>
              <a:gd name="connsiteY1" fmla="*/ 0 h 354240"/>
              <a:gd name="connsiteX2" fmla="*/ 5968379 w 6027420"/>
              <a:gd name="connsiteY2" fmla="*/ 0 h 354240"/>
              <a:gd name="connsiteX3" fmla="*/ 6027420 w 6027420"/>
              <a:gd name="connsiteY3" fmla="*/ 59041 h 354240"/>
              <a:gd name="connsiteX4" fmla="*/ 6027420 w 6027420"/>
              <a:gd name="connsiteY4" fmla="*/ 295199 h 354240"/>
              <a:gd name="connsiteX5" fmla="*/ 5968379 w 6027420"/>
              <a:gd name="connsiteY5" fmla="*/ 354240 h 354240"/>
              <a:gd name="connsiteX6" fmla="*/ 59041 w 6027420"/>
              <a:gd name="connsiteY6" fmla="*/ 354240 h 354240"/>
              <a:gd name="connsiteX7" fmla="*/ 0 w 6027420"/>
              <a:gd name="connsiteY7" fmla="*/ 295199 h 354240"/>
              <a:gd name="connsiteX8" fmla="*/ 0 w 6027420"/>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7420" h="354240">
                <a:moveTo>
                  <a:pt x="0" y="59041"/>
                </a:moveTo>
                <a:cubicBezTo>
                  <a:pt x="0" y="26434"/>
                  <a:pt x="26434" y="0"/>
                  <a:pt x="59041" y="0"/>
                </a:cubicBezTo>
                <a:lnTo>
                  <a:pt x="5968379" y="0"/>
                </a:lnTo>
                <a:cubicBezTo>
                  <a:pt x="6000986" y="0"/>
                  <a:pt x="6027420" y="26434"/>
                  <a:pt x="6027420" y="59041"/>
                </a:cubicBezTo>
                <a:lnTo>
                  <a:pt x="6027420" y="295199"/>
                </a:lnTo>
                <a:cubicBezTo>
                  <a:pt x="6027420" y="327806"/>
                  <a:pt x="6000986" y="354240"/>
                  <a:pt x="5968379" y="354240"/>
                </a:cubicBezTo>
                <a:lnTo>
                  <a:pt x="59041" y="354240"/>
                </a:lnTo>
                <a:cubicBezTo>
                  <a:pt x="26434" y="354240"/>
                  <a:pt x="0" y="327806"/>
                  <a:pt x="0" y="295199"/>
                </a:cubicBezTo>
                <a:lnTo>
                  <a:pt x="0" y="59041"/>
                </a:lnTo>
                <a:close/>
              </a:path>
            </a:pathLst>
          </a:custGeom>
          <a:solidFill>
            <a:schemeClr val="bg2">
              <a:lumMod val="20000"/>
              <a:lumOff val="80000"/>
            </a:schemeClr>
          </a:solidFill>
          <a:scene3d>
            <a:camera prst="orthographicFront"/>
            <a:lightRig rig="threePt" dir="t"/>
          </a:scene3d>
          <a:sp3d>
            <a:bevel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83836" tIns="12970" rIns="183836" bIns="12970" numCol="1" spcCol="1270" anchor="ctr" anchorCtr="0">
            <a:noAutofit/>
          </a:bodyPr>
          <a:lstStyle/>
          <a:p>
            <a:pPr defTabSz="400050">
              <a:lnSpc>
                <a:spcPct val="90000"/>
              </a:lnSpc>
              <a:spcAft>
                <a:spcPct val="35000"/>
              </a:spcAft>
            </a:pPr>
            <a:r>
              <a:rPr lang="en-US" sz="2000" b="1" dirty="0">
                <a:solidFill>
                  <a:schemeClr val="tx1"/>
                </a:solidFill>
              </a:rPr>
              <a:t>Focus on fulfilling our charge.</a:t>
            </a:r>
          </a:p>
        </p:txBody>
      </p:sp>
    </p:spTree>
    <p:extLst>
      <p:ext uri="{BB962C8B-B14F-4D97-AF65-F5344CB8AC3E}">
        <p14:creationId xmlns:p14="http://schemas.microsoft.com/office/powerpoint/2010/main" val="374247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prstGeom prst="rect">
            <a:avLst/>
          </a:prstGeom>
        </p:spPr>
        <p:txBody>
          <a:bodyPr spcFirstLastPara="1" wrap="square" lIns="91425" tIns="91425" rIns="91425" bIns="91425" anchor="t" anchorCtr="0">
            <a:noAutofit/>
          </a:bodyPr>
          <a:lstStyle/>
          <a:p>
            <a:pPr algn="ctr">
              <a:lnSpc>
                <a:spcPct val="115000"/>
              </a:lnSpc>
            </a:pPr>
            <a:r>
              <a:rPr lang="en" dirty="0">
                <a:latin typeface="Calibri" panose="020F0502020204030204" pitchFamily="34" charset="0"/>
                <a:ea typeface="Lato"/>
                <a:cs typeface="Calibri" panose="020F0502020204030204" pitchFamily="34" charset="0"/>
                <a:sym typeface="Lato"/>
              </a:rPr>
              <a:t>Equity-Focused, Data-Informed and </a:t>
            </a:r>
            <a:br>
              <a:rPr lang="en" dirty="0">
                <a:latin typeface="Calibri" panose="020F0502020204030204" pitchFamily="34" charset="0"/>
                <a:ea typeface="Lato"/>
                <a:cs typeface="Calibri" panose="020F0502020204030204" pitchFamily="34" charset="0"/>
                <a:sym typeface="Lato"/>
              </a:rPr>
            </a:br>
            <a:r>
              <a:rPr lang="en" dirty="0">
                <a:latin typeface="Calibri" panose="020F0502020204030204" pitchFamily="34" charset="0"/>
                <a:ea typeface="Lato"/>
                <a:cs typeface="Calibri" panose="020F0502020204030204" pitchFamily="34" charset="0"/>
                <a:sym typeface="Lato"/>
              </a:rPr>
              <a:t>Action-Oriented</a:t>
            </a:r>
            <a:br>
              <a:rPr lang="en" dirty="0">
                <a:latin typeface="Calibri" panose="020F0502020204030204" pitchFamily="34" charset="0"/>
                <a:ea typeface="Lato"/>
                <a:cs typeface="Calibri" panose="020F0502020204030204" pitchFamily="34" charset="0"/>
                <a:sym typeface="Lato"/>
              </a:rPr>
            </a:br>
            <a:br>
              <a:rPr lang="en" dirty="0">
                <a:latin typeface="Calibri" panose="020F0502020204030204" pitchFamily="34" charset="0"/>
                <a:ea typeface="Lato"/>
                <a:cs typeface="Calibri" panose="020F0502020204030204" pitchFamily="34" charset="0"/>
                <a:sym typeface="Lato"/>
              </a:rPr>
            </a:br>
            <a:r>
              <a:rPr lang="en" b="0" i="1" dirty="0">
                <a:latin typeface="Calibri" panose="020F0502020204030204" pitchFamily="34" charset="0"/>
                <a:ea typeface="Lato"/>
                <a:cs typeface="Calibri" panose="020F0502020204030204" pitchFamily="34" charset="0"/>
                <a:sym typeface="Lato"/>
              </a:rPr>
              <a:t>Collaborating Across Campus</a:t>
            </a:r>
            <a:br>
              <a:rPr lang="en" b="0" i="1" dirty="0">
                <a:latin typeface="Calibri" panose="020F0502020204030204" pitchFamily="34" charset="0"/>
                <a:ea typeface="Lato"/>
                <a:cs typeface="Calibri" panose="020F0502020204030204" pitchFamily="34" charset="0"/>
                <a:sym typeface="Lato"/>
              </a:rPr>
            </a:br>
            <a:br>
              <a:rPr lang="en" b="0" i="1" dirty="0">
                <a:latin typeface="Calibri" panose="020F0502020204030204" pitchFamily="34" charset="0"/>
                <a:ea typeface="Lato"/>
                <a:cs typeface="Calibri" panose="020F0502020204030204" pitchFamily="34" charset="0"/>
                <a:sym typeface="Lato"/>
              </a:rPr>
            </a:br>
            <a:br>
              <a:rPr lang="en" b="0" i="1" dirty="0">
                <a:latin typeface="Calibri" panose="020F0502020204030204" pitchFamily="34" charset="0"/>
                <a:ea typeface="Lato"/>
                <a:cs typeface="Calibri" panose="020F0502020204030204" pitchFamily="34" charset="0"/>
                <a:sym typeface="Lato"/>
              </a:rPr>
            </a:br>
            <a:r>
              <a:rPr lang="en" sz="2000" b="0" i="1" dirty="0">
                <a:latin typeface="Calibri" panose="020F0502020204030204" pitchFamily="34" charset="0"/>
                <a:ea typeface="Lato"/>
                <a:cs typeface="Calibri" panose="020F0502020204030204" pitchFamily="34" charset="0"/>
                <a:sym typeface="Lato"/>
              </a:rPr>
              <a:t>Desiree D. Zerquera, Ph.D., Dana Center</a:t>
            </a:r>
            <a:br>
              <a:rPr lang="en" sz="2000" b="0" i="1" dirty="0">
                <a:latin typeface="Calibri" panose="020F0502020204030204" pitchFamily="34" charset="0"/>
                <a:ea typeface="Lato"/>
                <a:cs typeface="Calibri" panose="020F0502020204030204" pitchFamily="34" charset="0"/>
                <a:sym typeface="Lato"/>
              </a:rPr>
            </a:br>
            <a:br>
              <a:rPr lang="en" b="0" i="1" dirty="0">
                <a:latin typeface="Calibri" panose="020F0502020204030204" pitchFamily="34" charset="0"/>
                <a:ea typeface="Lato"/>
                <a:cs typeface="Calibri" panose="020F0502020204030204" pitchFamily="34" charset="0"/>
                <a:sym typeface="Lato"/>
              </a:rPr>
            </a:br>
            <a:endParaRPr b="0" i="1" dirty="0">
              <a:latin typeface="Calibri" panose="020F0502020204030204" pitchFamily="34" charset="0"/>
              <a:ea typeface="Lato"/>
              <a:cs typeface="Calibri" panose="020F0502020204030204" pitchFamily="34" charset="0"/>
              <a:sym typeface="Lato"/>
            </a:endParaRPr>
          </a:p>
        </p:txBody>
      </p:sp>
      <p:cxnSp>
        <p:nvCxnSpPr>
          <p:cNvPr id="5" name="Straight Connector 4">
            <a:extLst>
              <a:ext uri="{FF2B5EF4-FFF2-40B4-BE49-F238E27FC236}">
                <a16:creationId xmlns:a16="http://schemas.microsoft.com/office/drawing/2014/main" id="{2B74B87F-5AEF-9E4D-8753-015EBBB20320}"/>
              </a:ext>
            </a:extLst>
          </p:cNvPr>
          <p:cNvCxnSpPr/>
          <p:nvPr/>
        </p:nvCxnSpPr>
        <p:spPr>
          <a:xfrm>
            <a:off x="0" y="1608840"/>
            <a:ext cx="9144000" cy="0"/>
          </a:xfrm>
          <a:prstGeom prst="line">
            <a:avLst/>
          </a:prstGeom>
          <a:ln w="76200">
            <a:solidFill>
              <a:schemeClr val="tx2"/>
            </a:solidFill>
          </a:ln>
        </p:spPr>
        <p:style>
          <a:lnRef idx="1">
            <a:schemeClr val="accent4"/>
          </a:lnRef>
          <a:fillRef idx="0">
            <a:schemeClr val="accent4"/>
          </a:fillRef>
          <a:effectRef idx="0">
            <a:schemeClr val="accent4"/>
          </a:effectRef>
          <a:fontRef idx="minor">
            <a:schemeClr val="tx1"/>
          </a:fontRef>
        </p:style>
      </p:cxnSp>
      <p:cxnSp>
        <p:nvCxnSpPr>
          <p:cNvPr id="7" name="Straight Connector 6">
            <a:extLst>
              <a:ext uri="{FF2B5EF4-FFF2-40B4-BE49-F238E27FC236}">
                <a16:creationId xmlns:a16="http://schemas.microsoft.com/office/drawing/2014/main" id="{D1A4184A-EE4E-D94F-9C81-4A6F92D1491E}"/>
              </a:ext>
            </a:extLst>
          </p:cNvPr>
          <p:cNvCxnSpPr/>
          <p:nvPr/>
        </p:nvCxnSpPr>
        <p:spPr>
          <a:xfrm>
            <a:off x="0" y="4709392"/>
            <a:ext cx="9144000" cy="0"/>
          </a:xfrm>
          <a:prstGeom prst="line">
            <a:avLst/>
          </a:prstGeom>
          <a:ln w="76200">
            <a:solidFill>
              <a:schemeClr val="tx2"/>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504975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967BB5-C0FC-5E47-B260-919FD169DE34}"/>
              </a:ext>
            </a:extLst>
          </p:cNvPr>
          <p:cNvSpPr>
            <a:spLocks noGrp="1"/>
          </p:cNvSpPr>
          <p:nvPr>
            <p:ph idx="1"/>
          </p:nvPr>
        </p:nvSpPr>
        <p:spPr/>
        <p:txBody>
          <a:bodyPr/>
          <a:lstStyle/>
          <a:p>
            <a:r>
              <a:rPr lang="en-US" dirty="0"/>
              <a:t>As you’ve wrapped up year one of your work in restructuring developmental education, what are your most significant achievements from the past year?</a:t>
            </a:r>
          </a:p>
          <a:p>
            <a:r>
              <a:rPr lang="en-US" dirty="0"/>
              <a:t>What are some of your ongoing concerns as you enter year two?</a:t>
            </a:r>
          </a:p>
          <a:p>
            <a:r>
              <a:rPr lang="en-US" dirty="0"/>
              <a:t>How can data be more helpful for you in this work? </a:t>
            </a:r>
          </a:p>
          <a:p>
            <a:endParaRPr lang="en-US" dirty="0"/>
          </a:p>
          <a:p>
            <a:endParaRPr lang="en-US" dirty="0"/>
          </a:p>
        </p:txBody>
      </p:sp>
      <p:sp>
        <p:nvSpPr>
          <p:cNvPr id="2" name="Title 1">
            <a:extLst>
              <a:ext uri="{FF2B5EF4-FFF2-40B4-BE49-F238E27FC236}">
                <a16:creationId xmlns:a16="http://schemas.microsoft.com/office/drawing/2014/main" id="{B8B6FF71-E12D-564D-8883-522EE4EA4E0A}"/>
              </a:ext>
            </a:extLst>
          </p:cNvPr>
          <p:cNvSpPr>
            <a:spLocks noGrp="1"/>
          </p:cNvSpPr>
          <p:nvPr>
            <p:ph type="title"/>
          </p:nvPr>
        </p:nvSpPr>
        <p:spPr/>
        <p:txBody>
          <a:bodyPr/>
          <a:lstStyle/>
          <a:p>
            <a:r>
              <a:rPr lang="en-US" dirty="0"/>
              <a:t>Opening Reflections</a:t>
            </a:r>
          </a:p>
        </p:txBody>
      </p:sp>
    </p:spTree>
    <p:extLst>
      <p:ext uri="{BB962C8B-B14F-4D97-AF65-F5344CB8AC3E}">
        <p14:creationId xmlns:p14="http://schemas.microsoft.com/office/powerpoint/2010/main" val="3693946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DCMP (UT Colors)">
      <a:dk1>
        <a:srgbClr val="333F48"/>
      </a:dk1>
      <a:lt1>
        <a:sysClr val="window" lastClr="FFFFFF"/>
      </a:lt1>
      <a:dk2>
        <a:srgbClr val="BF5700"/>
      </a:dk2>
      <a:lt2>
        <a:srgbClr val="D6D2C4"/>
      </a:lt2>
      <a:accent1>
        <a:srgbClr val="333F48"/>
      </a:accent1>
      <a:accent2>
        <a:srgbClr val="005F86"/>
      </a:accent2>
      <a:accent3>
        <a:srgbClr val="43695B"/>
      </a:accent3>
      <a:accent4>
        <a:srgbClr val="F2A900"/>
      </a:accent4>
      <a:accent5>
        <a:srgbClr val="382F2D"/>
      </a:accent5>
      <a:accent6>
        <a:srgbClr val="D6D2C4"/>
      </a:accent6>
      <a:hlink>
        <a:srgbClr val="BF5700"/>
      </a:hlink>
      <a:folHlink>
        <a:srgbClr val="BF5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
      <a:dk1>
        <a:srgbClr val="000000"/>
      </a:dk1>
      <a:lt1>
        <a:srgbClr val="FFFFFF"/>
      </a:lt1>
      <a:dk2>
        <a:srgbClr val="75695E"/>
      </a:dk2>
      <a:lt2>
        <a:srgbClr val="000000"/>
      </a:lt2>
      <a:accent1>
        <a:srgbClr val="C8221A"/>
      </a:accent1>
      <a:accent2>
        <a:srgbClr val="0A4567"/>
      </a:accent2>
      <a:accent3>
        <a:srgbClr val="FFFFFF"/>
      </a:accent3>
      <a:accent4>
        <a:srgbClr val="000000"/>
      </a:accent4>
      <a:accent5>
        <a:srgbClr val="E0ABAB"/>
      </a:accent5>
      <a:accent6>
        <a:srgbClr val="083E5D"/>
      </a:accent6>
      <a:hlink>
        <a:srgbClr val="C5AC81"/>
      </a:hlink>
      <a:folHlink>
        <a:srgbClr val="8B7F74"/>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81595</TotalTime>
  <Words>2506</Words>
  <Application>Microsoft Macintosh PowerPoint</Application>
  <PresentationFormat>On-screen Show (4:3)</PresentationFormat>
  <Paragraphs>445</Paragraphs>
  <Slides>61</Slides>
  <Notes>38</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61</vt:i4>
      </vt:variant>
    </vt:vector>
  </HeadingPairs>
  <TitlesOfParts>
    <vt:vector size="73" baseType="lpstr">
      <vt:lpstr>ＭＳ Ｐゴシック</vt:lpstr>
      <vt:lpstr>Arial</vt:lpstr>
      <vt:lpstr>Calibri</vt:lpstr>
      <vt:lpstr>Cambria</vt:lpstr>
      <vt:lpstr>Century Gothic</vt:lpstr>
      <vt:lpstr>Futura Medium</vt:lpstr>
      <vt:lpstr>Lato</vt:lpstr>
      <vt:lpstr>Times New Roman</vt:lpstr>
      <vt:lpstr>Verdana</vt:lpstr>
      <vt:lpstr>Wingdings</vt:lpstr>
      <vt:lpstr>Office Theme</vt:lpstr>
      <vt:lpstr>Default Design</vt:lpstr>
      <vt:lpstr>PowerPoint Presentation</vt:lpstr>
      <vt:lpstr>Meeting Outcomes</vt:lpstr>
      <vt:lpstr>Observations, Expectations, Opportunities   - A Round Table Discussion</vt:lpstr>
      <vt:lpstr>Using data to Improve Teaching and Learning  </vt:lpstr>
      <vt:lpstr>PowerPoint Presentation</vt:lpstr>
      <vt:lpstr>PowerPoint Presentation</vt:lpstr>
      <vt:lpstr>Group Norms</vt:lpstr>
      <vt:lpstr>Equity-Focused, Data-Informed and  Action-Oriented  Collaborating Across Campus   Desiree D. Zerquera, Ph.D., Dana Center  </vt:lpstr>
      <vt:lpstr>Opening Reflections</vt:lpstr>
      <vt:lpstr> Developing and Applying Anti-Deficit Lenses for Examining Quantitative Data </vt:lpstr>
      <vt:lpstr>Understanding the Ways we Understand the World</vt:lpstr>
      <vt:lpstr>Deficit-Based Paradigms</vt:lpstr>
      <vt:lpstr>Deficit-Based Paradigms</vt:lpstr>
      <vt:lpstr>Deficit-Based Paradigms in Understanding Quant Data</vt:lpstr>
      <vt:lpstr>Expanding Anti-Deficit Paradigms for Understanding Data</vt:lpstr>
      <vt:lpstr>Centering Equity in Our Data Lenses </vt:lpstr>
      <vt:lpstr>Applying Anti-Deficit Paradigms for Understanding Quant Data</vt:lpstr>
      <vt:lpstr>Engaging With Your Campus Data</vt:lpstr>
      <vt:lpstr>Engaging with Your Campus Data Part 1: Individual Reflections</vt:lpstr>
      <vt:lpstr>Engaging with Data: Individual Reflections</vt:lpstr>
      <vt:lpstr>PowerPoint Presentation</vt:lpstr>
      <vt:lpstr>Engaging with Data: Individual Reflections</vt:lpstr>
      <vt:lpstr>PowerPoint Presentation</vt:lpstr>
      <vt:lpstr>PowerPoint Presentation</vt:lpstr>
      <vt:lpstr>Engaging with Your Campus Data Part 2: Group Reflections</vt:lpstr>
      <vt:lpstr>Engaging with Data: Group Reflections</vt:lpstr>
      <vt:lpstr>Engaging with Data: Group Reflections</vt:lpstr>
      <vt:lpstr>Engaging with Data: Group Reflections</vt:lpstr>
      <vt:lpstr>From Data to Action Developing an Agenda for Year 2</vt:lpstr>
      <vt:lpstr>Moving Forward</vt:lpstr>
      <vt:lpstr>Lunch Sessions  Provide space for facilitated roundtable discussions across campuses</vt:lpstr>
      <vt:lpstr>LUNCH ROUND TABLES</vt:lpstr>
      <vt:lpstr>Effective uses of planning and communication </vt:lpstr>
      <vt:lpstr>Meeting Outcomes</vt:lpstr>
      <vt:lpstr>Completion and Equity</vt:lpstr>
      <vt:lpstr>Communication and Engagement</vt:lpstr>
      <vt:lpstr>Working in Silos: Institutional Landscape</vt:lpstr>
      <vt:lpstr>Communication and Engagement</vt:lpstr>
      <vt:lpstr>Vision</vt:lpstr>
      <vt:lpstr>Clarity</vt:lpstr>
      <vt:lpstr>PowerPoint Presentation</vt:lpstr>
      <vt:lpstr>Know the obstacles to campus engagement</vt:lpstr>
      <vt:lpstr>Creating a Communication Plan</vt:lpstr>
      <vt:lpstr>PowerPoint Presentation</vt:lpstr>
      <vt:lpstr>Milestones for Continuous Improvement</vt:lpstr>
      <vt:lpstr>Culture: Capacity to Use Data to Inform Change</vt:lpstr>
      <vt:lpstr>PowerPoint Presentation</vt:lpstr>
      <vt:lpstr>What story does the data tell?</vt:lpstr>
      <vt:lpstr>PowerPoint Presentation</vt:lpstr>
      <vt:lpstr>Mid-Term Planning</vt:lpstr>
      <vt:lpstr>Revisiting the Continuous Improvement </vt:lpstr>
      <vt:lpstr>Communication Goals</vt:lpstr>
      <vt:lpstr>Sample Timeline of Activities</vt:lpstr>
      <vt:lpstr>Planning for Year 2</vt:lpstr>
      <vt:lpstr>Snacks and Gallery Walk</vt:lpstr>
      <vt:lpstr>Year 2 Planning Wrap-Up</vt:lpstr>
      <vt:lpstr>PowerPoint Presentation</vt:lpstr>
      <vt:lpstr>PowerPoint Presentation</vt:lpstr>
      <vt:lpstr>Contact information</vt:lpstr>
      <vt:lpstr>About the Dana Center</vt:lpstr>
      <vt:lpstr>PowerPoint Presentation</vt:lpstr>
    </vt:vector>
  </TitlesOfParts>
  <Company>The University of Texas at Austin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Rachele Seifert</dc:creator>
  <cp:lastModifiedBy>Magruder, Emily</cp:lastModifiedBy>
  <cp:revision>516</cp:revision>
  <cp:lastPrinted>2017-05-19T13:26:59Z</cp:lastPrinted>
  <dcterms:created xsi:type="dcterms:W3CDTF">2016-09-15T07:02:05Z</dcterms:created>
  <dcterms:modified xsi:type="dcterms:W3CDTF">2019-06-19T13:14:42Z</dcterms:modified>
</cp:coreProperties>
</file>