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56" r:id="rId3"/>
    <p:sldId id="260" r:id="rId4"/>
    <p:sldId id="264" r:id="rId5"/>
    <p:sldId id="261" r:id="rId6"/>
    <p:sldId id="257" r:id="rId7"/>
    <p:sldId id="258" r:id="rId8"/>
    <p:sldId id="263" r:id="rId9"/>
    <p:sldId id="265" r:id="rId10"/>
    <p:sldId id="266" r:id="rId11"/>
    <p:sldId id="267" r:id="rId12"/>
    <p:sldId id="268" r:id="rId13"/>
    <p:sldId id="259" r:id="rId14"/>
    <p:sldId id="270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W" initials="DW" lastIdx="3" clrIdx="0">
    <p:extLst>
      <p:ext uri="{19B8F6BF-5375-455C-9EA6-DF929625EA0E}">
        <p15:presenceInfo xmlns:p15="http://schemas.microsoft.com/office/powerpoint/2012/main" userId="Dave 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6T10:42:10.231" idx="1">
    <p:pos x="10" y="10"/>
    <p:text>Notice the worksheets would not have any additional algebra NOT needed in the parent course.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6T10:42:10.231" idx="1">
    <p:pos x="10" y="10"/>
    <p:text>Notice the worksheets would not have any additional algebra NOT needed in the parent course.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C99F-67EB-438B-BC6A-72B9C0B9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Fresno STATE Fall 2018 results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9C72BBC-B5A8-4CBC-8157-FDFCA33D19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1202342"/>
              </p:ext>
            </p:extLst>
          </p:nvPr>
        </p:nvGraphicFramePr>
        <p:xfrm>
          <a:off x="180975" y="1866901"/>
          <a:ext cx="11820525" cy="4876799"/>
        </p:xfrm>
        <a:graphic>
          <a:graphicData uri="http://schemas.openxmlformats.org/drawingml/2006/table">
            <a:tbl>
              <a:tblPr/>
              <a:tblGrid>
                <a:gridCol w="2961199">
                  <a:extLst>
                    <a:ext uri="{9D8B030D-6E8A-4147-A177-3AD203B41FA5}">
                      <a16:colId xmlns:a16="http://schemas.microsoft.com/office/drawing/2014/main" val="2498784785"/>
                    </a:ext>
                  </a:extLst>
                </a:gridCol>
                <a:gridCol w="655348">
                  <a:extLst>
                    <a:ext uri="{9D8B030D-6E8A-4147-A177-3AD203B41FA5}">
                      <a16:colId xmlns:a16="http://schemas.microsoft.com/office/drawing/2014/main" val="3206632415"/>
                    </a:ext>
                  </a:extLst>
                </a:gridCol>
                <a:gridCol w="2087402">
                  <a:extLst>
                    <a:ext uri="{9D8B030D-6E8A-4147-A177-3AD203B41FA5}">
                      <a16:colId xmlns:a16="http://schemas.microsoft.com/office/drawing/2014/main" val="2317525052"/>
                    </a:ext>
                  </a:extLst>
                </a:gridCol>
                <a:gridCol w="2402940">
                  <a:extLst>
                    <a:ext uri="{9D8B030D-6E8A-4147-A177-3AD203B41FA5}">
                      <a16:colId xmlns:a16="http://schemas.microsoft.com/office/drawing/2014/main" val="3225153012"/>
                    </a:ext>
                  </a:extLst>
                </a:gridCol>
                <a:gridCol w="1699049">
                  <a:extLst>
                    <a:ext uri="{9D8B030D-6E8A-4147-A177-3AD203B41FA5}">
                      <a16:colId xmlns:a16="http://schemas.microsoft.com/office/drawing/2014/main" val="2291445750"/>
                    </a:ext>
                  </a:extLst>
                </a:gridCol>
                <a:gridCol w="2014587">
                  <a:extLst>
                    <a:ext uri="{9D8B030D-6E8A-4147-A177-3AD203B41FA5}">
                      <a16:colId xmlns:a16="http://schemas.microsoft.com/office/drawing/2014/main" val="1379339185"/>
                    </a:ext>
                  </a:extLst>
                </a:gridCol>
              </a:tblGrid>
              <a:tr h="59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515742"/>
                  </a:ext>
                </a:extLst>
              </a:tr>
              <a:tr h="131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Math 45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With Corequisite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Same Instructor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Math 45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No Corequisite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Same Instructor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Math 45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Other Sections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47443"/>
                  </a:ext>
                </a:extLst>
              </a:tr>
              <a:tr h="65580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Ave HS GPA 3.2                     Ave HS GPA 3.43                 Ave HS GPA 3.42         Ave HS GPA 3.38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752928"/>
                  </a:ext>
                </a:extLst>
              </a:tr>
              <a:tr h="57233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Number of sections offered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6633"/>
                  </a:ext>
                </a:extLst>
              </a:tr>
              <a:tr h="57233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Number of enrolled HC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08957"/>
                  </a:ext>
                </a:extLst>
              </a:tr>
              <a:tr h="57233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Completion rate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70.7%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63.1%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96395"/>
                  </a:ext>
                </a:extLst>
              </a:tr>
              <a:tr h="59618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Avg. Course grade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6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59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2E48-8EA7-432C-9086-F6A0B481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team-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D9208-FFF2-49E5-A00D-1B47120FC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902823"/>
            <a:ext cx="11212285" cy="420624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Discussions of students’ mindsets, learning styles, Bloom’s Taxonomy.</a:t>
            </a:r>
          </a:p>
          <a:p>
            <a:r>
              <a:rPr lang="en-US" sz="2800" dirty="0"/>
              <a:t>Questions!</a:t>
            </a:r>
          </a:p>
          <a:p>
            <a:r>
              <a:rPr lang="en-US" sz="2800" dirty="0"/>
              <a:t>Is a disconnected worksheet about pre-requisite material enough? Most students were forced to do worksheets like those before.</a:t>
            </a:r>
          </a:p>
          <a:p>
            <a:r>
              <a:rPr lang="en-US" sz="2800" dirty="0"/>
              <a:t>The most important question turned out to be:</a:t>
            </a:r>
          </a:p>
          <a:p>
            <a:endParaRPr lang="en-US" sz="2800" dirty="0"/>
          </a:p>
          <a:p>
            <a:r>
              <a:rPr lang="en-US" sz="4000" dirty="0"/>
              <a:t>How can we make the students more comfortable in the parent course besides just doing pre-requisite math?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2E48-8EA7-432C-9086-F6A0B481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team second and third drafts</a:t>
            </a:r>
            <a:br>
              <a:rPr lang="en-US" dirty="0"/>
            </a:br>
            <a:r>
              <a:rPr lang="en-US" dirty="0"/>
              <a:t>(Back to the drawing board)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D9208-FFF2-49E5-A00D-1B47120FC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902823"/>
            <a:ext cx="11212285" cy="4781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Worksheets – should have parent course material at a lower level.</a:t>
            </a:r>
          </a:p>
          <a:p>
            <a:pPr marL="0" indent="0">
              <a:buNone/>
            </a:pPr>
            <a:r>
              <a:rPr lang="en-US" sz="2800" dirty="0"/>
              <a:t>Can we do more?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Technical issues: Timing of worksheets.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Thus, worksheets needed to be independent of the lecture.</a:t>
            </a:r>
          </a:p>
          <a:p>
            <a:pPr marL="0" indent="0">
              <a:buNone/>
            </a:pPr>
            <a:r>
              <a:rPr lang="en-US" sz="4800" dirty="0"/>
              <a:t>Conclusion: Parent Course Vocabulary</a:t>
            </a:r>
          </a:p>
        </p:txBody>
      </p:sp>
    </p:spTree>
    <p:extLst>
      <p:ext uri="{BB962C8B-B14F-4D97-AF65-F5344CB8AC3E}">
        <p14:creationId xmlns:p14="http://schemas.microsoft.com/office/powerpoint/2010/main" val="27273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6B6D-F470-4EE8-99DE-3873B52D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students - speaking the vocabulary </a:t>
            </a:r>
            <a:br>
              <a:rPr lang="en-US" dirty="0"/>
            </a:br>
            <a:r>
              <a:rPr lang="en-US" dirty="0"/>
              <a:t>while working on the prerequisite material.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E9E3E-110F-49A6-9F58-A8C6FFE44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After months of writing and editing every worksheet contains:</a:t>
            </a:r>
          </a:p>
          <a:p>
            <a:pPr marL="457200" indent="-457200">
              <a:buAutoNum type="arabicPeriod"/>
            </a:pPr>
            <a:r>
              <a:rPr lang="en-US" sz="2400" dirty="0"/>
              <a:t>Vocabulary – to increase comfort and familiarity.</a:t>
            </a:r>
          </a:p>
          <a:p>
            <a:pPr marL="457200" indent="-457200">
              <a:buAutoNum type="arabicPeriod"/>
            </a:pPr>
            <a:r>
              <a:rPr lang="en-US" sz="2400" dirty="0"/>
              <a:t>Problems with the parent course vocabulary NOT requiring parent course outcomes.</a:t>
            </a:r>
          </a:p>
          <a:p>
            <a:pPr marL="457200" indent="-457200">
              <a:buAutoNum type="arabicPeriod"/>
            </a:pPr>
            <a:r>
              <a:rPr lang="en-US" sz="2400" dirty="0"/>
              <a:t>Group participation – to increase mathematical discussion and study groups</a:t>
            </a:r>
          </a:p>
          <a:p>
            <a:pPr marL="457200" indent="-457200">
              <a:buAutoNum type="arabicPeriod"/>
            </a:pPr>
            <a:r>
              <a:rPr lang="en-US" sz="2400" dirty="0"/>
              <a:t>Learning Objectives</a:t>
            </a:r>
          </a:p>
          <a:p>
            <a:pPr marL="457200" indent="-457200">
              <a:buAutoNum type="arabicPeriod"/>
            </a:pPr>
            <a:r>
              <a:rPr lang="en-US" sz="2400" dirty="0"/>
              <a:t>Stimulus questions – gets the students working together.</a:t>
            </a:r>
          </a:p>
          <a:p>
            <a:pPr marL="457200" indent="-457200">
              <a:buAutoNum type="arabicPeriod"/>
            </a:pPr>
            <a:r>
              <a:rPr lang="en-US" sz="2400" dirty="0"/>
              <a:t>Grading Rubrics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2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0893B93E-4D44-43F2-BBB3-01D946033AC7}"/>
              </a:ext>
            </a:extLst>
          </p:cNvPr>
          <p:cNvSpPr/>
          <p:nvPr/>
        </p:nvSpPr>
        <p:spPr>
          <a:xfrm>
            <a:off x="3640165" y="165854"/>
            <a:ext cx="4256689" cy="331766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8734F72A-B7A1-4AF1-BAE8-DA1E28306CE5}"/>
              </a:ext>
            </a:extLst>
          </p:cNvPr>
          <p:cNvSpPr/>
          <p:nvPr/>
        </p:nvSpPr>
        <p:spPr>
          <a:xfrm>
            <a:off x="367651" y="4251638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BE2A70E9-D20C-4D5A-8CF9-16A678DC30FE}"/>
              </a:ext>
            </a:extLst>
          </p:cNvPr>
          <p:cNvSpPr/>
          <p:nvPr/>
        </p:nvSpPr>
        <p:spPr>
          <a:xfrm>
            <a:off x="2592426" y="5422845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7699B43-5AFB-4AA6-B515-4688BD1A5660}"/>
              </a:ext>
            </a:extLst>
          </p:cNvPr>
          <p:cNvSpPr/>
          <p:nvPr/>
        </p:nvSpPr>
        <p:spPr>
          <a:xfrm>
            <a:off x="5190134" y="5724850"/>
            <a:ext cx="196388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470AB491-EF4F-4B85-9DBA-93EA19FCD342}"/>
              </a:ext>
            </a:extLst>
          </p:cNvPr>
          <p:cNvSpPr/>
          <p:nvPr/>
        </p:nvSpPr>
        <p:spPr>
          <a:xfrm>
            <a:off x="7621357" y="5302218"/>
            <a:ext cx="1921290" cy="119440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A4E5F40B-81B5-4759-B77D-1E3C1AB69AD0}"/>
              </a:ext>
            </a:extLst>
          </p:cNvPr>
          <p:cNvSpPr/>
          <p:nvPr/>
        </p:nvSpPr>
        <p:spPr>
          <a:xfrm>
            <a:off x="9581270" y="3771353"/>
            <a:ext cx="2238984" cy="129842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886212-F4D5-4420-80D3-06CC3EA2CF85}"/>
              </a:ext>
            </a:extLst>
          </p:cNvPr>
          <p:cNvSpPr/>
          <p:nvPr/>
        </p:nvSpPr>
        <p:spPr>
          <a:xfrm>
            <a:off x="3743465" y="767791"/>
            <a:ext cx="41824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Chapter 1</a:t>
            </a:r>
          </a:p>
          <a:p>
            <a:pPr algn="ctr"/>
            <a:r>
              <a:rPr lang="en-US" sz="2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The Mathematics of Voting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545222-67A8-4A22-8159-9B953C352464}"/>
              </a:ext>
            </a:extLst>
          </p:cNvPr>
          <p:cNvSpPr/>
          <p:nvPr/>
        </p:nvSpPr>
        <p:spPr>
          <a:xfrm>
            <a:off x="521666" y="4420947"/>
            <a:ext cx="13580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Fractions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C999C9-8862-4B37-971F-732B940EB51C}"/>
              </a:ext>
            </a:extLst>
          </p:cNvPr>
          <p:cNvSpPr/>
          <p:nvPr/>
        </p:nvSpPr>
        <p:spPr>
          <a:xfrm>
            <a:off x="2720682" y="5590056"/>
            <a:ext cx="13548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Decimals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1E9064-788B-4D5F-AB91-6309961D6F6D}"/>
              </a:ext>
            </a:extLst>
          </p:cNvPr>
          <p:cNvSpPr/>
          <p:nvPr/>
        </p:nvSpPr>
        <p:spPr>
          <a:xfrm>
            <a:off x="5632818" y="5899421"/>
            <a:ext cx="11617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Percent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3AF854-5FBE-4A66-A71A-90AADD873B52}"/>
              </a:ext>
            </a:extLst>
          </p:cNvPr>
          <p:cNvSpPr/>
          <p:nvPr/>
        </p:nvSpPr>
        <p:spPr>
          <a:xfrm>
            <a:off x="7786741" y="5432919"/>
            <a:ext cx="15888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Calculator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proficiency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5E2168-2084-403A-8D2C-CA3B88B2F2D9}"/>
              </a:ext>
            </a:extLst>
          </p:cNvPr>
          <p:cNvSpPr/>
          <p:nvPr/>
        </p:nvSpPr>
        <p:spPr>
          <a:xfrm>
            <a:off x="9857422" y="4138358"/>
            <a:ext cx="1686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Proportions</a:t>
            </a:r>
          </a:p>
        </p:txBody>
      </p:sp>
      <p:sp>
        <p:nvSpPr>
          <p:cNvPr id="27" name="Arrow: Up 26">
            <a:extLst>
              <a:ext uri="{FF2B5EF4-FFF2-40B4-BE49-F238E27FC236}">
                <a16:creationId xmlns:a16="http://schemas.microsoft.com/office/drawing/2014/main" id="{820BB28F-CD4F-4D43-9457-239E48D4CC42}"/>
              </a:ext>
            </a:extLst>
          </p:cNvPr>
          <p:cNvSpPr/>
          <p:nvPr/>
        </p:nvSpPr>
        <p:spPr>
          <a:xfrm rot="2888204">
            <a:off x="2703054" y="1845016"/>
            <a:ext cx="677967" cy="305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9753D1-4DD1-44E6-9BAE-0C906199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27" y="172843"/>
            <a:ext cx="3804509" cy="1508760"/>
          </a:xfrm>
        </p:spPr>
        <p:txBody>
          <a:bodyPr>
            <a:normAutofit/>
          </a:bodyPr>
          <a:lstStyle/>
          <a:p>
            <a:r>
              <a:rPr lang="en-US" dirty="0"/>
              <a:t>Worksheet Design</a:t>
            </a:r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E8EFD55F-BFEE-486D-90B3-E9CC634D8480}"/>
              </a:ext>
            </a:extLst>
          </p:cNvPr>
          <p:cNvSpPr/>
          <p:nvPr/>
        </p:nvSpPr>
        <p:spPr>
          <a:xfrm rot="1559989">
            <a:off x="4150063" y="2521672"/>
            <a:ext cx="677967" cy="305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30" name="Arrow: Up 29">
            <a:extLst>
              <a:ext uri="{FF2B5EF4-FFF2-40B4-BE49-F238E27FC236}">
                <a16:creationId xmlns:a16="http://schemas.microsoft.com/office/drawing/2014/main" id="{33B494B0-0BB4-41D0-9D15-DDB22BF75F71}"/>
              </a:ext>
            </a:extLst>
          </p:cNvPr>
          <p:cNvSpPr/>
          <p:nvPr/>
        </p:nvSpPr>
        <p:spPr>
          <a:xfrm rot="21326402">
            <a:off x="6030315" y="2799887"/>
            <a:ext cx="677967" cy="305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31" name="Arrow: Up 30">
            <a:extLst>
              <a:ext uri="{FF2B5EF4-FFF2-40B4-BE49-F238E27FC236}">
                <a16:creationId xmlns:a16="http://schemas.microsoft.com/office/drawing/2014/main" id="{580805BD-8381-4B51-952C-F656F751D211}"/>
              </a:ext>
            </a:extLst>
          </p:cNvPr>
          <p:cNvSpPr/>
          <p:nvPr/>
        </p:nvSpPr>
        <p:spPr>
          <a:xfrm rot="19875439">
            <a:off x="7394892" y="2484895"/>
            <a:ext cx="677967" cy="305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32" name="Arrow: Up 31">
            <a:extLst>
              <a:ext uri="{FF2B5EF4-FFF2-40B4-BE49-F238E27FC236}">
                <a16:creationId xmlns:a16="http://schemas.microsoft.com/office/drawing/2014/main" id="{A4B2A3EB-2FCF-4B71-AF6C-6CB8F309E565}"/>
              </a:ext>
            </a:extLst>
          </p:cNvPr>
          <p:cNvSpPr/>
          <p:nvPr/>
        </p:nvSpPr>
        <p:spPr>
          <a:xfrm rot="18521652">
            <a:off x="8526540" y="1672112"/>
            <a:ext cx="677967" cy="305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5883FE-83BA-45DB-83BF-41575572A737}"/>
              </a:ext>
            </a:extLst>
          </p:cNvPr>
          <p:cNvSpPr/>
          <p:nvPr/>
        </p:nvSpPr>
        <p:spPr>
          <a:xfrm>
            <a:off x="1620914" y="2741178"/>
            <a:ext cx="8674455" cy="6201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highlight>
                  <a:srgbClr val="000000"/>
                </a:highlight>
              </a:rPr>
              <a:t>Learning Outcomes</a:t>
            </a:r>
          </a:p>
          <a:p>
            <a:pPr algn="ctr"/>
            <a:r>
              <a:rPr 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highlight>
                  <a:srgbClr val="000000"/>
                </a:highlight>
              </a:rPr>
              <a:t>Parent course vocabulary</a:t>
            </a:r>
          </a:p>
          <a:p>
            <a:pPr algn="ctr"/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highlight>
                  <a:srgbClr val="000000"/>
                </a:highlight>
              </a:rPr>
              <a:t>Problems in context in a group setting</a:t>
            </a:r>
          </a:p>
          <a:p>
            <a:pPr algn="ctr"/>
            <a:r>
              <a:rPr 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highlight>
                  <a:srgbClr val="000000"/>
                </a:highlight>
              </a:rPr>
              <a:t>Rubrics for grading</a:t>
            </a:r>
          </a:p>
        </p:txBody>
      </p:sp>
    </p:spTree>
    <p:extLst>
      <p:ext uri="{BB962C8B-B14F-4D97-AF65-F5344CB8AC3E}">
        <p14:creationId xmlns:p14="http://schemas.microsoft.com/office/powerpoint/2010/main" val="35256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0893B93E-4D44-43F2-BBB3-01D946033AC7}"/>
              </a:ext>
            </a:extLst>
          </p:cNvPr>
          <p:cNvSpPr/>
          <p:nvPr/>
        </p:nvSpPr>
        <p:spPr>
          <a:xfrm>
            <a:off x="525633" y="1681603"/>
            <a:ext cx="4256689" cy="331766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886212-F4D5-4420-80D3-06CC3EA2CF85}"/>
              </a:ext>
            </a:extLst>
          </p:cNvPr>
          <p:cNvSpPr/>
          <p:nvPr/>
        </p:nvSpPr>
        <p:spPr>
          <a:xfrm>
            <a:off x="782787" y="2647937"/>
            <a:ext cx="368504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Parent Course</a:t>
            </a:r>
          </a:p>
          <a:p>
            <a:pPr algn="ctr"/>
            <a:r>
              <a:rPr lang="en-US" sz="2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Quantitative Reasoning</a:t>
            </a:r>
          </a:p>
          <a:p>
            <a:pPr algn="ctr"/>
            <a:r>
              <a:rPr lang="en-US" sz="2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Outcomes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C4AB9-5598-407A-8B88-47F8A07D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27" y="172843"/>
            <a:ext cx="6916493" cy="1508760"/>
          </a:xfrm>
        </p:spPr>
        <p:txBody>
          <a:bodyPr>
            <a:normAutofit/>
          </a:bodyPr>
          <a:lstStyle/>
          <a:p>
            <a:r>
              <a:rPr lang="en-US" dirty="0"/>
              <a:t>Performance Task Design  (Rigor Issues resolved)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0695E6-21A7-4AB8-BB29-AD2B3828C5EC}"/>
              </a:ext>
            </a:extLst>
          </p:cNvPr>
          <p:cNvSpPr/>
          <p:nvPr/>
        </p:nvSpPr>
        <p:spPr>
          <a:xfrm>
            <a:off x="5166702" y="2767280"/>
            <a:ext cx="7264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&lt;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3" name="Cloud 32">
            <a:extLst>
              <a:ext uri="{FF2B5EF4-FFF2-40B4-BE49-F238E27FC236}">
                <a16:creationId xmlns:a16="http://schemas.microsoft.com/office/drawing/2014/main" id="{D1B076CE-8DF2-43FE-9329-B76DC614FD99}"/>
              </a:ext>
            </a:extLst>
          </p:cNvPr>
          <p:cNvSpPr/>
          <p:nvPr/>
        </p:nvSpPr>
        <p:spPr>
          <a:xfrm>
            <a:off x="6095999" y="1921088"/>
            <a:ext cx="5313213" cy="364346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5B4F20-26A9-4983-A59D-D97D90FE3917}"/>
              </a:ext>
            </a:extLst>
          </p:cNvPr>
          <p:cNvSpPr/>
          <p:nvPr/>
        </p:nvSpPr>
        <p:spPr>
          <a:xfrm>
            <a:off x="6501627" y="2318507"/>
            <a:ext cx="483658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Performance Tasks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Deeper, open ended, 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group oriented,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two day activities.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Student justifications and reflections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8D8979-D995-400F-B180-535A5FF1A2AB}"/>
              </a:ext>
            </a:extLst>
          </p:cNvPr>
          <p:cNvSpPr/>
          <p:nvPr/>
        </p:nvSpPr>
        <p:spPr>
          <a:xfrm>
            <a:off x="1315575" y="5294750"/>
            <a:ext cx="5898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 increased rigor!</a:t>
            </a:r>
          </a:p>
        </p:txBody>
      </p:sp>
    </p:spTree>
    <p:extLst>
      <p:ext uri="{BB962C8B-B14F-4D97-AF65-F5344CB8AC3E}">
        <p14:creationId xmlns:p14="http://schemas.microsoft.com/office/powerpoint/2010/main" val="3774339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C99F-67EB-438B-BC6A-72B9C0B9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2018 results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9C72BBC-B5A8-4CBC-8157-FDFCA33D19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4655809"/>
              </p:ext>
            </p:extLst>
          </p:nvPr>
        </p:nvGraphicFramePr>
        <p:xfrm>
          <a:off x="180975" y="1866901"/>
          <a:ext cx="11820525" cy="4876799"/>
        </p:xfrm>
        <a:graphic>
          <a:graphicData uri="http://schemas.openxmlformats.org/drawingml/2006/table">
            <a:tbl>
              <a:tblPr/>
              <a:tblGrid>
                <a:gridCol w="2961199">
                  <a:extLst>
                    <a:ext uri="{9D8B030D-6E8A-4147-A177-3AD203B41FA5}">
                      <a16:colId xmlns:a16="http://schemas.microsoft.com/office/drawing/2014/main" val="2498784785"/>
                    </a:ext>
                  </a:extLst>
                </a:gridCol>
                <a:gridCol w="655348">
                  <a:extLst>
                    <a:ext uri="{9D8B030D-6E8A-4147-A177-3AD203B41FA5}">
                      <a16:colId xmlns:a16="http://schemas.microsoft.com/office/drawing/2014/main" val="3206632415"/>
                    </a:ext>
                  </a:extLst>
                </a:gridCol>
                <a:gridCol w="2087402">
                  <a:extLst>
                    <a:ext uri="{9D8B030D-6E8A-4147-A177-3AD203B41FA5}">
                      <a16:colId xmlns:a16="http://schemas.microsoft.com/office/drawing/2014/main" val="2317525052"/>
                    </a:ext>
                  </a:extLst>
                </a:gridCol>
                <a:gridCol w="2402940">
                  <a:extLst>
                    <a:ext uri="{9D8B030D-6E8A-4147-A177-3AD203B41FA5}">
                      <a16:colId xmlns:a16="http://schemas.microsoft.com/office/drawing/2014/main" val="3225153012"/>
                    </a:ext>
                  </a:extLst>
                </a:gridCol>
                <a:gridCol w="1699049">
                  <a:extLst>
                    <a:ext uri="{9D8B030D-6E8A-4147-A177-3AD203B41FA5}">
                      <a16:colId xmlns:a16="http://schemas.microsoft.com/office/drawing/2014/main" val="2291445750"/>
                    </a:ext>
                  </a:extLst>
                </a:gridCol>
                <a:gridCol w="2014587">
                  <a:extLst>
                    <a:ext uri="{9D8B030D-6E8A-4147-A177-3AD203B41FA5}">
                      <a16:colId xmlns:a16="http://schemas.microsoft.com/office/drawing/2014/main" val="1379339185"/>
                    </a:ext>
                  </a:extLst>
                </a:gridCol>
              </a:tblGrid>
              <a:tr h="59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Fall 2018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515742"/>
                  </a:ext>
                </a:extLst>
              </a:tr>
              <a:tr h="131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Math 45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With Co-requisite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Same Instructor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Math 45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No co-requisite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Same Instructor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Math 45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Other Sections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47443"/>
                  </a:ext>
                </a:extLst>
              </a:tr>
              <a:tr h="65580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performance summary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752928"/>
                  </a:ext>
                </a:extLst>
              </a:tr>
              <a:tr h="57233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Number of sections offered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6633"/>
                  </a:ext>
                </a:extLst>
              </a:tr>
              <a:tr h="57233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Number of enrolled HC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08957"/>
                  </a:ext>
                </a:extLst>
              </a:tr>
              <a:tr h="57233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Completion rate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70.7%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87.3%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63.1%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96395"/>
                  </a:ext>
                </a:extLst>
              </a:tr>
              <a:tr h="59618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Avg. Course grade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2.26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6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44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2007-53D3-43DF-AEED-B0B5DF0AA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>
            <a:normAutofit fontScale="90000"/>
          </a:bodyPr>
          <a:lstStyle/>
          <a:p>
            <a:r>
              <a:rPr lang="en-US" dirty="0"/>
              <a:t>Fresno State University Quantitative Reasoning </a:t>
            </a:r>
            <a:br>
              <a:rPr lang="en-US" dirty="0"/>
            </a:br>
            <a:r>
              <a:rPr lang="en-US" dirty="0"/>
              <a:t>Corequisites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DA4BF-BD65-4B5D-9F40-51707F4DB5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By Jim Ryan</a:t>
            </a:r>
          </a:p>
        </p:txBody>
      </p:sp>
    </p:spTree>
    <p:extLst>
      <p:ext uri="{BB962C8B-B14F-4D97-AF65-F5344CB8AC3E}">
        <p14:creationId xmlns:p14="http://schemas.microsoft.com/office/powerpoint/2010/main" val="331878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76C8-8735-4E5A-9A2A-AAE58A1E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130670"/>
            <a:ext cx="9784080" cy="1508760"/>
          </a:xfrm>
        </p:spPr>
        <p:txBody>
          <a:bodyPr/>
          <a:lstStyle/>
          <a:p>
            <a:r>
              <a:rPr lang="en-US" dirty="0"/>
              <a:t>Corequisite Support structure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077B27A-051E-49DC-9014-D514199DE9AE}"/>
              </a:ext>
            </a:extLst>
          </p:cNvPr>
          <p:cNvSpPr/>
          <p:nvPr/>
        </p:nvSpPr>
        <p:spPr>
          <a:xfrm>
            <a:off x="3252668" y="1225484"/>
            <a:ext cx="6572799" cy="220351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8BC7E6-259F-4621-86FE-0BC5A1C64273}"/>
              </a:ext>
            </a:extLst>
          </p:cNvPr>
          <p:cNvSpPr/>
          <p:nvPr/>
        </p:nvSpPr>
        <p:spPr>
          <a:xfrm>
            <a:off x="3642281" y="1830840"/>
            <a:ext cx="611077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dirty="0">
                <a:ln/>
                <a:solidFill>
                  <a:schemeClr val="accent4"/>
                </a:solidFill>
              </a:rPr>
              <a:t>Quantitative Reasoning Parent Course</a:t>
            </a:r>
          </a:p>
          <a:p>
            <a:pPr algn="ctr"/>
            <a:r>
              <a:rPr lang="en-US" sz="2800" b="1" dirty="0">
                <a:ln/>
                <a:solidFill>
                  <a:schemeClr val="accent4"/>
                </a:solidFill>
              </a:rPr>
              <a:t> 3 hours per week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837A94D1-AF11-4489-AD58-5E75736E8372}"/>
              </a:ext>
            </a:extLst>
          </p:cNvPr>
          <p:cNvSpPr/>
          <p:nvPr/>
        </p:nvSpPr>
        <p:spPr>
          <a:xfrm>
            <a:off x="687165" y="3271100"/>
            <a:ext cx="3354056" cy="237555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95D190D-64DA-476C-846A-EBF9C20AAE59}"/>
              </a:ext>
            </a:extLst>
          </p:cNvPr>
          <p:cNvSpPr/>
          <p:nvPr/>
        </p:nvSpPr>
        <p:spPr>
          <a:xfrm>
            <a:off x="4293207" y="3757350"/>
            <a:ext cx="3130598" cy="232735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14C4D4B2-379D-4941-B6A4-4E553F6C34A7}"/>
              </a:ext>
            </a:extLst>
          </p:cNvPr>
          <p:cNvSpPr/>
          <p:nvPr/>
        </p:nvSpPr>
        <p:spPr>
          <a:xfrm>
            <a:off x="7587128" y="3716344"/>
            <a:ext cx="4270343" cy="210453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055A9-32CC-427D-B127-179C44C1DD76}"/>
              </a:ext>
            </a:extLst>
          </p:cNvPr>
          <p:cNvSpPr/>
          <p:nvPr/>
        </p:nvSpPr>
        <p:spPr>
          <a:xfrm>
            <a:off x="866396" y="3591351"/>
            <a:ext cx="2988319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ALEKS</a:t>
            </a:r>
          </a:p>
          <a:p>
            <a:pPr algn="ctr"/>
            <a:r>
              <a:rPr lang="en-US" sz="3200" b="1" dirty="0">
                <a:ln/>
                <a:solidFill>
                  <a:schemeClr val="accent4"/>
                </a:solidFill>
              </a:rPr>
              <a:t>1 hour per week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16FC98-4A64-449A-98B3-782E3091DAB3}"/>
              </a:ext>
            </a:extLst>
          </p:cNvPr>
          <p:cNvSpPr/>
          <p:nvPr/>
        </p:nvSpPr>
        <p:spPr>
          <a:xfrm>
            <a:off x="4515370" y="4241844"/>
            <a:ext cx="280282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Worksheets</a:t>
            </a:r>
          </a:p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1 per week</a:t>
            </a:r>
          </a:p>
          <a:p>
            <a:pPr algn="ctr"/>
            <a:endParaRPr lang="en-US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5BB782-40D1-4943-8AA4-D0EBA5080D3B}"/>
              </a:ext>
            </a:extLst>
          </p:cNvPr>
          <p:cNvSpPr/>
          <p:nvPr/>
        </p:nvSpPr>
        <p:spPr>
          <a:xfrm>
            <a:off x="8001138" y="4230002"/>
            <a:ext cx="348762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chemeClr val="accent4"/>
                </a:solidFill>
              </a:rPr>
              <a:t>Performance Tasks</a:t>
            </a:r>
          </a:p>
          <a:p>
            <a:pPr algn="ctr"/>
            <a:r>
              <a:rPr lang="en-US" sz="3200" b="1" dirty="0">
                <a:ln/>
                <a:solidFill>
                  <a:schemeClr val="accent4"/>
                </a:solidFill>
              </a:rPr>
              <a:t>1 every two weeks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22858-4D06-4916-A063-40D9967D4A2E}"/>
              </a:ext>
            </a:extLst>
          </p:cNvPr>
          <p:cNvSpPr/>
          <p:nvPr/>
        </p:nvSpPr>
        <p:spPr>
          <a:xfrm>
            <a:off x="-87984" y="5078456"/>
            <a:ext cx="12365886" cy="1197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Graduate students = TAs</a:t>
            </a:r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0891BD9B-5615-4317-9BC3-3DDA63A3D576}"/>
              </a:ext>
            </a:extLst>
          </p:cNvPr>
          <p:cNvSpPr/>
          <p:nvPr/>
        </p:nvSpPr>
        <p:spPr>
          <a:xfrm>
            <a:off x="6389" y="2164197"/>
            <a:ext cx="2238984" cy="129842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AEA6D6-64EF-4B3C-A201-858C07A1158D}"/>
              </a:ext>
            </a:extLst>
          </p:cNvPr>
          <p:cNvSpPr/>
          <p:nvPr/>
        </p:nvSpPr>
        <p:spPr>
          <a:xfrm>
            <a:off x="387174" y="2343582"/>
            <a:ext cx="14253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Mindset</a:t>
            </a:r>
          </a:p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51D532-7AF4-4BFD-998E-D1E458A49303}"/>
              </a:ext>
            </a:extLst>
          </p:cNvPr>
          <p:cNvSpPr/>
          <p:nvPr/>
        </p:nvSpPr>
        <p:spPr>
          <a:xfrm>
            <a:off x="2450899" y="2164098"/>
            <a:ext cx="8964890" cy="14029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84102"/>
              </a:avLst>
            </a:prstTxWarp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Support - 3 hours per week</a:t>
            </a:r>
          </a:p>
        </p:txBody>
      </p:sp>
    </p:spTree>
    <p:extLst>
      <p:ext uri="{BB962C8B-B14F-4D97-AF65-F5344CB8AC3E}">
        <p14:creationId xmlns:p14="http://schemas.microsoft.com/office/powerpoint/2010/main" val="41942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5" grpId="0"/>
      <p:bldP spid="16" grpId="0" animBg="1"/>
      <p:bldP spid="1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76C8-8735-4E5A-9A2A-AAE58A1E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130670"/>
            <a:ext cx="9784080" cy="1508760"/>
          </a:xfrm>
        </p:spPr>
        <p:txBody>
          <a:bodyPr/>
          <a:lstStyle/>
          <a:p>
            <a:r>
              <a:rPr lang="en-US" dirty="0"/>
              <a:t>Corequisite Support structure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22858-4D06-4916-A063-40D9967D4A2E}"/>
              </a:ext>
            </a:extLst>
          </p:cNvPr>
          <p:cNvSpPr/>
          <p:nvPr/>
        </p:nvSpPr>
        <p:spPr>
          <a:xfrm>
            <a:off x="-87984" y="5078456"/>
            <a:ext cx="12365886" cy="1197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Graduate students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=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TAs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51D532-7AF4-4BFD-998E-D1E458A49303}"/>
              </a:ext>
            </a:extLst>
          </p:cNvPr>
          <p:cNvSpPr/>
          <p:nvPr/>
        </p:nvSpPr>
        <p:spPr>
          <a:xfrm>
            <a:off x="2457345" y="1128619"/>
            <a:ext cx="8964890" cy="14029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84102"/>
              </a:avLst>
            </a:prstTxWarp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Support - 3 hours per week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FF4710-FAD1-4EE2-AB62-495A203164FF}"/>
              </a:ext>
            </a:extLst>
          </p:cNvPr>
          <p:cNvSpPr txBox="1"/>
          <p:nvPr/>
        </p:nvSpPr>
        <p:spPr>
          <a:xfrm>
            <a:off x="967788" y="3108376"/>
            <a:ext cx="51271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MW or TTH </a:t>
            </a:r>
          </a:p>
          <a:p>
            <a:r>
              <a:rPr lang="en-US" sz="3200" dirty="0"/>
              <a:t>Parent course large lecture of 200 are enrolled into the lab sections of size 20 students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89F695-948A-4BB2-A657-2028E9692127}"/>
              </a:ext>
            </a:extLst>
          </p:cNvPr>
          <p:cNvSpPr txBox="1"/>
          <p:nvPr/>
        </p:nvSpPr>
        <p:spPr>
          <a:xfrm>
            <a:off x="7058273" y="3108376"/>
            <a:ext cx="42563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Friday - ALEKS</a:t>
            </a:r>
          </a:p>
          <a:p>
            <a:r>
              <a:rPr lang="en-US" sz="3200" dirty="0"/>
              <a:t>Computer labs of size 40 with two teaching assistants.</a:t>
            </a:r>
          </a:p>
        </p:txBody>
      </p:sp>
    </p:spTree>
    <p:extLst>
      <p:ext uri="{BB962C8B-B14F-4D97-AF65-F5344CB8AC3E}">
        <p14:creationId xmlns:p14="http://schemas.microsoft.com/office/powerpoint/2010/main" val="256150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0893B93E-4D44-43F2-BBB3-01D946033AC7}"/>
              </a:ext>
            </a:extLst>
          </p:cNvPr>
          <p:cNvSpPr/>
          <p:nvPr/>
        </p:nvSpPr>
        <p:spPr>
          <a:xfrm>
            <a:off x="3664710" y="-134841"/>
            <a:ext cx="4256689" cy="331766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8734F72A-B7A1-4AF1-BAE8-DA1E28306CE5}"/>
              </a:ext>
            </a:extLst>
          </p:cNvPr>
          <p:cNvSpPr/>
          <p:nvPr/>
        </p:nvSpPr>
        <p:spPr>
          <a:xfrm>
            <a:off x="1048904" y="3570056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BE2A70E9-D20C-4D5A-8CF9-16A678DC30FE}"/>
              </a:ext>
            </a:extLst>
          </p:cNvPr>
          <p:cNvSpPr/>
          <p:nvPr/>
        </p:nvSpPr>
        <p:spPr>
          <a:xfrm>
            <a:off x="3215378" y="4718985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7699B43-5AFB-4AA6-B515-4688BD1A5660}"/>
              </a:ext>
            </a:extLst>
          </p:cNvPr>
          <p:cNvSpPr/>
          <p:nvPr/>
        </p:nvSpPr>
        <p:spPr>
          <a:xfrm>
            <a:off x="4755851" y="5658620"/>
            <a:ext cx="196388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470AB491-EF4F-4B85-9DBA-93EA19FCD342}"/>
              </a:ext>
            </a:extLst>
          </p:cNvPr>
          <p:cNvSpPr/>
          <p:nvPr/>
        </p:nvSpPr>
        <p:spPr>
          <a:xfrm>
            <a:off x="6568967" y="4755080"/>
            <a:ext cx="1921290" cy="119440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A4E5F40B-81B5-4759-B77D-1E3C1AB69AD0}"/>
              </a:ext>
            </a:extLst>
          </p:cNvPr>
          <p:cNvSpPr/>
          <p:nvPr/>
        </p:nvSpPr>
        <p:spPr>
          <a:xfrm>
            <a:off x="299769" y="1982067"/>
            <a:ext cx="2238984" cy="129842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289CC03-1527-4AD8-8A34-E50118955AD1}"/>
              </a:ext>
            </a:extLst>
          </p:cNvPr>
          <p:cNvSpPr/>
          <p:nvPr/>
        </p:nvSpPr>
        <p:spPr>
          <a:xfrm rot="1177509">
            <a:off x="4667624" y="3450948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861CBE5-42BF-48EC-B56A-13A95692FF9B}"/>
              </a:ext>
            </a:extLst>
          </p:cNvPr>
          <p:cNvSpPr/>
          <p:nvPr/>
        </p:nvSpPr>
        <p:spPr>
          <a:xfrm rot="287816">
            <a:off x="5511914" y="3331483"/>
            <a:ext cx="202726" cy="2305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A8516422-3308-469A-B2D2-D0E5A04A5970}"/>
              </a:ext>
            </a:extLst>
          </p:cNvPr>
          <p:cNvSpPr/>
          <p:nvPr/>
        </p:nvSpPr>
        <p:spPr>
          <a:xfrm rot="20111004">
            <a:off x="6708735" y="3507278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CB6C3600-219C-47C2-8752-CDD942CDB342}"/>
              </a:ext>
            </a:extLst>
          </p:cNvPr>
          <p:cNvSpPr/>
          <p:nvPr/>
        </p:nvSpPr>
        <p:spPr>
          <a:xfrm rot="18003122">
            <a:off x="7668302" y="2467184"/>
            <a:ext cx="154893" cy="2069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03B9B81-9238-4A30-AB69-859080359530}"/>
              </a:ext>
            </a:extLst>
          </p:cNvPr>
          <p:cNvSpPr/>
          <p:nvPr/>
        </p:nvSpPr>
        <p:spPr>
          <a:xfrm rot="2690708">
            <a:off x="3172096" y="2497738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886212-F4D5-4420-80D3-06CC3EA2CF85}"/>
              </a:ext>
            </a:extLst>
          </p:cNvPr>
          <p:cNvSpPr/>
          <p:nvPr/>
        </p:nvSpPr>
        <p:spPr>
          <a:xfrm>
            <a:off x="3658065" y="797862"/>
            <a:ext cx="386618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u="sng" dirty="0">
                <a:ln/>
                <a:solidFill>
                  <a:schemeClr val="accent4"/>
                </a:solidFill>
              </a:rPr>
              <a:t>Parent Course</a:t>
            </a:r>
          </a:p>
          <a:p>
            <a:pPr algn="ctr"/>
            <a:r>
              <a:rPr lang="en-US" sz="2800" b="1" dirty="0">
                <a:ln/>
                <a:solidFill>
                  <a:schemeClr val="accent4"/>
                </a:solidFill>
              </a:rPr>
              <a:t>Quantitative Reasoning</a:t>
            </a:r>
          </a:p>
          <a:p>
            <a:pPr algn="ctr"/>
            <a:r>
              <a:rPr lang="en-US" sz="2800" b="1" dirty="0">
                <a:ln/>
                <a:solidFill>
                  <a:schemeClr val="accent4"/>
                </a:solidFill>
              </a:rPr>
              <a:t>Outcomes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545222-67A8-4A22-8159-9B953C352464}"/>
              </a:ext>
            </a:extLst>
          </p:cNvPr>
          <p:cNvSpPr/>
          <p:nvPr/>
        </p:nvSpPr>
        <p:spPr>
          <a:xfrm>
            <a:off x="1202919" y="3739365"/>
            <a:ext cx="14349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Fractions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C999C9-8862-4B37-971F-732B940EB51C}"/>
              </a:ext>
            </a:extLst>
          </p:cNvPr>
          <p:cNvSpPr/>
          <p:nvPr/>
        </p:nvSpPr>
        <p:spPr>
          <a:xfrm>
            <a:off x="3362007" y="4885781"/>
            <a:ext cx="14568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Decimals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1E9064-788B-4D5F-AB91-6309961D6F6D}"/>
              </a:ext>
            </a:extLst>
          </p:cNvPr>
          <p:cNvSpPr/>
          <p:nvPr/>
        </p:nvSpPr>
        <p:spPr>
          <a:xfrm>
            <a:off x="5027607" y="5833191"/>
            <a:ext cx="13317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 err="1">
                <a:ln/>
                <a:solidFill>
                  <a:schemeClr val="accent4"/>
                </a:solidFill>
              </a:rPr>
              <a:t>Percents</a:t>
            </a:r>
            <a:endParaRPr lang="en-US" sz="2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3AF854-5FBE-4A66-A71A-90AADD873B52}"/>
              </a:ext>
            </a:extLst>
          </p:cNvPr>
          <p:cNvSpPr/>
          <p:nvPr/>
        </p:nvSpPr>
        <p:spPr>
          <a:xfrm>
            <a:off x="6788851" y="4885781"/>
            <a:ext cx="14798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Sequence</a:t>
            </a:r>
          </a:p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Notation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5E2168-2084-403A-8D2C-CA3B88B2F2D9}"/>
              </a:ext>
            </a:extLst>
          </p:cNvPr>
          <p:cNvSpPr/>
          <p:nvPr/>
        </p:nvSpPr>
        <p:spPr>
          <a:xfrm>
            <a:off x="558724" y="2161452"/>
            <a:ext cx="16690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Order of </a:t>
            </a:r>
          </a:p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Operations</a:t>
            </a:r>
          </a:p>
        </p:txBody>
      </p:sp>
      <p:sp>
        <p:nvSpPr>
          <p:cNvPr id="24" name="Cloud 23">
            <a:extLst>
              <a:ext uri="{FF2B5EF4-FFF2-40B4-BE49-F238E27FC236}">
                <a16:creationId xmlns:a16="http://schemas.microsoft.com/office/drawing/2014/main" id="{EB64459E-A51B-42C7-B4D2-6D3F38C2EBE5}"/>
              </a:ext>
            </a:extLst>
          </p:cNvPr>
          <p:cNvSpPr/>
          <p:nvPr/>
        </p:nvSpPr>
        <p:spPr>
          <a:xfrm>
            <a:off x="1147148" y="5041215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EE4FDB-A62B-4AAA-B32C-A3DB113DD77B}"/>
              </a:ext>
            </a:extLst>
          </p:cNvPr>
          <p:cNvSpPr/>
          <p:nvPr/>
        </p:nvSpPr>
        <p:spPr>
          <a:xfrm>
            <a:off x="1350581" y="5230115"/>
            <a:ext cx="1358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600" b="1" dirty="0">
                <a:ln/>
                <a:solidFill>
                  <a:schemeClr val="accent4"/>
                </a:solidFill>
              </a:rPr>
              <a:t>Calculator Proficiency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83B48F48-7678-49A3-A67B-DEF9EF8AFFA0}"/>
              </a:ext>
            </a:extLst>
          </p:cNvPr>
          <p:cNvSpPr/>
          <p:nvPr/>
        </p:nvSpPr>
        <p:spPr>
          <a:xfrm rot="2266418">
            <a:off x="3457905" y="2985729"/>
            <a:ext cx="166340" cy="2239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F25DA8D6-3663-4B56-956B-B966B892CD15}"/>
              </a:ext>
            </a:extLst>
          </p:cNvPr>
          <p:cNvSpPr/>
          <p:nvPr/>
        </p:nvSpPr>
        <p:spPr>
          <a:xfrm rot="3892323">
            <a:off x="3023268" y="1373848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>
            <a:extLst>
              <a:ext uri="{FF2B5EF4-FFF2-40B4-BE49-F238E27FC236}">
                <a16:creationId xmlns:a16="http://schemas.microsoft.com/office/drawing/2014/main" id="{FC8490EB-70F9-44EF-8616-C80308083068}"/>
              </a:ext>
            </a:extLst>
          </p:cNvPr>
          <p:cNvSpPr/>
          <p:nvPr/>
        </p:nvSpPr>
        <p:spPr>
          <a:xfrm>
            <a:off x="8382083" y="4017188"/>
            <a:ext cx="1921290" cy="119440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B0BC17-9053-4D0E-8FCC-7440F7C29383}"/>
              </a:ext>
            </a:extLst>
          </p:cNvPr>
          <p:cNvSpPr/>
          <p:nvPr/>
        </p:nvSpPr>
        <p:spPr>
          <a:xfrm>
            <a:off x="8614681" y="4201030"/>
            <a:ext cx="13901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Function</a:t>
            </a:r>
          </a:p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Notation</a:t>
            </a:r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D0CE9030-89BB-4186-AFB3-016604ECBB66}"/>
              </a:ext>
            </a:extLst>
          </p:cNvPr>
          <p:cNvSpPr/>
          <p:nvPr/>
        </p:nvSpPr>
        <p:spPr>
          <a:xfrm>
            <a:off x="8567829" y="2540874"/>
            <a:ext cx="2873951" cy="171234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43B950-421B-41EA-B3B1-5C152644812F}"/>
              </a:ext>
            </a:extLst>
          </p:cNvPr>
          <p:cNvSpPr/>
          <p:nvPr/>
        </p:nvSpPr>
        <p:spPr>
          <a:xfrm>
            <a:off x="9125396" y="2761334"/>
            <a:ext cx="17588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Rates</a:t>
            </a:r>
          </a:p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And</a:t>
            </a:r>
          </a:p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Proportions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BE64AE1-DA33-4284-AD77-9E74A657292C}"/>
              </a:ext>
            </a:extLst>
          </p:cNvPr>
          <p:cNvSpPr/>
          <p:nvPr/>
        </p:nvSpPr>
        <p:spPr>
          <a:xfrm rot="16475836">
            <a:off x="8018463" y="2038641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C4AB9-5598-407A-8B88-47F8A07D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27" y="172843"/>
            <a:ext cx="3804509" cy="1508760"/>
          </a:xfrm>
        </p:spPr>
        <p:txBody>
          <a:bodyPr/>
          <a:lstStyle/>
          <a:p>
            <a:r>
              <a:rPr lang="en-US" dirty="0"/>
              <a:t>The design of ALEKS</a:t>
            </a:r>
          </a:p>
        </p:txBody>
      </p:sp>
      <p:sp>
        <p:nvSpPr>
          <p:cNvPr id="33" name="Cloud 32">
            <a:extLst>
              <a:ext uri="{FF2B5EF4-FFF2-40B4-BE49-F238E27FC236}">
                <a16:creationId xmlns:a16="http://schemas.microsoft.com/office/drawing/2014/main" id="{68DAD5BF-9D12-485A-B256-13111F3E8DD5}"/>
              </a:ext>
            </a:extLst>
          </p:cNvPr>
          <p:cNvSpPr/>
          <p:nvPr/>
        </p:nvSpPr>
        <p:spPr>
          <a:xfrm>
            <a:off x="7462574" y="17046"/>
            <a:ext cx="4699806" cy="268736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D237AC-72A6-47FD-B0B4-9AE39AE4726B}"/>
              </a:ext>
            </a:extLst>
          </p:cNvPr>
          <p:cNvSpPr/>
          <p:nvPr/>
        </p:nvSpPr>
        <p:spPr>
          <a:xfrm>
            <a:off x="8079633" y="768317"/>
            <a:ext cx="316144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dirty="0">
                <a:ln/>
                <a:solidFill>
                  <a:schemeClr val="accent4"/>
                </a:solidFill>
              </a:rPr>
              <a:t>The ALEKS  Team</a:t>
            </a:r>
          </a:p>
          <a:p>
            <a:pPr algn="ctr"/>
            <a:r>
              <a:rPr lang="en-US" sz="2800" b="1" dirty="0">
                <a:ln/>
                <a:solidFill>
                  <a:schemeClr val="accent4"/>
                </a:solidFill>
              </a:rPr>
              <a:t>Included additional</a:t>
            </a:r>
          </a:p>
          <a:p>
            <a:pPr algn="ctr"/>
            <a:r>
              <a:rPr lang="en-US" sz="2800" b="1" dirty="0">
                <a:ln/>
                <a:solidFill>
                  <a:schemeClr val="accent4"/>
                </a:solidFill>
              </a:rPr>
              <a:t>algebra topics</a:t>
            </a:r>
          </a:p>
        </p:txBody>
      </p:sp>
    </p:spTree>
    <p:extLst>
      <p:ext uri="{BB962C8B-B14F-4D97-AF65-F5344CB8AC3E}">
        <p14:creationId xmlns:p14="http://schemas.microsoft.com/office/powerpoint/2010/main" val="1580945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3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DB9A-949B-437E-B5DE-86BCA960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Team </a:t>
            </a:r>
            <a:br>
              <a:rPr lang="en-US" dirty="0"/>
            </a:br>
            <a:r>
              <a:rPr lang="en-US" dirty="0"/>
              <a:t>Worksheets and Performance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236A9-6B2E-46AB-B558-6ADEE6C0A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3600" dirty="0"/>
              <a:t>Total - 11 writers.</a:t>
            </a:r>
          </a:p>
          <a:p>
            <a:r>
              <a:rPr lang="en-US" sz="3600" dirty="0"/>
              <a:t>From Fresno Unified High School, local community colleges, and Fresno State faculty.</a:t>
            </a:r>
          </a:p>
          <a:p>
            <a:endParaRPr lang="en-US" sz="3600" dirty="0"/>
          </a:p>
          <a:p>
            <a:r>
              <a:rPr lang="en-US" sz="3600" dirty="0"/>
              <a:t>Wrote : 6 – 7 months over  1 ½ years</a:t>
            </a:r>
          </a:p>
        </p:txBody>
      </p:sp>
    </p:spTree>
    <p:extLst>
      <p:ext uri="{BB962C8B-B14F-4D97-AF65-F5344CB8AC3E}">
        <p14:creationId xmlns:p14="http://schemas.microsoft.com/office/powerpoint/2010/main" val="18663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0893B93E-4D44-43F2-BBB3-01D946033AC7}"/>
              </a:ext>
            </a:extLst>
          </p:cNvPr>
          <p:cNvSpPr/>
          <p:nvPr/>
        </p:nvSpPr>
        <p:spPr>
          <a:xfrm>
            <a:off x="3664710" y="-134841"/>
            <a:ext cx="4256689" cy="331766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8734F72A-B7A1-4AF1-BAE8-DA1E28306CE5}"/>
              </a:ext>
            </a:extLst>
          </p:cNvPr>
          <p:cNvSpPr/>
          <p:nvPr/>
        </p:nvSpPr>
        <p:spPr>
          <a:xfrm>
            <a:off x="1048904" y="3570056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BE2A70E9-D20C-4D5A-8CF9-16A678DC30FE}"/>
              </a:ext>
            </a:extLst>
          </p:cNvPr>
          <p:cNvSpPr/>
          <p:nvPr/>
        </p:nvSpPr>
        <p:spPr>
          <a:xfrm>
            <a:off x="3215378" y="4718985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7699B43-5AFB-4AA6-B515-4688BD1A5660}"/>
              </a:ext>
            </a:extLst>
          </p:cNvPr>
          <p:cNvSpPr/>
          <p:nvPr/>
        </p:nvSpPr>
        <p:spPr>
          <a:xfrm>
            <a:off x="5328003" y="4839750"/>
            <a:ext cx="196388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470AB491-EF4F-4B85-9DBA-93EA19FCD342}"/>
              </a:ext>
            </a:extLst>
          </p:cNvPr>
          <p:cNvSpPr/>
          <p:nvPr/>
        </p:nvSpPr>
        <p:spPr>
          <a:xfrm>
            <a:off x="7455973" y="4620484"/>
            <a:ext cx="1921290" cy="119440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A4E5F40B-81B5-4759-B77D-1E3C1AB69AD0}"/>
              </a:ext>
            </a:extLst>
          </p:cNvPr>
          <p:cNvSpPr/>
          <p:nvPr/>
        </p:nvSpPr>
        <p:spPr>
          <a:xfrm>
            <a:off x="299769" y="1982067"/>
            <a:ext cx="2238984" cy="129842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289CC03-1527-4AD8-8A34-E50118955AD1}"/>
              </a:ext>
            </a:extLst>
          </p:cNvPr>
          <p:cNvSpPr/>
          <p:nvPr/>
        </p:nvSpPr>
        <p:spPr>
          <a:xfrm rot="1177509">
            <a:off x="4667623" y="3450947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861CBE5-42BF-48EC-B56A-13A95692FF9B}"/>
              </a:ext>
            </a:extLst>
          </p:cNvPr>
          <p:cNvSpPr/>
          <p:nvPr/>
        </p:nvSpPr>
        <p:spPr>
          <a:xfrm rot="20962928">
            <a:off x="6100237" y="3486916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A8516422-3308-469A-B2D2-D0E5A04A5970}"/>
              </a:ext>
            </a:extLst>
          </p:cNvPr>
          <p:cNvSpPr/>
          <p:nvPr/>
        </p:nvSpPr>
        <p:spPr>
          <a:xfrm rot="19706960">
            <a:off x="7275336" y="3439372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CB6C3600-219C-47C2-8752-CDD942CDB342}"/>
              </a:ext>
            </a:extLst>
          </p:cNvPr>
          <p:cNvSpPr/>
          <p:nvPr/>
        </p:nvSpPr>
        <p:spPr>
          <a:xfrm rot="18003122">
            <a:off x="8542218" y="2202069"/>
            <a:ext cx="154893" cy="2069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03B9B81-9238-4A30-AB69-859080359530}"/>
              </a:ext>
            </a:extLst>
          </p:cNvPr>
          <p:cNvSpPr/>
          <p:nvPr/>
        </p:nvSpPr>
        <p:spPr>
          <a:xfrm rot="2690708">
            <a:off x="3172096" y="2497738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886212-F4D5-4420-80D3-06CC3EA2CF85}"/>
              </a:ext>
            </a:extLst>
          </p:cNvPr>
          <p:cNvSpPr/>
          <p:nvPr/>
        </p:nvSpPr>
        <p:spPr>
          <a:xfrm>
            <a:off x="4000164" y="521121"/>
            <a:ext cx="368504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Parent Course</a:t>
            </a:r>
          </a:p>
          <a:p>
            <a:pPr algn="ctr"/>
            <a:r>
              <a:rPr lang="en-US" sz="2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Quantitative Reasoning</a:t>
            </a:r>
          </a:p>
          <a:p>
            <a:pPr algn="ctr"/>
            <a:r>
              <a:rPr lang="en-US" sz="2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Outcomes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545222-67A8-4A22-8159-9B953C352464}"/>
              </a:ext>
            </a:extLst>
          </p:cNvPr>
          <p:cNvSpPr/>
          <p:nvPr/>
        </p:nvSpPr>
        <p:spPr>
          <a:xfrm>
            <a:off x="1202919" y="3739365"/>
            <a:ext cx="13580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Fractions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C999C9-8862-4B37-971F-732B940EB51C}"/>
              </a:ext>
            </a:extLst>
          </p:cNvPr>
          <p:cNvSpPr/>
          <p:nvPr/>
        </p:nvSpPr>
        <p:spPr>
          <a:xfrm>
            <a:off x="3343634" y="4886196"/>
            <a:ext cx="13548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Decimals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1E9064-788B-4D5F-AB91-6309961D6F6D}"/>
              </a:ext>
            </a:extLst>
          </p:cNvPr>
          <p:cNvSpPr/>
          <p:nvPr/>
        </p:nvSpPr>
        <p:spPr>
          <a:xfrm>
            <a:off x="5729049" y="5065195"/>
            <a:ext cx="11617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Percent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3AF854-5FBE-4A66-A71A-90AADD873B52}"/>
              </a:ext>
            </a:extLst>
          </p:cNvPr>
          <p:cNvSpPr/>
          <p:nvPr/>
        </p:nvSpPr>
        <p:spPr>
          <a:xfrm>
            <a:off x="7699100" y="4751185"/>
            <a:ext cx="14334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Sequence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Notation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5E2168-2084-403A-8D2C-CA3B88B2F2D9}"/>
              </a:ext>
            </a:extLst>
          </p:cNvPr>
          <p:cNvSpPr/>
          <p:nvPr/>
        </p:nvSpPr>
        <p:spPr>
          <a:xfrm>
            <a:off x="588379" y="2161452"/>
            <a:ext cx="16097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Order of 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Operations</a:t>
            </a:r>
          </a:p>
        </p:txBody>
      </p:sp>
      <p:sp>
        <p:nvSpPr>
          <p:cNvPr id="24" name="Cloud 23">
            <a:extLst>
              <a:ext uri="{FF2B5EF4-FFF2-40B4-BE49-F238E27FC236}">
                <a16:creationId xmlns:a16="http://schemas.microsoft.com/office/drawing/2014/main" id="{EB64459E-A51B-42C7-B4D2-6D3F38C2EBE5}"/>
              </a:ext>
            </a:extLst>
          </p:cNvPr>
          <p:cNvSpPr/>
          <p:nvPr/>
        </p:nvSpPr>
        <p:spPr>
          <a:xfrm>
            <a:off x="1123055" y="5061989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EE4FDB-A62B-4AAA-B32C-A3DB113DD77B}"/>
              </a:ext>
            </a:extLst>
          </p:cNvPr>
          <p:cNvSpPr/>
          <p:nvPr/>
        </p:nvSpPr>
        <p:spPr>
          <a:xfrm>
            <a:off x="1350581" y="5230115"/>
            <a:ext cx="1358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Calculator </a:t>
            </a:r>
            <a:r>
              <a:rPr lang="en-US" sz="16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Proficiency</a:t>
            </a:r>
            <a:endParaRPr lang="en-US" sz="1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83B48F48-7678-49A3-A67B-DEF9EF8AFFA0}"/>
              </a:ext>
            </a:extLst>
          </p:cNvPr>
          <p:cNvSpPr/>
          <p:nvPr/>
        </p:nvSpPr>
        <p:spPr>
          <a:xfrm rot="2266418">
            <a:off x="3457902" y="2985726"/>
            <a:ext cx="166340" cy="2239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F25DA8D6-3663-4B56-956B-B966B892CD15}"/>
              </a:ext>
            </a:extLst>
          </p:cNvPr>
          <p:cNvSpPr/>
          <p:nvPr/>
        </p:nvSpPr>
        <p:spPr>
          <a:xfrm rot="3892323">
            <a:off x="3023268" y="1373848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>
            <a:extLst>
              <a:ext uri="{FF2B5EF4-FFF2-40B4-BE49-F238E27FC236}">
                <a16:creationId xmlns:a16="http://schemas.microsoft.com/office/drawing/2014/main" id="{FC8490EB-70F9-44EF-8616-C80308083068}"/>
              </a:ext>
            </a:extLst>
          </p:cNvPr>
          <p:cNvSpPr/>
          <p:nvPr/>
        </p:nvSpPr>
        <p:spPr>
          <a:xfrm>
            <a:off x="9556670" y="3489910"/>
            <a:ext cx="1921290" cy="119440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B0BC17-9053-4D0E-8FCC-7440F7C29383}"/>
              </a:ext>
            </a:extLst>
          </p:cNvPr>
          <p:cNvSpPr/>
          <p:nvPr/>
        </p:nvSpPr>
        <p:spPr>
          <a:xfrm>
            <a:off x="9821328" y="3673752"/>
            <a:ext cx="13260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Function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Notation</a:t>
            </a:r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D0CE9030-89BB-4186-AFB3-016604ECBB66}"/>
              </a:ext>
            </a:extLst>
          </p:cNvPr>
          <p:cNvSpPr/>
          <p:nvPr/>
        </p:nvSpPr>
        <p:spPr>
          <a:xfrm>
            <a:off x="9047355" y="1655740"/>
            <a:ext cx="2873951" cy="171234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43B950-421B-41EA-B3B1-5C152644812F}"/>
              </a:ext>
            </a:extLst>
          </p:cNvPr>
          <p:cNvSpPr/>
          <p:nvPr/>
        </p:nvSpPr>
        <p:spPr>
          <a:xfrm>
            <a:off x="9640990" y="1876200"/>
            <a:ext cx="16866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Rates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And</a:t>
            </a:r>
          </a:p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Proportions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BE64AE1-DA33-4284-AD77-9E74A657292C}"/>
              </a:ext>
            </a:extLst>
          </p:cNvPr>
          <p:cNvSpPr/>
          <p:nvPr/>
        </p:nvSpPr>
        <p:spPr>
          <a:xfrm rot="17053772">
            <a:off x="8558296" y="1311260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C4AB9-5598-407A-8B88-47F8A07D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27" y="172843"/>
            <a:ext cx="3804509" cy="1508760"/>
          </a:xfrm>
        </p:spPr>
        <p:txBody>
          <a:bodyPr>
            <a:normAutofit fontScale="90000"/>
          </a:bodyPr>
          <a:lstStyle/>
          <a:p>
            <a:r>
              <a:rPr lang="en-US" dirty="0"/>
              <a:t>Worksheet Design Evolution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0E7FDD-855A-4522-B742-01C0040DE279}"/>
              </a:ext>
            </a:extLst>
          </p:cNvPr>
          <p:cNvSpPr/>
          <p:nvPr/>
        </p:nvSpPr>
        <p:spPr>
          <a:xfrm>
            <a:off x="3307644" y="1855840"/>
            <a:ext cx="555472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 unrelated </a:t>
            </a:r>
          </a:p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algebra topics!</a:t>
            </a:r>
          </a:p>
        </p:txBody>
      </p:sp>
    </p:spTree>
    <p:extLst>
      <p:ext uri="{BB962C8B-B14F-4D97-AF65-F5344CB8AC3E}">
        <p14:creationId xmlns:p14="http://schemas.microsoft.com/office/powerpoint/2010/main" val="268675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0893B93E-4D44-43F2-BBB3-01D946033AC7}"/>
              </a:ext>
            </a:extLst>
          </p:cNvPr>
          <p:cNvSpPr/>
          <p:nvPr/>
        </p:nvSpPr>
        <p:spPr>
          <a:xfrm>
            <a:off x="2936171" y="-134841"/>
            <a:ext cx="5770546" cy="299759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8734F72A-B7A1-4AF1-BAE8-DA1E28306CE5}"/>
              </a:ext>
            </a:extLst>
          </p:cNvPr>
          <p:cNvSpPr/>
          <p:nvPr/>
        </p:nvSpPr>
        <p:spPr>
          <a:xfrm>
            <a:off x="1048904" y="3570056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BE2A70E9-D20C-4D5A-8CF9-16A678DC30FE}"/>
              </a:ext>
            </a:extLst>
          </p:cNvPr>
          <p:cNvSpPr/>
          <p:nvPr/>
        </p:nvSpPr>
        <p:spPr>
          <a:xfrm>
            <a:off x="3215378" y="4718985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7699B43-5AFB-4AA6-B515-4688BD1A5660}"/>
              </a:ext>
            </a:extLst>
          </p:cNvPr>
          <p:cNvSpPr/>
          <p:nvPr/>
        </p:nvSpPr>
        <p:spPr>
          <a:xfrm>
            <a:off x="5328003" y="4839750"/>
            <a:ext cx="196388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289CC03-1527-4AD8-8A34-E50118955AD1}"/>
              </a:ext>
            </a:extLst>
          </p:cNvPr>
          <p:cNvSpPr/>
          <p:nvPr/>
        </p:nvSpPr>
        <p:spPr>
          <a:xfrm rot="1177509">
            <a:off x="4667623" y="3450947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861CBE5-42BF-48EC-B56A-13A95692FF9B}"/>
              </a:ext>
            </a:extLst>
          </p:cNvPr>
          <p:cNvSpPr/>
          <p:nvPr/>
        </p:nvSpPr>
        <p:spPr>
          <a:xfrm rot="20962928">
            <a:off x="6100237" y="3486916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03B9B81-9238-4A30-AB69-859080359530}"/>
              </a:ext>
            </a:extLst>
          </p:cNvPr>
          <p:cNvSpPr/>
          <p:nvPr/>
        </p:nvSpPr>
        <p:spPr>
          <a:xfrm rot="2690708">
            <a:off x="3172096" y="2497738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886212-F4D5-4420-80D3-06CC3EA2CF85}"/>
              </a:ext>
            </a:extLst>
          </p:cNvPr>
          <p:cNvSpPr/>
          <p:nvPr/>
        </p:nvSpPr>
        <p:spPr>
          <a:xfrm>
            <a:off x="3506215" y="702294"/>
            <a:ext cx="457368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Chapter 1</a:t>
            </a:r>
          </a:p>
          <a:p>
            <a:pPr algn="ctr"/>
            <a:r>
              <a:rPr lang="en-US" sz="2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The Mathematics of Elections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545222-67A8-4A22-8159-9B953C352464}"/>
              </a:ext>
            </a:extLst>
          </p:cNvPr>
          <p:cNvSpPr/>
          <p:nvPr/>
        </p:nvSpPr>
        <p:spPr>
          <a:xfrm>
            <a:off x="1202919" y="3739365"/>
            <a:ext cx="13580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Fractions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C999C9-8862-4B37-971F-732B940EB51C}"/>
              </a:ext>
            </a:extLst>
          </p:cNvPr>
          <p:cNvSpPr/>
          <p:nvPr/>
        </p:nvSpPr>
        <p:spPr>
          <a:xfrm>
            <a:off x="3343634" y="4886196"/>
            <a:ext cx="13548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Decimals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1E9064-788B-4D5F-AB91-6309961D6F6D}"/>
              </a:ext>
            </a:extLst>
          </p:cNvPr>
          <p:cNvSpPr/>
          <p:nvPr/>
        </p:nvSpPr>
        <p:spPr>
          <a:xfrm>
            <a:off x="5729049" y="5065195"/>
            <a:ext cx="11617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Percent</a:t>
            </a:r>
          </a:p>
        </p:txBody>
      </p:sp>
      <p:sp>
        <p:nvSpPr>
          <p:cNvPr id="24" name="Cloud 23">
            <a:extLst>
              <a:ext uri="{FF2B5EF4-FFF2-40B4-BE49-F238E27FC236}">
                <a16:creationId xmlns:a16="http://schemas.microsoft.com/office/drawing/2014/main" id="{EB64459E-A51B-42C7-B4D2-6D3F38C2EBE5}"/>
              </a:ext>
            </a:extLst>
          </p:cNvPr>
          <p:cNvSpPr/>
          <p:nvPr/>
        </p:nvSpPr>
        <p:spPr>
          <a:xfrm>
            <a:off x="1123055" y="5061989"/>
            <a:ext cx="1813116" cy="93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EE4FDB-A62B-4AAA-B32C-A3DB113DD77B}"/>
              </a:ext>
            </a:extLst>
          </p:cNvPr>
          <p:cNvSpPr/>
          <p:nvPr/>
        </p:nvSpPr>
        <p:spPr>
          <a:xfrm>
            <a:off x="1350581" y="5230115"/>
            <a:ext cx="1358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Calculator Proficiency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83B48F48-7678-49A3-A67B-DEF9EF8AFFA0}"/>
              </a:ext>
            </a:extLst>
          </p:cNvPr>
          <p:cNvSpPr/>
          <p:nvPr/>
        </p:nvSpPr>
        <p:spPr>
          <a:xfrm rot="2266418">
            <a:off x="3457902" y="2985726"/>
            <a:ext cx="166340" cy="2239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D0CE9030-89BB-4186-AFB3-016604ECBB66}"/>
              </a:ext>
            </a:extLst>
          </p:cNvPr>
          <p:cNvSpPr/>
          <p:nvPr/>
        </p:nvSpPr>
        <p:spPr>
          <a:xfrm>
            <a:off x="8307274" y="3072123"/>
            <a:ext cx="2873951" cy="99586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43B950-421B-41EA-B3B1-5C152644812F}"/>
              </a:ext>
            </a:extLst>
          </p:cNvPr>
          <p:cNvSpPr/>
          <p:nvPr/>
        </p:nvSpPr>
        <p:spPr>
          <a:xfrm>
            <a:off x="8900909" y="3292583"/>
            <a:ext cx="16866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Proportions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BE64AE1-DA33-4284-AD77-9E74A657292C}"/>
              </a:ext>
            </a:extLst>
          </p:cNvPr>
          <p:cNvSpPr/>
          <p:nvPr/>
        </p:nvSpPr>
        <p:spPr>
          <a:xfrm rot="19059139">
            <a:off x="8616399" y="1963773"/>
            <a:ext cx="180637" cy="11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C4AB9-5598-407A-8B88-47F8A07D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27" y="172843"/>
            <a:ext cx="3804509" cy="1508760"/>
          </a:xfrm>
        </p:spPr>
        <p:txBody>
          <a:bodyPr>
            <a:normAutofit fontScale="90000"/>
          </a:bodyPr>
          <a:lstStyle/>
          <a:p>
            <a:r>
              <a:rPr lang="en-US" dirty="0"/>
              <a:t>Worksheet Design Evolution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FAADDBB-720D-4CCE-A7BB-5AEA97BD08F5}"/>
              </a:ext>
            </a:extLst>
          </p:cNvPr>
          <p:cNvSpPr/>
          <p:nvPr/>
        </p:nvSpPr>
        <p:spPr>
          <a:xfrm rot="20869451">
            <a:off x="2858358" y="3649124"/>
            <a:ext cx="9324990" cy="24142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Some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opics were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ot related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12404EA3-CF4D-4BFE-934F-5B855188BF29}"/>
              </a:ext>
            </a:extLst>
          </p:cNvPr>
          <p:cNvSpPr txBox="1">
            <a:spLocks/>
          </p:cNvSpPr>
          <p:nvPr/>
        </p:nvSpPr>
        <p:spPr>
          <a:xfrm>
            <a:off x="8900909" y="276847"/>
            <a:ext cx="3804509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Individual</a:t>
            </a:r>
          </a:p>
          <a:p>
            <a:r>
              <a:rPr lang="en-US" dirty="0"/>
              <a:t>Topic Breakdown</a:t>
            </a:r>
          </a:p>
        </p:txBody>
      </p:sp>
    </p:spTree>
    <p:extLst>
      <p:ext uri="{BB962C8B-B14F-4D97-AF65-F5344CB8AC3E}">
        <p14:creationId xmlns:p14="http://schemas.microsoft.com/office/powerpoint/2010/main" val="90183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3" grpId="0" animBg="1"/>
      <p:bldP spid="14" grpId="0" animBg="1"/>
      <p:bldP spid="17" grpId="0" animBg="1"/>
      <p:bldP spid="18" grpId="0"/>
      <p:bldP spid="19" grpId="0"/>
      <p:bldP spid="20" grpId="0"/>
      <p:bldP spid="21" grpId="0"/>
      <p:bldP spid="24" grpId="0" animBg="1"/>
      <p:bldP spid="25" grpId="0"/>
      <p:bldP spid="26" grpId="0" animBg="1"/>
      <p:bldP spid="30" grpId="0" animBg="1"/>
      <p:bldP spid="31" grpId="0"/>
      <p:bldP spid="32" grpId="0" animBg="1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2E48-8EA7-432C-9086-F6A0B481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Team First draft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ED9208-FFF2-49E5-A00D-1B47120FC2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1886" y="1902823"/>
                <a:ext cx="11212285" cy="4206240"/>
              </a:xfrm>
            </p:spPr>
            <p:txBody>
              <a:bodyPr/>
              <a:lstStyle/>
              <a:p>
                <a:r>
                  <a:rPr lang="en-US" sz="2800" dirty="0"/>
                  <a:t>The worksheets started as disconnected math questions about the pre-requisite topics such as:</a:t>
                </a:r>
              </a:p>
              <a:p>
                <a:r>
                  <a:rPr lang="en-US" sz="2800" dirty="0"/>
                  <a:t>What is 50% of 65 people? Round up to the nearest whole person.</a:t>
                </a:r>
              </a:p>
              <a:p>
                <a:r>
                  <a:rPr lang="en-US" sz="2800" dirty="0"/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US" sz="2800" dirty="0"/>
                  <a:t> of 65 people? Round up to the nearest whole person.</a:t>
                </a:r>
              </a:p>
              <a:p>
                <a:r>
                  <a:rPr lang="en-US" sz="2800" dirty="0"/>
                  <a:t>Complete the chart: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ED9208-FFF2-49E5-A00D-1B47120FC2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1886" y="1902823"/>
                <a:ext cx="11212285" cy="4206240"/>
              </a:xfrm>
              <a:blipFill>
                <a:blip r:embed="rId2"/>
                <a:stretch>
                  <a:fillRect l="-924" t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91D7EE3-4244-419B-B9CD-7B7F8291D2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1851384"/>
                  </p:ext>
                </p:extLst>
              </p:nvPr>
            </p:nvGraphicFramePr>
            <p:xfrm>
              <a:off x="3672115" y="4047730"/>
              <a:ext cx="8127999" cy="25260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692556052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843033373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69941754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Fraction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Decimal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Percent rounded to the nearest hundredth of 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5629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68562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           0.142857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32304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            12.50%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95705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91D7EE3-4244-419B-B9CD-7B7F8291D2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1851384"/>
                  </p:ext>
                </p:extLst>
              </p:nvPr>
            </p:nvGraphicFramePr>
            <p:xfrm>
              <a:off x="3672115" y="4047730"/>
              <a:ext cx="8127999" cy="25260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692556052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843033373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69941754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Fraction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Decimal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Percent rounded to the nearest hundredth of 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562966"/>
                      </a:ext>
                    </a:extLst>
                  </a:tr>
                  <a:tr h="6058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5" t="-110000" r="-200674" b="-21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685621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           0.142857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323041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            12.50%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95705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700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1680</TotalTime>
  <Words>647</Words>
  <Application>Microsoft Office PowerPoint</Application>
  <PresentationFormat>Widescreen</PresentationFormat>
  <Paragraphs>222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Corbel</vt:lpstr>
      <vt:lpstr>Wingdings</vt:lpstr>
      <vt:lpstr>Banded</vt:lpstr>
      <vt:lpstr>Fresno STATE Fall 2018 results</vt:lpstr>
      <vt:lpstr>Fresno State University Quantitative Reasoning  Corequisites</vt:lpstr>
      <vt:lpstr>Corequisite Support structure</vt:lpstr>
      <vt:lpstr>Corequisite Support structure</vt:lpstr>
      <vt:lpstr>The design of ALEKS</vt:lpstr>
      <vt:lpstr>Writing Team  Worksheets and Performance Tasks</vt:lpstr>
      <vt:lpstr>Worksheet Design Evolution</vt:lpstr>
      <vt:lpstr>Worksheet Design Evolution</vt:lpstr>
      <vt:lpstr>Writing Team First draft</vt:lpstr>
      <vt:lpstr>Writing team- evolution</vt:lpstr>
      <vt:lpstr>Writing team second and third drafts (Back to the drawing board)</vt:lpstr>
      <vt:lpstr>students - speaking the vocabulary  while working on the prerequisite material.</vt:lpstr>
      <vt:lpstr>Worksheet Design</vt:lpstr>
      <vt:lpstr>Performance Task Design  (Rigor Issues resolved)</vt:lpstr>
      <vt:lpstr>Fall 2018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University Quantitative Reasoning  Co-requisites</dc:title>
  <dc:creator>Dave W</dc:creator>
  <cp:lastModifiedBy>Dave W</cp:lastModifiedBy>
  <cp:revision>92</cp:revision>
  <dcterms:created xsi:type="dcterms:W3CDTF">2019-01-26T04:45:31Z</dcterms:created>
  <dcterms:modified xsi:type="dcterms:W3CDTF">2019-02-08T17:31:43Z</dcterms:modified>
</cp:coreProperties>
</file>